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igTFkOIXKbNYBbmutTmkUqa7pZR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Liliana Moral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16A8C6-216C-43DA-9AD6-6B00F2686078}">
  <a:tblStyle styleId="{E816A8C6-216C-43DA-9AD6-6B00F2686078}" styleName="Table_0">
    <a:wholeTbl>
      <a:tcTxStyle>
        <a:font>
          <a:latin typeface="Arial"/>
          <a:ea typeface="Arial"/>
          <a:cs typeface="Arial"/>
        </a:font>
        <a:schemeClr val="tx1"/>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02A390-71DF-4DC8-B7A0-655A47169F8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16T00:56:54.686">
    <p:pos x="4221" y="2875"/>
    <p:text>La idea no es clara, requiere de una introducción, dos o tres líneas que expliquen el porqué estos factores afectan la resistencia de la costura y a su vez la calidad de la prenda.</p:text>
    <p:extLst>
      <p:ext uri="{C676402C-5697-4E1C-873F-D02D1690AC5C}">
        <p15:threadingInfo timeZoneBias="0"/>
      </p:ext>
      <p:ext uri="http://customooxmlschemas.google.com/">
        <go:slidesCustomData xmlns:go="http://customooxmlschemas.google.com/" commentPostId="AAAAM9RyvX8"/>
      </p:ext>
    </p:extLst>
  </p:cm>
  <p:cm authorId="0" idx="2" dt="2021-03-16T00:55:17.553">
    <p:pos x="4708" y="1055"/>
    <p:text>No tiene ilación frente al texto que se viene trabajando, es necesario verificar la redacción ya que la idea no se entiende.</p:text>
    <p:extLst>
      <p:ext uri="{C676402C-5697-4E1C-873F-D02D1690AC5C}">
        <p15:threadingInfo timeZoneBias="0"/>
      </p:ext>
      <p:ext uri="http://customooxmlschemas.google.com/">
        <go:slidesCustomData xmlns:go="http://customooxmlschemas.google.com/" commentPostId="AAAAM9RyvYA"/>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3-16T02:08:18.374">
    <p:pos x="3064" y="1164"/>
    <p:text>¿Entre otros qué... ? favor completar la idea.</p:text>
    <p:extLst>
      <p:ext uri="{C676402C-5697-4E1C-873F-D02D1690AC5C}">
        <p15:threadingInfo timeZoneBias="0"/>
      </p:ext>
      <p:ext uri="http://customooxmlschemas.google.com/">
        <go:slidesCustomData xmlns:go="http://customooxmlschemas.google.com/" commentPostId="AAAAM9RyvYE"/>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1" name="Google Shape;1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02" name="Google Shape;2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16" name="Google Shape;2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35" name="Google Shape;2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49" name="Google Shape;24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63" name="Google Shape;26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78" name="Google Shape;27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95" name="Google Shape;2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07" name="Google Shape;3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20" name="Google Shape;32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33" name="Google Shape;33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45" name="Google Shape;34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0" name="Google Shape;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9" name="Google Shape;1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4"/>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 name="Shape 17"/>
        <p:cNvGrpSpPr/>
        <p:nvPr/>
      </p:nvGrpSpPr>
      <p:grpSpPr>
        <a:xfrm>
          <a:off x="0" y="0"/>
          <a:ext cx="0" cy="0"/>
          <a:chOff x="0" y="0"/>
          <a:chExt cx="0" cy="0"/>
        </a:xfrm>
      </p:grpSpPr>
      <p:sp>
        <p:nvSpPr>
          <p:cNvPr id="18" name="Google Shape;18;p2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0" name="Google Shape;20;p2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2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2" name="Google Shape;22;p2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3" name="Google Shape;23;p2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4" name="Google Shape;24;p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5" name="Google Shape;25;p2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6" name="Shape 26"/>
        <p:cNvGrpSpPr/>
        <p:nvPr/>
      </p:nvGrpSpPr>
      <p:grpSpPr>
        <a:xfrm>
          <a:off x="0" y="0"/>
          <a:ext cx="0" cy="0"/>
          <a:chOff x="0" y="0"/>
          <a:chExt cx="0" cy="0"/>
        </a:xfrm>
      </p:grpSpPr>
      <p:sp>
        <p:nvSpPr>
          <p:cNvPr id="27" name="Google Shape;27;p2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2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0" name="Google Shape;30;p2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1" name="Shape 31"/>
        <p:cNvGrpSpPr/>
        <p:nvPr/>
      </p:nvGrpSpPr>
      <p:grpSpPr>
        <a:xfrm>
          <a:off x="0" y="0"/>
          <a:ext cx="0" cy="0"/>
          <a:chOff x="0" y="0"/>
          <a:chExt cx="0" cy="0"/>
        </a:xfrm>
      </p:grpSpPr>
      <p:sp>
        <p:nvSpPr>
          <p:cNvPr id="32" name="Google Shape;32;p2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3" name="Google Shape;33;p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2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5" name="Shape 35"/>
        <p:cNvGrpSpPr/>
        <p:nvPr/>
      </p:nvGrpSpPr>
      <p:grpSpPr>
        <a:xfrm>
          <a:off x="0" y="0"/>
          <a:ext cx="0" cy="0"/>
          <a:chOff x="0" y="0"/>
          <a:chExt cx="0" cy="0"/>
        </a:xfrm>
      </p:grpSpPr>
      <p:sp>
        <p:nvSpPr>
          <p:cNvPr id="36" name="Google Shape;36;p2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38" name="Google Shape;38;p2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39" name="Google Shape;39;p2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2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2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2" name="Shape 42"/>
        <p:cNvGrpSpPr/>
        <p:nvPr/>
      </p:nvGrpSpPr>
      <p:grpSpPr>
        <a:xfrm>
          <a:off x="0" y="0"/>
          <a:ext cx="0" cy="0"/>
          <a:chOff x="0" y="0"/>
          <a:chExt cx="0" cy="0"/>
        </a:xfrm>
      </p:grpSpPr>
      <p:sp>
        <p:nvSpPr>
          <p:cNvPr id="43" name="Google Shape;43;p2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p:nvPr>
            <p:ph idx="2" type="pic"/>
          </p:nvPr>
        </p:nvSpPr>
        <p:spPr>
          <a:xfrm>
            <a:off x="5183187" y="987425"/>
            <a:ext cx="6172199" cy="487362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lvl="1" marR="0" rtl="0" algn="l">
              <a:lnSpc>
                <a:spcPct val="9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9pPr>
          </a:lstStyle>
          <a:p/>
        </p:txBody>
      </p:sp>
      <p:sp>
        <p:nvSpPr>
          <p:cNvPr id="45" name="Google Shape;45;p2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2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2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2" name="Google Shape;52;p3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3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3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5" name="Shape 55"/>
        <p:cNvGrpSpPr/>
        <p:nvPr/>
      </p:nvGrpSpPr>
      <p:grpSpPr>
        <a:xfrm>
          <a:off x="0" y="0"/>
          <a:ext cx="0" cy="0"/>
          <a:chOff x="0" y="0"/>
          <a:chExt cx="0" cy="0"/>
        </a:xfrm>
      </p:grpSpPr>
      <p:sp>
        <p:nvSpPr>
          <p:cNvPr id="56" name="Google Shape;56;p3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8" name="Google Shape;58;p3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3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2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hyperlink" Target="https://encrypted-tbn0.gstatic.com/images?q=tbn:ANd9GcTPhRvTHahH7fJovK_LEvPNpZMexEn-r5hQdA&amp;usqp=CAU" TargetMode="External"/><Relationship Id="rId9"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encrypted-tbn0.gstatic.com/images?q=tbn:ANd9GcTPhRvTHahH7fJovK_LEvPNpZMexEn-r5hQdA&amp;usqp=CAU" TargetMode="External"/><Relationship Id="rId4" Type="http://schemas.openxmlformats.org/officeDocument/2006/relationships/hyperlink" Target="https://encrypted-tbn0.gstatic.com/images?q=tbn:ANd9GcRns2HVuuShOl6WW-zwoe5TI3EVRX8Y93_qAA&amp;usqp=CAU" TargetMode="External"/><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13.jpg"/><Relationship Id="rId8"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s://www.shutterstock.com/es/image-vector/infographic-3d-arrow-steps-1-3-578672041" TargetMode="External"/><Relationship Id="rId5" Type="http://schemas.openxmlformats.org/officeDocument/2006/relationships/image" Target="../media/image4.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ilustracion-vectorial-plantilla-diseno-infografia-iconos-4-opciones-o-pasos_11289702.ht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11.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my.groz-beckert.com/irj/portal/sewing?NavigationTarget=navurl://c1499cb2d226004bcc855e83d3f2ee85#navurl://c1499cb2d226004bcc855e83d3f2ee85?0" TargetMode="External"/><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groz-beckert.com/mm/media/es/web/pdf/Cloth_points_from_Groz-Beckert.pdf" TargetMode="External"/><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groz-beckert.com/mm/media/es/web/pdf/Cloth_points_from_Groz-Beckert.pdf" TargetMode="External"/><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CF15_A_2_Eslabones de confección</a:t>
            </a:r>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Presentación interactiva</a:t>
            </a:r>
            <a:endParaRPr b="0" i="0" sz="1800" u="none" cap="none" strike="noStrike">
              <a:solidFill>
                <a:schemeClr val="lt1"/>
              </a:solidFill>
              <a:latin typeface="Arial"/>
              <a:ea typeface="Arial"/>
              <a:cs typeface="Arial"/>
              <a:sym typeface="Arial"/>
            </a:endParaRPr>
          </a:p>
        </p:txBody>
      </p:sp>
      <p:sp>
        <p:nvSpPr>
          <p:cNvPr id="66" name="Google Shape;66;p1"/>
          <p:cNvSpPr/>
          <p:nvPr/>
        </p:nvSpPr>
        <p:spPr>
          <a:xfrm>
            <a:off x="495465" y="4542552"/>
            <a:ext cx="10869222" cy="77662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595959"/>
              </a:buClr>
              <a:buSzPts val="1400"/>
              <a:buFont typeface="Arial"/>
              <a:buNone/>
            </a:pPr>
            <a:r>
              <a:rPr b="1" i="0" lang="es-CO" sz="1400" u="none" cap="none" strike="noStrike">
                <a:solidFill>
                  <a:srgbClr val="595959"/>
                </a:solidFill>
                <a:latin typeface="Arial"/>
                <a:ea typeface="Arial"/>
                <a:cs typeface="Arial"/>
                <a:sym typeface="Arial"/>
              </a:rPr>
              <a:t>Recomendaciones generales: </a:t>
            </a:r>
            <a:endParaRPr/>
          </a:p>
          <a:p>
            <a:pPr indent="0" lvl="0" marL="0" marR="0" rtl="0" algn="l">
              <a:lnSpc>
                <a:spcPct val="90000"/>
              </a:lnSpc>
              <a:spcBef>
                <a:spcPts val="800"/>
              </a:spcBef>
              <a:spcAft>
                <a:spcPts val="0"/>
              </a:spcAft>
              <a:buClr>
                <a:srgbClr val="595959"/>
              </a:buClr>
              <a:buSzPts val="1400"/>
              <a:buFont typeface="Arial"/>
              <a:buNone/>
            </a:pPr>
            <a:r>
              <a:rPr b="1" i="0" lang="es-CO" sz="1400" u="none" cap="none" strike="noStrike">
                <a:solidFill>
                  <a:srgbClr val="595959"/>
                </a:solidFill>
                <a:latin typeface="Arial"/>
                <a:ea typeface="Arial"/>
                <a:cs typeface="Arial"/>
                <a:sym typeface="Arial"/>
              </a:rPr>
              <a:t>Dejar como portada un diseño que tenga 4 elementos interactivos que conecten son los demás Slides de acuerdo con las indicaciones que se suministran en el guion.</a:t>
            </a:r>
            <a:endParaRPr b="0" i="0" sz="1400" u="none" cap="none" strike="noStrike">
              <a:solidFill>
                <a:srgbClr val="595959"/>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1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con texto e imagen.</a:t>
            </a:r>
            <a:endParaRPr b="0" i="0" sz="1400" u="none" cap="none" strike="noStrike">
              <a:solidFill>
                <a:schemeClr val="dk1"/>
              </a:solidFill>
              <a:latin typeface="Arial"/>
              <a:ea typeface="Arial"/>
              <a:cs typeface="Arial"/>
              <a:sym typeface="Arial"/>
            </a:endParaRPr>
          </a:p>
        </p:txBody>
      </p:sp>
      <p:sp>
        <p:nvSpPr>
          <p:cNvPr id="184" name="Google Shape;184;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85" name="Google Shape;185;p1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Fuente: elaboración propia.</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10"/>
          <p:cNvSpPr txBox="1"/>
          <p:nvPr/>
        </p:nvSpPr>
        <p:spPr>
          <a:xfrm>
            <a:off x="3342678" y="1088023"/>
            <a:ext cx="1630551"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Sarga (tejido) </a:t>
            </a:r>
            <a:endParaRPr b="1" i="0" sz="1600" u="none" cap="none" strike="noStrike">
              <a:solidFill>
                <a:srgbClr val="000000"/>
              </a:solidFill>
              <a:latin typeface="Arial"/>
              <a:ea typeface="Arial"/>
              <a:cs typeface="Arial"/>
              <a:sym typeface="Arial"/>
            </a:endParaRPr>
          </a:p>
        </p:txBody>
      </p:sp>
      <p:sp>
        <p:nvSpPr>
          <p:cNvPr id="187" name="Google Shape;187;p10"/>
          <p:cNvSpPr txBox="1"/>
          <p:nvPr/>
        </p:nvSpPr>
        <p:spPr>
          <a:xfrm>
            <a:off x="1513892" y="1549149"/>
            <a:ext cx="528812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 urdimbre se divide en series cortas de hilos (de tres, cuatro o cinco), de los cuales sólo uno cubre la trama en la primera pasada y el siguiente hilo en la segunda pasada, etc. Resulta en un tejido a espina. </a:t>
            </a:r>
            <a:endParaRPr b="0" i="0" sz="1400" u="none" cap="none" strike="noStrike">
              <a:solidFill>
                <a:srgbClr val="000000"/>
              </a:solidFill>
              <a:latin typeface="Arial"/>
              <a:ea typeface="Arial"/>
              <a:cs typeface="Arial"/>
              <a:sym typeface="Arial"/>
            </a:endParaRPr>
          </a:p>
        </p:txBody>
      </p:sp>
      <p:graphicFrame>
        <p:nvGraphicFramePr>
          <p:cNvPr id="188" name="Google Shape;188;p10"/>
          <p:cNvGraphicFramePr/>
          <p:nvPr/>
        </p:nvGraphicFramePr>
        <p:xfrm>
          <a:off x="3008912" y="2774729"/>
          <a:ext cx="3000000" cy="3000000"/>
        </p:xfrm>
        <a:graphic>
          <a:graphicData uri="http://schemas.openxmlformats.org/drawingml/2006/table">
            <a:tbl>
              <a:tblPr>
                <a:noFill/>
                <a:tableStyleId>{7502A390-71DF-4DC8-B7A0-655A47169F82}</a:tableStyleId>
              </a:tblPr>
              <a:tblGrid>
                <a:gridCol w="457500"/>
                <a:gridCol w="457500"/>
                <a:gridCol w="457500"/>
                <a:gridCol w="457500"/>
                <a:gridCol w="459025"/>
                <a:gridCol w="459025"/>
              </a:tblGrid>
              <a:tr h="419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419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76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9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419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9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1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con texto e imagen.</a:t>
            </a:r>
            <a:endParaRPr b="0" i="0" sz="1400" u="none" cap="none" strike="noStrike">
              <a:solidFill>
                <a:schemeClr val="dk1"/>
              </a:solidFill>
              <a:latin typeface="Arial"/>
              <a:ea typeface="Arial"/>
              <a:cs typeface="Arial"/>
              <a:sym typeface="Arial"/>
            </a:endParaRPr>
          </a:p>
        </p:txBody>
      </p:sp>
      <p:sp>
        <p:nvSpPr>
          <p:cNvPr id="195" name="Google Shape;195;p1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96" name="Google Shape;196;p1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Fuente: elaboración propia.</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11"/>
          <p:cNvSpPr txBox="1"/>
          <p:nvPr/>
        </p:nvSpPr>
        <p:spPr>
          <a:xfrm>
            <a:off x="2892491" y="742949"/>
            <a:ext cx="247261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Raso o satén</a:t>
            </a:r>
            <a:endParaRPr b="1" i="0" sz="1600" u="none" cap="none" strike="noStrike">
              <a:solidFill>
                <a:srgbClr val="000000"/>
              </a:solidFill>
              <a:latin typeface="Arial"/>
              <a:ea typeface="Arial"/>
              <a:cs typeface="Arial"/>
              <a:sym typeface="Arial"/>
            </a:endParaRPr>
          </a:p>
        </p:txBody>
      </p:sp>
      <p:sp>
        <p:nvSpPr>
          <p:cNvPr id="198" name="Google Shape;198;p11"/>
          <p:cNvSpPr txBox="1"/>
          <p:nvPr/>
        </p:nvSpPr>
        <p:spPr>
          <a:xfrm>
            <a:off x="1508061" y="1361743"/>
            <a:ext cx="5241471"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Los hilos de la urdimbre se dividen en series mayores que para la sarga (de cinco a ocho series). De estos hilos, cada uno sólo cubre la trama en la primera pasada; en la siguiente, el tercero saltando uno y así sucesivamente. De aquí resulta que, teniendo la urdimbre pocos enlaces con la trama y siendo ésta de seda, la superficie del tejido aparece brillante. Por eso recibe también el nombre de satén.</a:t>
            </a:r>
            <a:endParaRPr b="0" i="0" sz="1400" u="none" cap="none" strike="noStrike">
              <a:solidFill>
                <a:srgbClr val="000000"/>
              </a:solidFill>
              <a:latin typeface="Arial"/>
              <a:ea typeface="Arial"/>
              <a:cs typeface="Arial"/>
              <a:sym typeface="Arial"/>
            </a:endParaRPr>
          </a:p>
        </p:txBody>
      </p:sp>
      <p:graphicFrame>
        <p:nvGraphicFramePr>
          <p:cNvPr id="199" name="Google Shape;199;p11"/>
          <p:cNvGraphicFramePr/>
          <p:nvPr/>
        </p:nvGraphicFramePr>
        <p:xfrm>
          <a:off x="2828645" y="3116421"/>
          <a:ext cx="3000000" cy="3000000"/>
        </p:xfrm>
        <a:graphic>
          <a:graphicData uri="http://schemas.openxmlformats.org/drawingml/2006/table">
            <a:tbl>
              <a:tblPr>
                <a:noFill/>
                <a:tableStyleId>{7502A390-71DF-4DC8-B7A0-655A47169F82}</a:tableStyleId>
              </a:tblPr>
              <a:tblGrid>
                <a:gridCol w="459550"/>
                <a:gridCol w="459550"/>
                <a:gridCol w="459550"/>
                <a:gridCol w="459550"/>
                <a:gridCol w="461100"/>
                <a:gridCol w="461100"/>
              </a:tblGrid>
              <a:tr h="4306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06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0225">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06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4306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06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206" name="Google Shape;206;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207" name="Google Shape;207;p12"/>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tejido de punto</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Fuente: gstatic.com / </a:t>
            </a:r>
            <a:r>
              <a:rPr b="0" i="0" lang="es-CO" sz="1200" u="sng" cap="none" strike="noStrike">
                <a:solidFill>
                  <a:srgbClr val="000000"/>
                </a:solidFill>
                <a:latin typeface="Arial"/>
                <a:ea typeface="Arial"/>
                <a:cs typeface="Arial"/>
                <a:sym typeface="Arial"/>
                <a:hlinkClick r:id="rId4">
                  <a:extLst>
                    <a:ext uri="{A12FA001-AC4F-418D-AE19-62706E023703}">
                      <ahyp:hlinkClr val="tx"/>
                    </a:ext>
                  </a:extLst>
                </a:hlinkClick>
              </a:rPr>
              <a:t>https://encrypted-tbn0.gstatic.com/images?q=tbn%3AANd9GcTPhRvTHahH7fJovK_LEvPNpZMexEn-r5hQdA&amp;usqp=CAU</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208" name="Google Shape;208;p12"/>
          <p:cNvPicPr preferRelativeResize="0"/>
          <p:nvPr/>
        </p:nvPicPr>
        <p:blipFill rotWithShape="1">
          <a:blip r:embed="rId5">
            <a:alphaModFix/>
          </a:blip>
          <a:srcRect b="0" l="0" r="0" t="0"/>
          <a:stretch/>
        </p:blipFill>
        <p:spPr>
          <a:xfrm>
            <a:off x="7473799" y="5803515"/>
            <a:ext cx="638725" cy="622555"/>
          </a:xfrm>
          <a:prstGeom prst="rect">
            <a:avLst/>
          </a:prstGeom>
          <a:noFill/>
          <a:ln>
            <a:noFill/>
          </a:ln>
        </p:spPr>
      </p:pic>
      <p:pic>
        <p:nvPicPr>
          <p:cNvPr id="209" name="Google Shape;209;p12"/>
          <p:cNvPicPr preferRelativeResize="0"/>
          <p:nvPr/>
        </p:nvPicPr>
        <p:blipFill rotWithShape="1">
          <a:blip r:embed="rId6">
            <a:alphaModFix/>
          </a:blip>
          <a:srcRect b="0" l="0" r="0" t="0"/>
          <a:stretch/>
        </p:blipFill>
        <p:spPr>
          <a:xfrm>
            <a:off x="59267" y="5803515"/>
            <a:ext cx="639381" cy="622555"/>
          </a:xfrm>
          <a:prstGeom prst="rect">
            <a:avLst/>
          </a:prstGeom>
          <a:noFill/>
          <a:ln>
            <a:noFill/>
          </a:ln>
        </p:spPr>
      </p:pic>
      <p:sp>
        <p:nvSpPr>
          <p:cNvPr id="210" name="Google Shape;210;p12"/>
          <p:cNvSpPr txBox="1"/>
          <p:nvPr/>
        </p:nvSpPr>
        <p:spPr>
          <a:xfrm>
            <a:off x="1210416" y="371474"/>
            <a:ext cx="6106884" cy="369332"/>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Tejido de punto</a:t>
            </a:r>
            <a:endParaRPr b="1" i="0" sz="1800" u="none" cap="none" strike="noStrike">
              <a:solidFill>
                <a:srgbClr val="000000"/>
              </a:solidFill>
              <a:latin typeface="Arial"/>
              <a:ea typeface="Arial"/>
              <a:cs typeface="Arial"/>
              <a:sym typeface="Arial"/>
            </a:endParaRPr>
          </a:p>
        </p:txBody>
      </p:sp>
      <p:sp>
        <p:nvSpPr>
          <p:cNvPr id="211" name="Google Shape;211;p12"/>
          <p:cNvSpPr txBox="1"/>
          <p:nvPr/>
        </p:nvSpPr>
        <p:spPr>
          <a:xfrm>
            <a:off x="884166" y="1127921"/>
            <a:ext cx="6820140" cy="180555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Es el formado por mallas, bucles o puntos. Consiste en pasar una lazada de hilo sobre una aguja y luego pasarla a otra aguja. El caso más claro para entenderlo es el tejido de dos agujas que hace la abuela, que se entrelaza el mismo hilo formando una sola estructura, es importante entender que en este tipo de tejido hay un solo hilo larguísimo. Los ligamentos básicos del tejido de punto son: Jersey, franela, franela perchada, el rib, interlock, pique. Las telas de tejido de punto son difíciles de manejar, resbalan al cortarlas y estiran fácilmente, y se adaptan muy bien al cuerpo.</a:t>
            </a:r>
            <a:endParaRPr b="0" i="0" sz="1800" u="none" cap="none" strike="noStrike">
              <a:solidFill>
                <a:srgbClr val="000000"/>
              </a:solidFill>
              <a:latin typeface="Arial"/>
              <a:ea typeface="Arial"/>
              <a:cs typeface="Arial"/>
              <a:sym typeface="Arial"/>
            </a:endParaRPr>
          </a:p>
        </p:txBody>
      </p:sp>
      <p:sp>
        <p:nvSpPr>
          <p:cNvPr id="212" name="Google Shape;212;p12"/>
          <p:cNvSpPr/>
          <p:nvPr/>
        </p:nvSpPr>
        <p:spPr>
          <a:xfrm>
            <a:off x="2981286" y="2735870"/>
            <a:ext cx="18310501" cy="73600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3" name="Google Shape;213;p12"/>
          <p:cNvGraphicFramePr/>
          <p:nvPr/>
        </p:nvGraphicFramePr>
        <p:xfrm>
          <a:off x="2981287" y="3193070"/>
          <a:ext cx="2330674" cy="2192674"/>
        </p:xfrm>
        <a:graphic>
          <a:graphicData uri="http://schemas.openxmlformats.org/presentationml/2006/ole">
            <mc:AlternateContent>
              <mc:Choice Requires="v">
                <p:oleObj r:id="rId7" imgH="2192674" imgW="2330674" progId="Paint.Picture" spid="_x0000_s1">
                  <p:embed/>
                </p:oleObj>
              </mc:Choice>
              <mc:Fallback>
                <p:oleObj r:id="rId8" imgH="2192674" imgW="2330674" progId="Paint.Picture">
                  <p:embed/>
                  <p:pic>
                    <p:nvPicPr>
                      <p:cNvPr id="213" name="Google Shape;213;p12"/>
                      <p:cNvPicPr preferRelativeResize="0"/>
                      <p:nvPr/>
                    </p:nvPicPr>
                    <p:blipFill rotWithShape="1">
                      <a:blip r:embed="rId9">
                        <a:alphaModFix/>
                      </a:blip>
                      <a:srcRect b="0" l="0" r="0" t="0"/>
                      <a:stretch/>
                    </p:blipFill>
                    <p:spPr>
                      <a:xfrm>
                        <a:off x="2981287" y="3193070"/>
                        <a:ext cx="2330674" cy="2192674"/>
                      </a:xfrm>
                      <a:prstGeom prst="rect">
                        <a:avLst/>
                      </a:prstGeom>
                      <a:noFill/>
                      <a:ln>
                        <a:noFill/>
                      </a:ln>
                    </p:spPr>
                  </p:pic>
                </p:oleObj>
              </mc:Fallback>
            </mc:AlternateContent>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9" name="Google Shape;219;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220" name="Google Shape;220;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221" name="Google Shape;221;p13"/>
          <p:cNvSpPr/>
          <p:nvPr/>
        </p:nvSpPr>
        <p:spPr>
          <a:xfrm>
            <a:off x="8253350" y="3841801"/>
            <a:ext cx="3948174" cy="30161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tejido de punto por trama</a:t>
            </a:r>
            <a:endParaRPr/>
          </a:p>
          <a:p>
            <a:pPr indent="0" lvl="0" marL="0" marR="0" rtl="0" algn="l">
              <a:lnSpc>
                <a:spcPct val="115000"/>
              </a:lnSpc>
              <a:spcBef>
                <a:spcPts val="0"/>
              </a:spcBef>
              <a:spcAft>
                <a:spcPts val="0"/>
              </a:spcAft>
              <a:buClr>
                <a:schemeClr val="dk1"/>
              </a:buClr>
              <a:buSzPts val="1200"/>
              <a:buFont typeface="Arial"/>
              <a:buNone/>
            </a:pPr>
            <a:r>
              <a:rPr b="0" i="0" lang="es-CO" sz="1200" u="none" cap="none" strike="noStrike">
                <a:solidFill>
                  <a:schemeClr val="dk1"/>
                </a:solidFill>
                <a:latin typeface="Arial"/>
                <a:ea typeface="Arial"/>
                <a:cs typeface="Arial"/>
                <a:sym typeface="Arial"/>
              </a:rPr>
              <a:t>Fuente: gstatic.com / </a:t>
            </a:r>
            <a:r>
              <a:rPr b="0" i="0" lang="es-CO" sz="1200" u="sng" cap="none" strike="noStrike">
                <a:solidFill>
                  <a:srgbClr val="000000"/>
                </a:solidFill>
                <a:latin typeface="Arial"/>
                <a:ea typeface="Arial"/>
                <a:cs typeface="Arial"/>
                <a:sym typeface="Arial"/>
                <a:hlinkClick r:id="rId3">
                  <a:extLst>
                    <a:ext uri="{A12FA001-AC4F-418D-AE19-62706E023703}">
                      <ahyp:hlinkClr val="tx"/>
                    </a:ext>
                  </a:extLst>
                </a:hlinkClick>
              </a:rPr>
              <a:t>https://encrypted-tbn0.gstatic.com/images?q=tbn%3AANd9GcTPhRvTHahH7fJovK_LEvPNpZMexEn-r5hQdA&amp;usqp=CAU</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tejido de punto por urdimbre</a:t>
            </a:r>
            <a:endParaRPr/>
          </a:p>
          <a:p>
            <a:pPr indent="0" lvl="0" marL="0" marR="0" rtl="0" algn="l">
              <a:lnSpc>
                <a:spcPct val="115000"/>
              </a:lnSpc>
              <a:spcBef>
                <a:spcPts val="0"/>
              </a:spcBef>
              <a:spcAft>
                <a:spcPts val="0"/>
              </a:spcAft>
              <a:buClr>
                <a:schemeClr val="dk1"/>
              </a:buClr>
              <a:buSzPts val="1200"/>
              <a:buFont typeface="Arial"/>
              <a:buNone/>
            </a:pPr>
            <a:r>
              <a:rPr b="0" i="0" lang="es-CO" sz="1200" u="none" cap="none" strike="noStrike">
                <a:solidFill>
                  <a:schemeClr val="dk1"/>
                </a:solidFill>
                <a:latin typeface="Arial"/>
                <a:ea typeface="Arial"/>
                <a:cs typeface="Arial"/>
                <a:sym typeface="Arial"/>
              </a:rPr>
              <a:t>Fuente: gstatic.com / </a:t>
            </a:r>
            <a:r>
              <a:rPr b="0" i="0" lang="es-CO" sz="1200" u="sng" cap="none" strike="noStrike">
                <a:solidFill>
                  <a:srgbClr val="000000"/>
                </a:solidFill>
                <a:latin typeface="Arial"/>
                <a:ea typeface="Arial"/>
                <a:cs typeface="Arial"/>
                <a:sym typeface="Arial"/>
                <a:hlinkClick r:id="rId4">
                  <a:extLst>
                    <a:ext uri="{A12FA001-AC4F-418D-AE19-62706E023703}">
                      <ahyp:hlinkClr val="tx"/>
                    </a:ext>
                  </a:extLst>
                </a:hlinkClick>
              </a:rPr>
              <a:t>https://encrypted-tbn0.gstatic.com/images?q=tbn%3AANd9GcRns2HVuuShOl6WW-zwoe5TI3EVRX8Y93_qAA&amp;usqp=CAU</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222" name="Google Shape;222;p13"/>
          <p:cNvPicPr preferRelativeResize="0"/>
          <p:nvPr/>
        </p:nvPicPr>
        <p:blipFill rotWithShape="1">
          <a:blip r:embed="rId5">
            <a:alphaModFix/>
          </a:blip>
          <a:srcRect b="0" l="0" r="0" t="0"/>
          <a:stretch/>
        </p:blipFill>
        <p:spPr>
          <a:xfrm>
            <a:off x="7473799" y="5803515"/>
            <a:ext cx="638725" cy="622555"/>
          </a:xfrm>
          <a:prstGeom prst="rect">
            <a:avLst/>
          </a:prstGeom>
          <a:noFill/>
          <a:ln>
            <a:noFill/>
          </a:ln>
        </p:spPr>
      </p:pic>
      <p:pic>
        <p:nvPicPr>
          <p:cNvPr id="223" name="Google Shape;223;p13"/>
          <p:cNvPicPr preferRelativeResize="0"/>
          <p:nvPr/>
        </p:nvPicPr>
        <p:blipFill rotWithShape="1">
          <a:blip r:embed="rId6">
            <a:alphaModFix/>
          </a:blip>
          <a:srcRect b="0" l="0" r="0" t="0"/>
          <a:stretch/>
        </p:blipFill>
        <p:spPr>
          <a:xfrm>
            <a:off x="59267" y="5803515"/>
            <a:ext cx="639381" cy="622555"/>
          </a:xfrm>
          <a:prstGeom prst="rect">
            <a:avLst/>
          </a:prstGeom>
          <a:noFill/>
          <a:ln>
            <a:noFill/>
          </a:ln>
        </p:spPr>
      </p:pic>
      <p:sp>
        <p:nvSpPr>
          <p:cNvPr id="224" name="Google Shape;224;p13"/>
          <p:cNvSpPr/>
          <p:nvPr/>
        </p:nvSpPr>
        <p:spPr>
          <a:xfrm>
            <a:off x="4363594" y="2127780"/>
            <a:ext cx="3748930" cy="95410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Un tejido de punto es por urdimbre cuando la dirección general que siguen todos, o la mayor parte de los hilos que forman las mallas, es vertical.</a:t>
            </a:r>
            <a:endParaRPr b="0" i="0" sz="1400" u="none" cap="none" strike="noStrike">
              <a:solidFill>
                <a:srgbClr val="000000"/>
              </a:solidFill>
              <a:latin typeface="Arial"/>
              <a:ea typeface="Arial"/>
              <a:cs typeface="Arial"/>
              <a:sym typeface="Arial"/>
            </a:endParaRPr>
          </a:p>
        </p:txBody>
      </p:sp>
      <p:sp>
        <p:nvSpPr>
          <p:cNvPr id="225" name="Google Shape;225;p13"/>
          <p:cNvSpPr txBox="1"/>
          <p:nvPr/>
        </p:nvSpPr>
        <p:spPr>
          <a:xfrm>
            <a:off x="587472" y="655278"/>
            <a:ext cx="6702357" cy="56675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Hay dos variantes fundamentales en el tejido de punto: tejidos por trama y tejidos por urdimbre </a:t>
            </a:r>
            <a:endParaRPr b="0" i="0" sz="1800" u="none" cap="none" strike="noStrike">
              <a:solidFill>
                <a:srgbClr val="000000"/>
              </a:solidFill>
              <a:latin typeface="Arial"/>
              <a:ea typeface="Arial"/>
              <a:cs typeface="Arial"/>
              <a:sym typeface="Arial"/>
            </a:endParaRPr>
          </a:p>
        </p:txBody>
      </p:sp>
      <p:sp>
        <p:nvSpPr>
          <p:cNvPr id="226" name="Google Shape;226;p13"/>
          <p:cNvSpPr txBox="1"/>
          <p:nvPr/>
        </p:nvSpPr>
        <p:spPr>
          <a:xfrm>
            <a:off x="709908" y="1577595"/>
            <a:ext cx="2897791" cy="338554"/>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848D1"/>
              </a:buClr>
              <a:buSzPts val="1600"/>
              <a:buFont typeface="Arial"/>
              <a:buNone/>
            </a:pPr>
            <a:r>
              <a:rPr b="1" i="0" lang="es-CO" sz="1600" u="none" cap="none" strike="noStrike">
                <a:solidFill>
                  <a:srgbClr val="E848D1"/>
                </a:solidFill>
                <a:latin typeface="Arial"/>
                <a:ea typeface="Arial"/>
                <a:cs typeface="Arial"/>
                <a:sym typeface="Arial"/>
              </a:rPr>
              <a:t>Tejidos de punto por trama</a:t>
            </a:r>
            <a:endParaRPr b="1" i="0" sz="1600" u="none" cap="none" strike="noStrike">
              <a:solidFill>
                <a:srgbClr val="E848D1"/>
              </a:solidFill>
              <a:latin typeface="Arial"/>
              <a:ea typeface="Arial"/>
              <a:cs typeface="Arial"/>
              <a:sym typeface="Arial"/>
            </a:endParaRPr>
          </a:p>
        </p:txBody>
      </p:sp>
      <p:sp>
        <p:nvSpPr>
          <p:cNvPr id="227" name="Google Shape;227;p13"/>
          <p:cNvSpPr txBox="1"/>
          <p:nvPr/>
        </p:nvSpPr>
        <p:spPr>
          <a:xfrm>
            <a:off x="332759" y="2127780"/>
            <a:ext cx="355969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Un tejido por trama es cuando la dirección general de todos o de la mayor parte de los hilos que forman sus mallas es horizontal. La posición correcta del tejido para su examen es con el vértice de las “V” hacia abajo.</a:t>
            </a:r>
            <a:endParaRPr b="0" i="0" sz="1400" u="none" cap="none" strike="noStrike">
              <a:solidFill>
                <a:srgbClr val="000000"/>
              </a:solidFill>
              <a:latin typeface="Arial"/>
              <a:ea typeface="Arial"/>
              <a:cs typeface="Arial"/>
              <a:sym typeface="Arial"/>
            </a:endParaRPr>
          </a:p>
        </p:txBody>
      </p:sp>
      <p:pic>
        <p:nvPicPr>
          <p:cNvPr descr="Pin on TEJIDOS DE PUNTO" id="228" name="Google Shape;228;p13"/>
          <p:cNvPicPr preferRelativeResize="0"/>
          <p:nvPr/>
        </p:nvPicPr>
        <p:blipFill rotWithShape="1">
          <a:blip r:embed="rId7">
            <a:alphaModFix/>
          </a:blip>
          <a:srcRect b="0" l="0" r="0" t="0"/>
          <a:stretch/>
        </p:blipFill>
        <p:spPr>
          <a:xfrm>
            <a:off x="839474" y="3559699"/>
            <a:ext cx="2020458" cy="2243816"/>
          </a:xfrm>
          <a:prstGeom prst="rect">
            <a:avLst/>
          </a:prstGeom>
          <a:noFill/>
          <a:ln>
            <a:noFill/>
          </a:ln>
        </p:spPr>
      </p:pic>
      <p:sp>
        <p:nvSpPr>
          <p:cNvPr id="229" name="Google Shape;229;p13"/>
          <p:cNvSpPr txBox="1"/>
          <p:nvPr/>
        </p:nvSpPr>
        <p:spPr>
          <a:xfrm>
            <a:off x="4363594" y="1616858"/>
            <a:ext cx="3702277" cy="338554"/>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848D1"/>
              </a:buClr>
              <a:buSzPts val="1600"/>
              <a:buFont typeface="Arial"/>
              <a:buNone/>
            </a:pPr>
            <a:r>
              <a:rPr b="1" i="0" lang="es-CO" sz="1600" u="none" cap="none" strike="noStrike">
                <a:solidFill>
                  <a:srgbClr val="E848D1"/>
                </a:solidFill>
                <a:latin typeface="Arial"/>
                <a:ea typeface="Arial"/>
                <a:cs typeface="Arial"/>
                <a:sym typeface="Arial"/>
              </a:rPr>
              <a:t>Tejidos de punto por urdimbre</a:t>
            </a:r>
            <a:endParaRPr b="1" i="0" sz="1600" u="none" cap="none" strike="noStrike">
              <a:solidFill>
                <a:srgbClr val="E848D1"/>
              </a:solidFill>
              <a:latin typeface="Arial"/>
              <a:ea typeface="Arial"/>
              <a:cs typeface="Arial"/>
              <a:sym typeface="Arial"/>
            </a:endParaRPr>
          </a:p>
        </p:txBody>
      </p:sp>
      <p:pic>
        <p:nvPicPr>
          <p:cNvPr descr="Pin en TEJIDOS DE PUNTO" id="230" name="Google Shape;230;p13"/>
          <p:cNvPicPr preferRelativeResize="0"/>
          <p:nvPr/>
        </p:nvPicPr>
        <p:blipFill rotWithShape="1">
          <a:blip r:embed="rId8">
            <a:alphaModFix/>
          </a:blip>
          <a:srcRect b="0" l="0" r="0" t="0"/>
          <a:stretch/>
        </p:blipFill>
        <p:spPr>
          <a:xfrm>
            <a:off x="4483785" y="3512775"/>
            <a:ext cx="2893479" cy="2243816"/>
          </a:xfrm>
          <a:prstGeom prst="rect">
            <a:avLst/>
          </a:prstGeom>
          <a:noFill/>
          <a:ln>
            <a:noFill/>
          </a:ln>
        </p:spPr>
      </p:pic>
      <p:pic>
        <p:nvPicPr>
          <p:cNvPr id="231" name="Google Shape;231;p13"/>
          <p:cNvPicPr preferRelativeResize="0"/>
          <p:nvPr/>
        </p:nvPicPr>
        <p:blipFill rotWithShape="1">
          <a:blip r:embed="rId9">
            <a:alphaModFix/>
          </a:blip>
          <a:srcRect b="0" l="0" r="0" t="0"/>
          <a:stretch/>
        </p:blipFill>
        <p:spPr>
          <a:xfrm>
            <a:off x="698648" y="6217793"/>
            <a:ext cx="1090014" cy="1025310"/>
          </a:xfrm>
          <a:prstGeom prst="rect">
            <a:avLst/>
          </a:prstGeom>
          <a:noFill/>
          <a:ln>
            <a:noFill/>
          </a:ln>
        </p:spPr>
      </p:pic>
      <p:sp>
        <p:nvSpPr>
          <p:cNvPr id="232" name="Google Shape;232;p13"/>
          <p:cNvSpPr txBox="1"/>
          <p:nvPr/>
        </p:nvSpPr>
        <p:spPr>
          <a:xfrm>
            <a:off x="1803032" y="6114792"/>
            <a:ext cx="5559325" cy="1323439"/>
          </a:xfrm>
          <a:prstGeom prst="rect">
            <a:avLst/>
          </a:prstGeom>
          <a:gradFill>
            <a:gsLst>
              <a:gs pos="0">
                <a:srgbClr val="FFD300"/>
              </a:gs>
              <a:gs pos="100000">
                <a:srgbClr val="FFEF63"/>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Por aglutinamiento de fibras</a:t>
            </a:r>
            <a:r>
              <a:rPr b="0" i="0" lang="es-CO" sz="1600" u="none" cap="none" strike="noStrike">
                <a:solidFill>
                  <a:srgbClr val="000000"/>
                </a:solidFill>
                <a:latin typeface="Arial"/>
                <a:ea typeface="Arial"/>
                <a:cs typeface="Arial"/>
                <a:sym typeface="Arial"/>
              </a:rPr>
              <a:t>: son telas que se fabrican con fibras de lana o de pelo de animales que no han pasado por procesos de hilatura, en su lugar, se humedecen y se someten a presión y calor para hacer que las fibras se adhieran.</a:t>
            </a:r>
            <a:endParaRPr b="0" i="0" sz="16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4"/>
          <p:cNvPicPr preferRelativeResize="0"/>
          <p:nvPr/>
        </p:nvPicPr>
        <p:blipFill rotWithShape="1">
          <a:blip r:embed="rId3">
            <a:alphaModFix/>
          </a:blip>
          <a:srcRect b="0" l="0" r="0" t="0"/>
          <a:stretch/>
        </p:blipFill>
        <p:spPr>
          <a:xfrm>
            <a:off x="806023" y="608701"/>
            <a:ext cx="1657350" cy="5441904"/>
          </a:xfrm>
          <a:prstGeom prst="rect">
            <a:avLst/>
          </a:prstGeom>
          <a:noFill/>
          <a:ln>
            <a:noFill/>
          </a:ln>
        </p:spPr>
      </p:pic>
      <p:sp>
        <p:nvSpPr>
          <p:cNvPr id="238" name="Google Shape;238;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p14"/>
          <p:cNvSpPr txBox="1"/>
          <p:nvPr/>
        </p:nvSpPr>
        <p:spPr>
          <a:xfrm>
            <a:off x="8253350" y="122777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atrás y botón de cierre para regresar al slide 2.</a:t>
            </a:r>
            <a:endParaRPr b="0" i="0" sz="1400" u="none" cap="none" strike="noStrike">
              <a:solidFill>
                <a:schemeClr val="dk1"/>
              </a:solidFill>
              <a:latin typeface="Arial"/>
              <a:ea typeface="Arial"/>
              <a:cs typeface="Arial"/>
              <a:sym typeface="Arial"/>
            </a:endParaRPr>
          </a:p>
        </p:txBody>
      </p:sp>
      <p:sp>
        <p:nvSpPr>
          <p:cNvPr id="240" name="Google Shape;240;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241" name="Google Shape;241;p14"/>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https://www.shutterstock.com/es/image-vector/infographic-3d-arrow-steps-1-3-578672041</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242" name="Google Shape;242;p14"/>
          <p:cNvPicPr preferRelativeResize="0"/>
          <p:nvPr/>
        </p:nvPicPr>
        <p:blipFill rotWithShape="1">
          <a:blip r:embed="rId5">
            <a:alphaModFix/>
          </a:blip>
          <a:srcRect b="0" l="0" r="0" t="0"/>
          <a:stretch/>
        </p:blipFill>
        <p:spPr>
          <a:xfrm>
            <a:off x="59267" y="5803515"/>
            <a:ext cx="639381" cy="622555"/>
          </a:xfrm>
          <a:prstGeom prst="rect">
            <a:avLst/>
          </a:prstGeom>
          <a:noFill/>
          <a:ln>
            <a:noFill/>
          </a:ln>
        </p:spPr>
      </p:pic>
      <p:sp>
        <p:nvSpPr>
          <p:cNvPr id="243" name="Google Shape;243;p14"/>
          <p:cNvSpPr txBox="1"/>
          <p:nvPr/>
        </p:nvSpPr>
        <p:spPr>
          <a:xfrm>
            <a:off x="1210416" y="371474"/>
            <a:ext cx="6106884" cy="369332"/>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Comparación entre un tejido plano y uno de punto</a:t>
            </a:r>
            <a:endParaRPr b="1" i="0" sz="1800" u="none" cap="none" strike="noStrike">
              <a:solidFill>
                <a:srgbClr val="000000"/>
              </a:solidFill>
              <a:latin typeface="Arial"/>
              <a:ea typeface="Arial"/>
              <a:cs typeface="Arial"/>
              <a:sym typeface="Arial"/>
            </a:endParaRPr>
          </a:p>
        </p:txBody>
      </p:sp>
      <p:sp>
        <p:nvSpPr>
          <p:cNvPr id="244" name="Google Shape;244;p14"/>
          <p:cNvSpPr/>
          <p:nvPr/>
        </p:nvSpPr>
        <p:spPr>
          <a:xfrm>
            <a:off x="2981286" y="2735870"/>
            <a:ext cx="18310501" cy="73600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txBox="1"/>
          <p:nvPr/>
        </p:nvSpPr>
        <p:spPr>
          <a:xfrm>
            <a:off x="2407803" y="1293254"/>
            <a:ext cx="5578264" cy="443198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Una de las ventajas que caracterizan a los tejidos de punto es que son más confortables, ya que poseen la particularidad de amoldarse al cuerpo debido a la elasticidad que otorga su estructura.</a:t>
            </a:r>
            <a:endParaRPr/>
          </a:p>
          <a:p>
            <a:pPr indent="0" lvl="0" marL="0" marR="0" rtl="0" algn="just">
              <a:lnSpc>
                <a:spcPct val="100000"/>
              </a:lnSpc>
              <a:spcBef>
                <a:spcPts val="30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30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Los tejidos de punto poseen una apariencia más pulcra ya que no presentan arrugas, también la propiedad elástica de su estructura confiere una ventaja económica respecto a los patrones de diseño ya que otorga la posibilidad de unificación de partes (delantero-espalda) y talles.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30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30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Las telas de punto poseen un encogimiento superior a las de tejido plano, hasta un 5 % frente a un 2 % en los tejidos planos, esto deberá contemplarse en la moldería.</a:t>
            </a:r>
            <a:endParaRPr b="0" i="0" sz="1400" u="none" cap="none" strike="noStrike">
              <a:solidFill>
                <a:srgbClr val="000000"/>
              </a:solidFill>
              <a:latin typeface="Arial"/>
              <a:ea typeface="Arial"/>
              <a:cs typeface="Arial"/>
              <a:sym typeface="Arial"/>
            </a:endParaRPr>
          </a:p>
        </p:txBody>
      </p:sp>
      <p:pic>
        <p:nvPicPr>
          <p:cNvPr id="246" name="Google Shape;246;p14"/>
          <p:cNvPicPr preferRelativeResize="0"/>
          <p:nvPr/>
        </p:nvPicPr>
        <p:blipFill rotWithShape="1">
          <a:blip r:embed="rId6">
            <a:alphaModFix/>
          </a:blip>
          <a:srcRect b="0" l="0" r="0" t="0"/>
          <a:stretch/>
        </p:blipFill>
        <p:spPr>
          <a:xfrm>
            <a:off x="7441775" y="330740"/>
            <a:ext cx="544292" cy="555922"/>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53" name="Google Shape;253;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254" name="Google Shape;254;p15"/>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Paño de agujas</a:t>
            </a:r>
            <a:endParaRPr/>
          </a:p>
          <a:p>
            <a:pPr indent="0" lvl="0" marL="0" marR="0" rtl="0" algn="l">
              <a:lnSpc>
                <a:spcPct val="115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Fuente: </a:t>
            </a:r>
            <a:endParaRPr b="0" i="0" sz="1200" u="none" cap="none" strike="noStrike">
              <a:solidFill>
                <a:srgbClr val="000000"/>
              </a:solidFill>
              <a:latin typeface="Arial"/>
              <a:ea typeface="Arial"/>
              <a:cs typeface="Arial"/>
              <a:sym typeface="Arial"/>
            </a:endParaRPr>
          </a:p>
        </p:txBody>
      </p:sp>
      <p:sp>
        <p:nvSpPr>
          <p:cNvPr id="255" name="Google Shape;255;p15"/>
          <p:cNvSpPr txBox="1"/>
          <p:nvPr/>
        </p:nvSpPr>
        <p:spPr>
          <a:xfrm>
            <a:off x="1216852" y="211280"/>
            <a:ext cx="6395232" cy="416204"/>
          </a:xfrm>
          <a:prstGeom prst="rect">
            <a:avLst/>
          </a:prstGeom>
          <a:solidFill>
            <a:srgbClr val="00FF99"/>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Hilos</a:t>
            </a:r>
            <a:endParaRPr b="1" i="0" sz="2400" u="none" cap="none" strike="noStrike">
              <a:solidFill>
                <a:srgbClr val="000000"/>
              </a:solidFill>
              <a:latin typeface="Arial"/>
              <a:ea typeface="Arial"/>
              <a:cs typeface="Arial"/>
              <a:sym typeface="Arial"/>
            </a:endParaRPr>
          </a:p>
        </p:txBody>
      </p:sp>
      <p:pic>
        <p:nvPicPr>
          <p:cNvPr id="256" name="Google Shape;256;p15"/>
          <p:cNvPicPr preferRelativeResize="0"/>
          <p:nvPr/>
        </p:nvPicPr>
        <p:blipFill rotWithShape="1">
          <a:blip r:embed="rId4">
            <a:alphaModFix/>
          </a:blip>
          <a:srcRect b="0" l="0" r="0" t="0"/>
          <a:stretch/>
        </p:blipFill>
        <p:spPr>
          <a:xfrm>
            <a:off x="7473799" y="5803515"/>
            <a:ext cx="638725" cy="622555"/>
          </a:xfrm>
          <a:prstGeom prst="rect">
            <a:avLst/>
          </a:prstGeom>
          <a:noFill/>
          <a:ln>
            <a:noFill/>
          </a:ln>
        </p:spPr>
      </p:pic>
      <p:sp>
        <p:nvSpPr>
          <p:cNvPr id="257" name="Google Shape;257;p15"/>
          <p:cNvSpPr txBox="1"/>
          <p:nvPr/>
        </p:nvSpPr>
        <p:spPr>
          <a:xfrm>
            <a:off x="583659" y="973921"/>
            <a:ext cx="6890139" cy="56675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Representa un 2% del costo de la prenda, pero comparte un 50% de la durabilidad de las costuras.</a:t>
            </a:r>
            <a:endParaRPr b="0" i="0" sz="1800" u="none" cap="none" strike="noStrike">
              <a:solidFill>
                <a:srgbClr val="000000"/>
              </a:solidFill>
              <a:latin typeface="Arial"/>
              <a:ea typeface="Arial"/>
              <a:cs typeface="Arial"/>
              <a:sym typeface="Arial"/>
            </a:endParaRPr>
          </a:p>
        </p:txBody>
      </p:sp>
      <p:sp>
        <p:nvSpPr>
          <p:cNvPr id="258" name="Google Shape;258;p15"/>
          <p:cNvSpPr txBox="1"/>
          <p:nvPr/>
        </p:nvSpPr>
        <p:spPr>
          <a:xfrm>
            <a:off x="525294" y="1675196"/>
            <a:ext cx="6948505" cy="154657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FF0000"/>
              </a:buClr>
              <a:buSzPts val="1400"/>
              <a:buFont typeface="Arial"/>
              <a:buNone/>
            </a:pPr>
            <a:r>
              <a:rPr b="0" i="0" lang="es-CO" sz="1400" u="none" cap="none" strike="noStrike">
                <a:solidFill>
                  <a:srgbClr val="FF0000"/>
                </a:solidFill>
                <a:latin typeface="Arial"/>
                <a:ea typeface="Arial"/>
                <a:cs typeface="Arial"/>
                <a:sym typeface="Arial"/>
              </a:rPr>
              <a:t> Sistema de numeración tex</a:t>
            </a:r>
            <a:endParaRPr b="0" i="0" sz="1400" u="none" cap="none" strike="noStrike">
              <a:solidFill>
                <a:srgbClr val="FF0000"/>
              </a:solidFill>
              <a:latin typeface="Arial"/>
              <a:ea typeface="Arial"/>
              <a:cs typeface="Arial"/>
              <a:sym typeface="Arial"/>
            </a:endParaRPr>
          </a:p>
          <a:p>
            <a:pPr indent="-285750" lvl="0" marL="285750" marR="0" rtl="0" algn="just">
              <a:lnSpc>
                <a:spcPct val="115000"/>
              </a:lnSpc>
              <a:spcBef>
                <a:spcPts val="0"/>
              </a:spcBef>
              <a:spcAft>
                <a:spcPts val="0"/>
              </a:spcAft>
              <a:buClr>
                <a:srgbClr val="FF0000"/>
              </a:buClr>
              <a:buSzPts val="1400"/>
              <a:buFont typeface="Arial"/>
              <a:buChar char="•"/>
            </a:pPr>
            <a:r>
              <a:rPr b="0" i="0" lang="es-CO" sz="1400" u="none" cap="none" strike="noStrike">
                <a:solidFill>
                  <a:srgbClr val="FF0000"/>
                </a:solidFill>
                <a:latin typeface="Arial"/>
                <a:ea typeface="Arial"/>
                <a:cs typeface="Arial"/>
                <a:sym typeface="Arial"/>
              </a:rPr>
              <a:t>Basado en el hilo crudo.</a:t>
            </a:r>
            <a:endParaRPr b="0" i="0" sz="1400" u="none" cap="none" strike="noStrike">
              <a:solidFill>
                <a:srgbClr val="FF0000"/>
              </a:solidFill>
              <a:latin typeface="Arial"/>
              <a:ea typeface="Arial"/>
              <a:cs typeface="Arial"/>
              <a:sym typeface="Arial"/>
            </a:endParaRPr>
          </a:p>
          <a:p>
            <a:pPr indent="-285750" lvl="0" marL="285750" marR="0" rtl="0" algn="just">
              <a:lnSpc>
                <a:spcPct val="115000"/>
              </a:lnSpc>
              <a:spcBef>
                <a:spcPts val="0"/>
              </a:spcBef>
              <a:spcAft>
                <a:spcPts val="0"/>
              </a:spcAft>
              <a:buClr>
                <a:srgbClr val="FF0000"/>
              </a:buClr>
              <a:buSzPts val="1400"/>
              <a:buFont typeface="Arial"/>
              <a:buChar char="•"/>
            </a:pPr>
            <a:r>
              <a:rPr b="0" i="0" lang="es-CO" sz="1400" u="none" cap="none" strike="noStrike">
                <a:solidFill>
                  <a:srgbClr val="FF0000"/>
                </a:solidFill>
                <a:latin typeface="Arial"/>
                <a:ea typeface="Arial"/>
                <a:cs typeface="Arial"/>
                <a:sym typeface="Arial"/>
              </a:rPr>
              <a:t>Usado para determinar el calibre del hilo.</a:t>
            </a:r>
            <a:endParaRPr b="0" i="0" sz="1400" u="none" cap="none" strike="noStrike">
              <a:solidFill>
                <a:srgbClr val="FF0000"/>
              </a:solidFill>
              <a:latin typeface="Arial"/>
              <a:ea typeface="Arial"/>
              <a:cs typeface="Arial"/>
              <a:sym typeface="Arial"/>
            </a:endParaRPr>
          </a:p>
          <a:p>
            <a:pPr indent="-285750" lvl="0" marL="285750" marR="0" rtl="0" algn="just">
              <a:lnSpc>
                <a:spcPct val="115000"/>
              </a:lnSpc>
              <a:spcBef>
                <a:spcPts val="0"/>
              </a:spcBef>
              <a:spcAft>
                <a:spcPts val="0"/>
              </a:spcAft>
              <a:buClr>
                <a:srgbClr val="FF0000"/>
              </a:buClr>
              <a:buSzPts val="1400"/>
              <a:buFont typeface="Arial"/>
              <a:buChar char="•"/>
            </a:pPr>
            <a:r>
              <a:rPr b="0" i="0" lang="es-CO" sz="1400" u="none" cap="none" strike="noStrike">
                <a:solidFill>
                  <a:srgbClr val="FF0000"/>
                </a:solidFill>
                <a:latin typeface="Arial"/>
                <a:ea typeface="Arial"/>
                <a:cs typeface="Arial"/>
                <a:sym typeface="Arial"/>
              </a:rPr>
              <a:t>Sistema de numeración directo (entre más alto el número; más grueso es el hilo) ej: T-80 es más grueso que T-50</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259" name="Google Shape;259;p15"/>
          <p:cNvSpPr txBox="1"/>
          <p:nvPr/>
        </p:nvSpPr>
        <p:spPr>
          <a:xfrm>
            <a:off x="1495064" y="3338759"/>
            <a:ext cx="6117020" cy="369332"/>
          </a:xfrm>
          <a:prstGeom prst="rect">
            <a:avLst/>
          </a:prstGeom>
          <a:solidFill>
            <a:srgbClr val="00FF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Factores que afectan la resistencia de las costuras</a:t>
            </a:r>
            <a:endParaRPr b="1" i="0" sz="1800" u="none" cap="none" strike="noStrike">
              <a:solidFill>
                <a:srgbClr val="000000"/>
              </a:solidFill>
              <a:latin typeface="Arial"/>
              <a:ea typeface="Arial"/>
              <a:cs typeface="Arial"/>
              <a:sym typeface="Arial"/>
            </a:endParaRPr>
          </a:p>
        </p:txBody>
      </p:sp>
      <p:sp>
        <p:nvSpPr>
          <p:cNvPr id="260" name="Google Shape;260;p15"/>
          <p:cNvSpPr txBox="1"/>
          <p:nvPr/>
        </p:nvSpPr>
        <p:spPr>
          <a:xfrm>
            <a:off x="583658" y="4564708"/>
            <a:ext cx="7028425" cy="131003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FF0000"/>
              </a:buClr>
              <a:buSzPts val="1400"/>
              <a:buFont typeface="Arial"/>
              <a:buNone/>
            </a:pPr>
            <a:r>
              <a:rPr b="0" i="0" lang="es-CO" sz="1400" u="none" cap="none" strike="noStrike">
                <a:solidFill>
                  <a:srgbClr val="FF0000"/>
                </a:solidFill>
                <a:latin typeface="Arial"/>
                <a:ea typeface="Arial"/>
                <a:cs typeface="Arial"/>
                <a:sym typeface="Arial"/>
              </a:rPr>
              <a:t>•Tipo de tela y grueso</a:t>
            </a:r>
            <a:endParaRPr b="0" i="0" sz="18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Clr>
                <a:srgbClr val="FF0000"/>
              </a:buClr>
              <a:buSzPts val="1400"/>
              <a:buFont typeface="Arial"/>
              <a:buNone/>
            </a:pPr>
            <a:r>
              <a:rPr b="0" i="0" lang="es-CO" sz="1400" u="none" cap="none" strike="noStrike">
                <a:solidFill>
                  <a:srgbClr val="FF0000"/>
                </a:solidFill>
                <a:latin typeface="Arial"/>
                <a:ea typeface="Arial"/>
                <a:cs typeface="Arial"/>
                <a:sym typeface="Arial"/>
              </a:rPr>
              <a:t>•Tipo de hilo y tamaño</a:t>
            </a:r>
            <a:endParaRPr b="0" i="0" sz="18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Clr>
                <a:srgbClr val="FF0000"/>
              </a:buClr>
              <a:buSzPts val="1400"/>
              <a:buFont typeface="Arial"/>
              <a:buNone/>
            </a:pPr>
            <a:r>
              <a:rPr b="0" i="0" lang="es-CO" sz="1400" u="none" cap="none" strike="noStrike">
                <a:solidFill>
                  <a:srgbClr val="FF0000"/>
                </a:solidFill>
                <a:latin typeface="Arial"/>
                <a:ea typeface="Arial"/>
                <a:cs typeface="Arial"/>
                <a:sym typeface="Arial"/>
              </a:rPr>
              <a:t>•Puntada y tipo de costura</a:t>
            </a:r>
            <a:endParaRPr b="0" i="0" sz="18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Clr>
                <a:srgbClr val="FF0000"/>
              </a:buClr>
              <a:buSzPts val="1400"/>
              <a:buFont typeface="Arial"/>
              <a:buNone/>
            </a:pPr>
            <a:r>
              <a:rPr b="0" i="0" lang="es-CO" sz="1400" u="none" cap="none" strike="noStrike">
                <a:solidFill>
                  <a:srgbClr val="FF0000"/>
                </a:solidFill>
                <a:latin typeface="Arial"/>
                <a:ea typeface="Arial"/>
                <a:cs typeface="Arial"/>
                <a:sym typeface="Arial"/>
              </a:rPr>
              <a:t>•Puntadas por pulgada</a:t>
            </a:r>
            <a:endParaRPr b="0" i="0" sz="18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Clr>
                <a:srgbClr val="FF0000"/>
              </a:buClr>
              <a:buSzPts val="1400"/>
              <a:buFont typeface="Arial"/>
              <a:buNone/>
            </a:pPr>
            <a:r>
              <a:rPr b="0" i="0" lang="es-CO" sz="1400" u="none" cap="none" strike="noStrike">
                <a:solidFill>
                  <a:srgbClr val="FF0000"/>
                </a:solidFill>
                <a:latin typeface="Arial"/>
                <a:ea typeface="Arial"/>
                <a:cs typeface="Arial"/>
                <a:sym typeface="Arial"/>
              </a:rPr>
              <a:t>•Balance de la puntada (tensión)</a:t>
            </a:r>
            <a:endParaRPr b="0" i="0" sz="1800" u="none" cap="none" strike="noStrike">
              <a:solidFill>
                <a:srgbClr val="FF0000"/>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p1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267" name="Google Shape;267;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268" name="Google Shape;268;p16"/>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Imágenes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269" name="Google Shape;269;p16"/>
          <p:cNvPicPr preferRelativeResize="0"/>
          <p:nvPr/>
        </p:nvPicPr>
        <p:blipFill rotWithShape="1">
          <a:blip r:embed="rId3">
            <a:alphaModFix/>
          </a:blip>
          <a:srcRect b="0" l="0" r="0" t="0"/>
          <a:stretch/>
        </p:blipFill>
        <p:spPr>
          <a:xfrm>
            <a:off x="7687716" y="5633890"/>
            <a:ext cx="638725" cy="622555"/>
          </a:xfrm>
          <a:prstGeom prst="rect">
            <a:avLst/>
          </a:prstGeom>
          <a:noFill/>
          <a:ln>
            <a:noFill/>
          </a:ln>
        </p:spPr>
      </p:pic>
      <p:pic>
        <p:nvPicPr>
          <p:cNvPr id="270" name="Google Shape;270;p16"/>
          <p:cNvPicPr preferRelativeResize="0"/>
          <p:nvPr/>
        </p:nvPicPr>
        <p:blipFill rotWithShape="1">
          <a:blip r:embed="rId4">
            <a:alphaModFix/>
          </a:blip>
          <a:srcRect b="0" l="0" r="0" t="0"/>
          <a:stretch/>
        </p:blipFill>
        <p:spPr>
          <a:xfrm>
            <a:off x="59267" y="5803515"/>
            <a:ext cx="639381" cy="622555"/>
          </a:xfrm>
          <a:prstGeom prst="rect">
            <a:avLst/>
          </a:prstGeom>
          <a:noFill/>
          <a:ln>
            <a:noFill/>
          </a:ln>
        </p:spPr>
      </p:pic>
      <p:sp>
        <p:nvSpPr>
          <p:cNvPr id="271" name="Google Shape;271;p16"/>
          <p:cNvSpPr txBox="1"/>
          <p:nvPr/>
        </p:nvSpPr>
        <p:spPr>
          <a:xfrm>
            <a:off x="1160231" y="423951"/>
            <a:ext cx="5556839" cy="318998"/>
          </a:xfrm>
          <a:prstGeom prst="rect">
            <a:avLst/>
          </a:prstGeom>
          <a:solidFill>
            <a:srgbClr val="00FF99"/>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Clasificación basada en la estructura de construcción del hilo</a:t>
            </a:r>
            <a:endParaRPr b="1" i="0" sz="1800" u="none" cap="none" strike="noStrike">
              <a:solidFill>
                <a:srgbClr val="000000"/>
              </a:solidFill>
              <a:latin typeface="Arial"/>
              <a:ea typeface="Arial"/>
              <a:cs typeface="Arial"/>
              <a:sym typeface="Arial"/>
            </a:endParaRPr>
          </a:p>
        </p:txBody>
      </p:sp>
      <p:sp>
        <p:nvSpPr>
          <p:cNvPr id="272" name="Google Shape;272;p16"/>
          <p:cNvSpPr txBox="1"/>
          <p:nvPr/>
        </p:nvSpPr>
        <p:spPr>
          <a:xfrm>
            <a:off x="575108" y="1150940"/>
            <a:ext cx="4514319" cy="1310039"/>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El hilo se hace utilizando fibras naturales o sintéticas. El poliéster es uno de los hilos más utilizados. Es más fuerte que los hilos de algodón de un tamaño comparable, y está disponible en una amplia variedad de tamaños y colores.</a:t>
            </a:r>
            <a:endParaRPr b="0" i="0" sz="1800" u="none" cap="none" strike="noStrike">
              <a:solidFill>
                <a:schemeClr val="dk1"/>
              </a:solidFill>
              <a:latin typeface="Arial"/>
              <a:ea typeface="Arial"/>
              <a:cs typeface="Arial"/>
              <a:sym typeface="Arial"/>
            </a:endParaRPr>
          </a:p>
        </p:txBody>
      </p:sp>
      <p:pic>
        <p:nvPicPr>
          <p:cNvPr id="273" name="Google Shape;273;p16"/>
          <p:cNvPicPr preferRelativeResize="0"/>
          <p:nvPr/>
        </p:nvPicPr>
        <p:blipFill rotWithShape="1">
          <a:blip r:embed="rId5">
            <a:alphaModFix/>
          </a:blip>
          <a:srcRect b="0" l="0" r="0" t="0"/>
          <a:stretch/>
        </p:blipFill>
        <p:spPr>
          <a:xfrm>
            <a:off x="5108327" y="1368844"/>
            <a:ext cx="2444750" cy="817245"/>
          </a:xfrm>
          <a:prstGeom prst="rect">
            <a:avLst/>
          </a:prstGeom>
          <a:solidFill>
            <a:schemeClr val="lt1"/>
          </a:solidFill>
          <a:ln cap="flat" cmpd="sng" w="25400">
            <a:solidFill>
              <a:schemeClr val="accent2"/>
            </a:solidFill>
            <a:prstDash val="solid"/>
            <a:round/>
            <a:headEnd len="sm" w="sm" type="none"/>
            <a:tailEnd len="sm" w="sm" type="none"/>
          </a:ln>
        </p:spPr>
      </p:pic>
      <p:sp>
        <p:nvSpPr>
          <p:cNvPr id="274" name="Google Shape;274;p16"/>
          <p:cNvSpPr txBox="1"/>
          <p:nvPr/>
        </p:nvSpPr>
        <p:spPr>
          <a:xfrm>
            <a:off x="3403496" y="2473913"/>
            <a:ext cx="4240629" cy="374762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El hilo con núcleo es una combinación de fibras cortas y filamentos. El hilo con núcleo más usado tiene una construcción de capa múltiple, con cada capa hecha de un centro de filamento de poliéster con fibras de algodón o poliéster recubiertas alrededor del núcleo</a:t>
            </a:r>
            <a:r>
              <a:rPr b="0" i="0" lang="es-CO" sz="1800" u="none" cap="none" strike="noStrike">
                <a:solidFill>
                  <a:schemeClr val="dk1"/>
                </a:solidFill>
                <a:latin typeface="Arial"/>
                <a:ea typeface="Arial"/>
                <a:cs typeface="Arial"/>
                <a:sym typeface="Arial"/>
              </a:rPr>
              <a:t>.</a:t>
            </a:r>
            <a:endParaRPr/>
          </a:p>
          <a:p>
            <a:pPr indent="0" lvl="0" marL="0" marR="0" rtl="0" algn="just">
              <a:lnSpc>
                <a:spcPct val="115000"/>
              </a:lnSpc>
              <a:spcBef>
                <a:spcPts val="30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esta estructura de hilo influye la fortaleza del filamento poliéster y la facilidad de costura del recubrimiento de fibra de algodón o poliéster. El hilo con alma generalmente se usa en la costura a alta velocidad de muchos tipos de prenda, especialmente los que requieren alta fortaleza de costura.</a:t>
            </a:r>
            <a:endParaRPr b="0" i="0" sz="1800" u="none" cap="none" strike="noStrike">
              <a:solidFill>
                <a:schemeClr val="dk1"/>
              </a:solidFill>
              <a:latin typeface="Arial"/>
              <a:ea typeface="Arial"/>
              <a:cs typeface="Arial"/>
              <a:sym typeface="Arial"/>
            </a:endParaRPr>
          </a:p>
        </p:txBody>
      </p:sp>
      <p:pic>
        <p:nvPicPr>
          <p:cNvPr id="275" name="Google Shape;275;p16"/>
          <p:cNvPicPr preferRelativeResize="0"/>
          <p:nvPr/>
        </p:nvPicPr>
        <p:blipFill rotWithShape="1">
          <a:blip r:embed="rId6">
            <a:alphaModFix/>
          </a:blip>
          <a:srcRect b="0" l="0" r="0" t="0"/>
          <a:stretch/>
        </p:blipFill>
        <p:spPr>
          <a:xfrm>
            <a:off x="508531" y="3598054"/>
            <a:ext cx="2894965" cy="1001395"/>
          </a:xfrm>
          <a:prstGeom prst="rect">
            <a:avLst/>
          </a:prstGeom>
          <a:solidFill>
            <a:schemeClr val="lt1"/>
          </a:solidFill>
          <a:ln cap="flat" cmpd="sng" w="25400">
            <a:solidFill>
              <a:schemeClr val="accent1"/>
            </a:solidFill>
            <a:prstDash val="solid"/>
            <a:round/>
            <a:headEnd len="sm" w="sm" type="none"/>
            <a:tailEnd len="sm" w="sm" type="none"/>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1" name="Google Shape;281;p1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282" name="Google Shape;282;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283" name="Google Shape;283;p17"/>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284" name="Google Shape;284;p17"/>
          <p:cNvPicPr preferRelativeResize="0"/>
          <p:nvPr/>
        </p:nvPicPr>
        <p:blipFill rotWithShape="1">
          <a:blip r:embed="rId3">
            <a:alphaModFix/>
          </a:blip>
          <a:srcRect b="0" l="0" r="0" t="0"/>
          <a:stretch/>
        </p:blipFill>
        <p:spPr>
          <a:xfrm>
            <a:off x="7595725" y="6235443"/>
            <a:ext cx="638725" cy="622555"/>
          </a:xfrm>
          <a:prstGeom prst="rect">
            <a:avLst/>
          </a:prstGeom>
          <a:noFill/>
          <a:ln>
            <a:noFill/>
          </a:ln>
        </p:spPr>
      </p:pic>
      <p:pic>
        <p:nvPicPr>
          <p:cNvPr id="285" name="Google Shape;285;p17"/>
          <p:cNvPicPr preferRelativeResize="0"/>
          <p:nvPr/>
        </p:nvPicPr>
        <p:blipFill rotWithShape="1">
          <a:blip r:embed="rId4">
            <a:alphaModFix/>
          </a:blip>
          <a:srcRect b="0" l="0" r="0" t="0"/>
          <a:stretch/>
        </p:blipFill>
        <p:spPr>
          <a:xfrm>
            <a:off x="35205" y="6235442"/>
            <a:ext cx="639381" cy="622555"/>
          </a:xfrm>
          <a:prstGeom prst="rect">
            <a:avLst/>
          </a:prstGeom>
          <a:noFill/>
          <a:ln>
            <a:noFill/>
          </a:ln>
        </p:spPr>
      </p:pic>
      <p:sp>
        <p:nvSpPr>
          <p:cNvPr id="286" name="Google Shape;286;p17"/>
          <p:cNvSpPr txBox="1"/>
          <p:nvPr/>
        </p:nvSpPr>
        <p:spPr>
          <a:xfrm>
            <a:off x="788256" y="742949"/>
            <a:ext cx="6896595" cy="566758"/>
          </a:xfrm>
          <a:prstGeom prst="rect">
            <a:avLst/>
          </a:prstGeom>
          <a:gradFill>
            <a:gsLst>
              <a:gs pos="0">
                <a:srgbClr val="FFED74"/>
              </a:gs>
              <a:gs pos="35000">
                <a:srgbClr val="FFF09F"/>
              </a:gs>
              <a:gs pos="100000">
                <a:srgbClr val="FFF9D6"/>
              </a:gs>
            </a:gsLst>
            <a:lin ang="16200000" scaled="0"/>
          </a:gradFill>
          <a:ln cap="flat" cmpd="sng" w="9525">
            <a:solidFill>
              <a:srgbClr val="FFBE00"/>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Los hilos de filamento son más fuertes que los hilos de fibra corta de la misma fibra y tamaño. Se usan comúnmente tres tipos de hilos de filamento:</a:t>
            </a:r>
            <a:endParaRPr b="0" i="0" sz="1800" u="none" cap="none" strike="noStrike">
              <a:solidFill>
                <a:schemeClr val="dk1"/>
              </a:solidFill>
              <a:latin typeface="Arial"/>
              <a:ea typeface="Arial"/>
              <a:cs typeface="Arial"/>
              <a:sym typeface="Arial"/>
            </a:endParaRPr>
          </a:p>
        </p:txBody>
      </p:sp>
      <p:sp>
        <p:nvSpPr>
          <p:cNvPr id="287" name="Google Shape;287;p17"/>
          <p:cNvSpPr txBox="1"/>
          <p:nvPr/>
        </p:nvSpPr>
        <p:spPr>
          <a:xfrm>
            <a:off x="788256" y="1364284"/>
            <a:ext cx="4367404" cy="1805559"/>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El hilo monofilamento se hace de una sola fibra continua de un grosor especificado. Aunque el monofilamento es fuerte, uniforme y poco costoso de hacer, carece de flexibilidad y tiene una sensación tiesa y áspera. Como resultado, su uso normalmente se restringe a bastillas, cortinas, y muebles tapizados.</a:t>
            </a:r>
            <a:endParaRPr b="0" i="0" sz="1800" u="none" cap="none" strike="noStrike">
              <a:solidFill>
                <a:schemeClr val="dk1"/>
              </a:solidFill>
              <a:latin typeface="Arial"/>
              <a:ea typeface="Arial"/>
              <a:cs typeface="Arial"/>
              <a:sym typeface="Arial"/>
            </a:endParaRPr>
          </a:p>
        </p:txBody>
      </p:sp>
      <p:sp>
        <p:nvSpPr>
          <p:cNvPr id="288" name="Google Shape;288;p17"/>
          <p:cNvSpPr txBox="1"/>
          <p:nvPr/>
        </p:nvSpPr>
        <p:spPr>
          <a:xfrm>
            <a:off x="3015574" y="3224420"/>
            <a:ext cx="4669277" cy="1557799"/>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El hilo multifilamento suave se elabora comúnmente de nylon o poliéster y se usa donde el requisito primordial de la costura es la fortaleza. Consta de dos o más filamentos continuos torcidos juntos. Se usa comúnmente para coser zapatos, prendas de cuero, y productos industriales.</a:t>
            </a:r>
            <a:endParaRPr b="0" i="0" sz="1800" u="none" cap="none" strike="noStrike">
              <a:solidFill>
                <a:schemeClr val="dk1"/>
              </a:solidFill>
              <a:latin typeface="Arial"/>
              <a:ea typeface="Arial"/>
              <a:cs typeface="Arial"/>
              <a:sym typeface="Arial"/>
            </a:endParaRPr>
          </a:p>
        </p:txBody>
      </p:sp>
      <p:sp>
        <p:nvSpPr>
          <p:cNvPr id="289" name="Google Shape;289;p17"/>
          <p:cNvSpPr txBox="1"/>
          <p:nvPr/>
        </p:nvSpPr>
        <p:spPr>
          <a:xfrm>
            <a:off x="788256" y="4869904"/>
            <a:ext cx="4367404" cy="1557799"/>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El hilo de filamento texturizado se hace usualmente de poliéster y se usa primordialmente como el hilo de lanzadera para puntadas de cobertura. Los filamentos texturizados le dan más cobertura y extensibilidad a la fibra, pero hace que el hilo esté más sujeto a enredarse.</a:t>
            </a:r>
            <a:endParaRPr b="0" i="0" sz="1800" u="none" cap="none" strike="noStrike">
              <a:solidFill>
                <a:schemeClr val="dk1"/>
              </a:solidFill>
              <a:latin typeface="Arial"/>
              <a:ea typeface="Arial"/>
              <a:cs typeface="Arial"/>
              <a:sym typeface="Arial"/>
            </a:endParaRPr>
          </a:p>
        </p:txBody>
      </p:sp>
      <p:pic>
        <p:nvPicPr>
          <p:cNvPr id="290" name="Google Shape;290;p17"/>
          <p:cNvPicPr preferRelativeResize="0"/>
          <p:nvPr/>
        </p:nvPicPr>
        <p:blipFill rotWithShape="1">
          <a:blip r:embed="rId5">
            <a:alphaModFix/>
          </a:blip>
          <a:srcRect b="0" l="0" r="0" t="0"/>
          <a:stretch/>
        </p:blipFill>
        <p:spPr>
          <a:xfrm>
            <a:off x="5212961" y="2020805"/>
            <a:ext cx="2813050" cy="620395"/>
          </a:xfrm>
          <a:prstGeom prst="rect">
            <a:avLst/>
          </a:prstGeom>
          <a:solidFill>
            <a:schemeClr val="lt1"/>
          </a:solidFill>
          <a:ln cap="flat" cmpd="sng" w="25400">
            <a:solidFill>
              <a:schemeClr val="accent4"/>
            </a:solidFill>
            <a:prstDash val="solid"/>
            <a:round/>
            <a:headEnd len="sm" w="sm" type="none"/>
            <a:tailEnd len="sm" w="sm" type="none"/>
          </a:ln>
        </p:spPr>
      </p:pic>
      <p:pic>
        <p:nvPicPr>
          <p:cNvPr id="291" name="Google Shape;291;p17"/>
          <p:cNvPicPr preferRelativeResize="0"/>
          <p:nvPr/>
        </p:nvPicPr>
        <p:blipFill rotWithShape="1">
          <a:blip r:embed="rId6">
            <a:alphaModFix/>
          </a:blip>
          <a:srcRect b="0" l="0" r="0" t="0"/>
          <a:stretch/>
        </p:blipFill>
        <p:spPr>
          <a:xfrm>
            <a:off x="173314" y="3599636"/>
            <a:ext cx="2842260" cy="1061085"/>
          </a:xfrm>
          <a:prstGeom prst="rect">
            <a:avLst/>
          </a:prstGeom>
          <a:solidFill>
            <a:schemeClr val="lt1"/>
          </a:solidFill>
          <a:ln cap="flat" cmpd="sng" w="25400">
            <a:solidFill>
              <a:schemeClr val="accent4"/>
            </a:solidFill>
            <a:prstDash val="solid"/>
            <a:round/>
            <a:headEnd len="sm" w="sm" type="none"/>
            <a:tailEnd len="sm" w="sm" type="none"/>
          </a:ln>
        </p:spPr>
      </p:pic>
      <p:pic>
        <p:nvPicPr>
          <p:cNvPr id="292" name="Google Shape;292;p17"/>
          <p:cNvPicPr preferRelativeResize="0"/>
          <p:nvPr/>
        </p:nvPicPr>
        <p:blipFill rotWithShape="1">
          <a:blip r:embed="rId7">
            <a:alphaModFix/>
          </a:blip>
          <a:srcRect b="0" l="0" r="0" t="0"/>
          <a:stretch/>
        </p:blipFill>
        <p:spPr>
          <a:xfrm>
            <a:off x="5212961" y="5070852"/>
            <a:ext cx="2846070" cy="104394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8" name="Google Shape;298;p1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299" name="Google Shape;299;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300" name="Google Shape;300;p18"/>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301" name="Google Shape;301;p18"/>
          <p:cNvPicPr preferRelativeResize="0"/>
          <p:nvPr/>
        </p:nvPicPr>
        <p:blipFill rotWithShape="1">
          <a:blip r:embed="rId3">
            <a:alphaModFix/>
          </a:blip>
          <a:srcRect b="0" l="0" r="0" t="0"/>
          <a:stretch/>
        </p:blipFill>
        <p:spPr>
          <a:xfrm>
            <a:off x="7473799" y="5803515"/>
            <a:ext cx="638725" cy="622555"/>
          </a:xfrm>
          <a:prstGeom prst="rect">
            <a:avLst/>
          </a:prstGeom>
          <a:noFill/>
          <a:ln>
            <a:noFill/>
          </a:ln>
        </p:spPr>
      </p:pic>
      <p:pic>
        <p:nvPicPr>
          <p:cNvPr id="302" name="Google Shape;302;p18"/>
          <p:cNvPicPr preferRelativeResize="0"/>
          <p:nvPr/>
        </p:nvPicPr>
        <p:blipFill rotWithShape="1">
          <a:blip r:embed="rId4">
            <a:alphaModFix/>
          </a:blip>
          <a:srcRect b="0" l="0" r="0" t="0"/>
          <a:stretch/>
        </p:blipFill>
        <p:spPr>
          <a:xfrm>
            <a:off x="59267" y="5803515"/>
            <a:ext cx="639381" cy="622555"/>
          </a:xfrm>
          <a:prstGeom prst="rect">
            <a:avLst/>
          </a:prstGeom>
          <a:noFill/>
          <a:ln>
            <a:noFill/>
          </a:ln>
        </p:spPr>
      </p:pic>
      <p:sp>
        <p:nvSpPr>
          <p:cNvPr id="303" name="Google Shape;303;p18"/>
          <p:cNvSpPr txBox="1"/>
          <p:nvPr/>
        </p:nvSpPr>
        <p:spPr>
          <a:xfrm>
            <a:off x="1300190" y="582571"/>
            <a:ext cx="5556839" cy="566758"/>
          </a:xfrm>
          <a:prstGeom prst="rect">
            <a:avLst/>
          </a:prstGeom>
          <a:solidFill>
            <a:srgbClr val="00FF99"/>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FF0000"/>
              </a:buClr>
              <a:buSzPts val="1400"/>
              <a:buFont typeface="Arial"/>
              <a:buNone/>
            </a:pPr>
            <a:r>
              <a:rPr b="1" i="0" lang="es-CO" sz="1400" u="none" cap="none" strike="noStrike">
                <a:solidFill>
                  <a:srgbClr val="FF0000"/>
                </a:solidFill>
                <a:latin typeface="Arial"/>
                <a:ea typeface="Arial"/>
                <a:cs typeface="Arial"/>
                <a:sym typeface="Arial"/>
              </a:rPr>
              <a:t>Incluir información que indique de qué se está hablando: ¿Acaso serán los componentes del hilo?</a:t>
            </a:r>
            <a:endParaRPr b="1" i="0" sz="1800" u="none" cap="none" strike="noStrike">
              <a:solidFill>
                <a:srgbClr val="FF0000"/>
              </a:solidFill>
              <a:latin typeface="Arial"/>
              <a:ea typeface="Arial"/>
              <a:cs typeface="Arial"/>
              <a:sym typeface="Arial"/>
            </a:endParaRPr>
          </a:p>
        </p:txBody>
      </p:sp>
      <p:sp>
        <p:nvSpPr>
          <p:cNvPr id="304" name="Google Shape;304;p18"/>
          <p:cNvSpPr txBox="1"/>
          <p:nvPr/>
        </p:nvSpPr>
        <p:spPr>
          <a:xfrm>
            <a:off x="698648" y="1873523"/>
            <a:ext cx="6960478" cy="325672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1400"/>
              <a:buFont typeface="Arial"/>
              <a:buNone/>
            </a:pPr>
            <a:r>
              <a:rPr b="1" i="0" lang="es-CO" sz="1400" u="none" cap="none" strike="noStrike">
                <a:solidFill>
                  <a:srgbClr val="00B050"/>
                </a:solidFill>
                <a:latin typeface="Arial"/>
                <a:ea typeface="Arial"/>
                <a:cs typeface="Arial"/>
                <a:sym typeface="Arial"/>
              </a:rPr>
              <a:t>Algodón</a:t>
            </a:r>
            <a:r>
              <a:rPr b="0" i="0" lang="es-CO" sz="1400" u="none" cap="none" strike="noStrike">
                <a:solidFill>
                  <a:srgbClr val="000000"/>
                </a:solidFill>
                <a:latin typeface="Arial"/>
                <a:ea typeface="Arial"/>
                <a:cs typeface="Arial"/>
                <a:sym typeface="Arial"/>
              </a:rPr>
              <a:t>: es la parte del hilo que va a estar en contacto con la piel e impide que se produzcan irritaciones o incomodidades, ya que sus características son suavidad, absorbente y fresco.</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B050"/>
              </a:buClr>
              <a:buSzPts val="1400"/>
              <a:buFont typeface="Arial"/>
              <a:buNone/>
            </a:pPr>
            <a:r>
              <a:rPr b="1" i="0" lang="es-CO" sz="1400" u="none" cap="none" strike="noStrike">
                <a:solidFill>
                  <a:srgbClr val="00B050"/>
                </a:solidFill>
                <a:latin typeface="Arial"/>
                <a:ea typeface="Arial"/>
                <a:cs typeface="Arial"/>
                <a:sym typeface="Arial"/>
              </a:rPr>
              <a:t>Poliéster</a:t>
            </a:r>
            <a:r>
              <a:rPr b="0" i="0" lang="es-CO" sz="1400" u="none" cap="none" strike="noStrike">
                <a:solidFill>
                  <a:srgbClr val="000000"/>
                </a:solidFill>
                <a:latin typeface="Arial"/>
                <a:ea typeface="Arial"/>
                <a:cs typeface="Arial"/>
                <a:sym typeface="Arial"/>
              </a:rPr>
              <a:t>: la fibra que va por el centro o es el núcleo del hilo, aporta elasticidad, es decirla capacidad de aumentar considerablemente su dimensión sin romperse.</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B050"/>
              </a:buClr>
              <a:buSzPts val="1400"/>
              <a:buFont typeface="Arial"/>
              <a:buNone/>
            </a:pPr>
            <a:r>
              <a:rPr b="1" i="0" lang="es-CO" sz="1400" u="none" cap="none" strike="noStrike">
                <a:solidFill>
                  <a:srgbClr val="00B050"/>
                </a:solidFill>
                <a:latin typeface="Arial"/>
                <a:ea typeface="Arial"/>
                <a:cs typeface="Arial"/>
                <a:sym typeface="Arial"/>
              </a:rPr>
              <a:t>Mercerizado</a:t>
            </a:r>
            <a:r>
              <a:rPr b="0" i="0" lang="es-CO" sz="1400" u="none" cap="none" strike="noStrike">
                <a:solidFill>
                  <a:srgbClr val="000000"/>
                </a:solidFill>
                <a:latin typeface="Arial"/>
                <a:ea typeface="Arial"/>
                <a:cs typeface="Arial"/>
                <a:sym typeface="Arial"/>
              </a:rPr>
              <a:t>: es un acabado que le dan al hilo consistente en bañarlo en una solución de soda caustica, con la intensión de dotarlo de brillo, suavidad y resistencia.</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B050"/>
              </a:buClr>
              <a:buSzPts val="1400"/>
              <a:buFont typeface="Arial"/>
              <a:buNone/>
            </a:pPr>
            <a:r>
              <a:rPr b="1" i="0" lang="es-CO" sz="1400" u="none" cap="none" strike="noStrike">
                <a:solidFill>
                  <a:srgbClr val="00B050"/>
                </a:solidFill>
                <a:latin typeface="Arial"/>
                <a:ea typeface="Arial"/>
                <a:cs typeface="Arial"/>
                <a:sym typeface="Arial"/>
              </a:rPr>
              <a:t>Lubricado</a:t>
            </a:r>
            <a:r>
              <a:rPr b="0" i="0" lang="es-CO" sz="1400" u="none" cap="none" strike="noStrike">
                <a:solidFill>
                  <a:srgbClr val="000000"/>
                </a:solidFill>
                <a:latin typeface="Arial"/>
                <a:ea typeface="Arial"/>
                <a:cs typeface="Arial"/>
                <a:sym typeface="Arial"/>
              </a:rPr>
              <a:t>: es un acabado final que le deben dar al hilo para evitar su rotura al estar en contacto con la aguja</a:t>
            </a:r>
            <a:endParaRPr b="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0" name="Google Shape;310;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atrás y botón de cierre para que dar en el slide 2.</a:t>
            </a:r>
            <a:endParaRPr b="0" i="0" sz="1400" u="none" cap="none" strike="noStrike">
              <a:solidFill>
                <a:schemeClr val="dk1"/>
              </a:solidFill>
              <a:latin typeface="Arial"/>
              <a:ea typeface="Arial"/>
              <a:cs typeface="Arial"/>
              <a:sym typeface="Arial"/>
            </a:endParaRPr>
          </a:p>
        </p:txBody>
      </p:sp>
      <p:sp>
        <p:nvSpPr>
          <p:cNvPr id="311" name="Google Shape;311;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312" name="Google Shape;312;p19"/>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313" name="Google Shape;313;p19"/>
          <p:cNvPicPr preferRelativeResize="0"/>
          <p:nvPr/>
        </p:nvPicPr>
        <p:blipFill rotWithShape="1">
          <a:blip r:embed="rId3">
            <a:alphaModFix/>
          </a:blip>
          <a:srcRect b="0" l="0" r="0" t="0"/>
          <a:stretch/>
        </p:blipFill>
        <p:spPr>
          <a:xfrm>
            <a:off x="59267" y="5803515"/>
            <a:ext cx="639381" cy="622555"/>
          </a:xfrm>
          <a:prstGeom prst="rect">
            <a:avLst/>
          </a:prstGeom>
          <a:noFill/>
          <a:ln>
            <a:noFill/>
          </a:ln>
        </p:spPr>
      </p:pic>
      <p:sp>
        <p:nvSpPr>
          <p:cNvPr id="314" name="Google Shape;314;p19"/>
          <p:cNvSpPr txBox="1"/>
          <p:nvPr/>
        </p:nvSpPr>
        <p:spPr>
          <a:xfrm>
            <a:off x="1119987" y="371474"/>
            <a:ext cx="6108970" cy="400110"/>
          </a:xfrm>
          <a:prstGeom prst="rect">
            <a:avLst/>
          </a:prstGeom>
          <a:solidFill>
            <a:srgbClr val="00FF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1" i="0" lang="es-CO" sz="2000" u="none" cap="none" strike="noStrike">
                <a:solidFill>
                  <a:srgbClr val="FF0000"/>
                </a:solidFill>
                <a:latin typeface="Arial"/>
                <a:ea typeface="Arial"/>
                <a:cs typeface="Arial"/>
                <a:sym typeface="Arial"/>
              </a:rPr>
              <a:t>¿Peso o Tamaño? </a:t>
            </a:r>
            <a:r>
              <a:rPr b="1" i="0" lang="es-CO" sz="2000" u="none" cap="none" strike="noStrike">
                <a:solidFill>
                  <a:srgbClr val="000000"/>
                </a:solidFill>
                <a:latin typeface="Arial"/>
                <a:ea typeface="Arial"/>
                <a:cs typeface="Arial"/>
                <a:sym typeface="Arial"/>
              </a:rPr>
              <a:t>de hilo y aplicaciones </a:t>
            </a:r>
            <a:endParaRPr b="1" i="0" sz="2000" u="none" cap="none" strike="noStrike">
              <a:solidFill>
                <a:srgbClr val="000000"/>
              </a:solidFill>
              <a:latin typeface="Arial"/>
              <a:ea typeface="Arial"/>
              <a:cs typeface="Arial"/>
              <a:sym typeface="Arial"/>
            </a:endParaRPr>
          </a:p>
        </p:txBody>
      </p:sp>
      <p:graphicFrame>
        <p:nvGraphicFramePr>
          <p:cNvPr id="315" name="Google Shape;315;p19"/>
          <p:cNvGraphicFramePr/>
          <p:nvPr/>
        </p:nvGraphicFramePr>
        <p:xfrm>
          <a:off x="1589169" y="3392833"/>
          <a:ext cx="3000000" cy="3000000"/>
        </p:xfrm>
        <a:graphic>
          <a:graphicData uri="http://schemas.openxmlformats.org/drawingml/2006/table">
            <a:tbl>
              <a:tblPr bandRow="1" firstCol="1" firstRow="1">
                <a:noFill/>
                <a:tableStyleId>{E816A8C6-216C-43DA-9AD6-6B00F2686078}</a:tableStyleId>
              </a:tblPr>
              <a:tblGrid>
                <a:gridCol w="1825000"/>
                <a:gridCol w="1685500"/>
                <a:gridCol w="1660125"/>
              </a:tblGrid>
              <a:tr h="183375">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TEJIDO</a:t>
                      </a:r>
                      <a:endParaRPr sz="1100" u="none" cap="none" strike="noStrike">
                        <a:latin typeface="Arial"/>
                        <a:ea typeface="Arial"/>
                        <a:cs typeface="Arial"/>
                        <a:sym typeface="Arial"/>
                      </a:endParaRPr>
                    </a:p>
                  </a:txBody>
                  <a:tcPr marT="0" marB="0" marR="68575" marL="68575">
                    <a:solidFill>
                      <a:srgbClr val="CC99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TEX</a:t>
                      </a:r>
                      <a:endParaRPr sz="1100" u="none" cap="none" strike="noStrike">
                        <a:latin typeface="Arial"/>
                        <a:ea typeface="Arial"/>
                        <a:cs typeface="Arial"/>
                        <a:sym typeface="Arial"/>
                      </a:endParaRPr>
                    </a:p>
                  </a:txBody>
                  <a:tcPr marT="0" marB="0" marR="68575" marL="68575">
                    <a:solidFill>
                      <a:srgbClr val="CC99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PRENDA</a:t>
                      </a:r>
                      <a:endParaRPr sz="1100" u="none" cap="none" strike="noStrike">
                        <a:latin typeface="Arial"/>
                        <a:ea typeface="Arial"/>
                        <a:cs typeface="Arial"/>
                        <a:sym typeface="Arial"/>
                      </a:endParaRPr>
                    </a:p>
                  </a:txBody>
                  <a:tcPr marT="0" marB="0" marR="68575" marL="68575">
                    <a:solidFill>
                      <a:srgbClr val="CC99FF"/>
                    </a:solidFill>
                  </a:tcPr>
                </a:tc>
              </a:tr>
              <a:tr h="3838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Liviano</a:t>
                      </a:r>
                      <a:endParaRPr sz="11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24, 25, 27</a:t>
                      </a:r>
                      <a:endParaRPr sz="11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Blusas, ropa interior</a:t>
                      </a:r>
                      <a:endParaRPr sz="1100" u="none" cap="none" strike="noStrike">
                        <a:latin typeface="Arial"/>
                        <a:ea typeface="Arial"/>
                        <a:cs typeface="Arial"/>
                        <a:sym typeface="Arial"/>
                      </a:endParaRPr>
                    </a:p>
                  </a:txBody>
                  <a:tcPr marT="0" marB="0" marR="68575" marL="68575"/>
                </a:tc>
              </a:tr>
              <a:tr h="3838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Semipesado </a:t>
                      </a:r>
                      <a:endParaRPr sz="11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30, 35, 40</a:t>
                      </a:r>
                      <a:endParaRPr sz="11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Pantalones, overol drill</a:t>
                      </a:r>
                      <a:endParaRPr sz="1100" u="none" cap="none" strike="noStrike">
                        <a:latin typeface="Arial"/>
                        <a:ea typeface="Arial"/>
                        <a:cs typeface="Arial"/>
                        <a:sym typeface="Arial"/>
                      </a:endParaRPr>
                    </a:p>
                  </a:txBody>
                  <a:tcPr marT="0" marB="0" marR="68575" marL="68575"/>
                </a:tc>
              </a:tr>
              <a:tr h="3838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Pesado</a:t>
                      </a:r>
                      <a:endParaRPr sz="11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60, 70,……120</a:t>
                      </a:r>
                      <a:endParaRPr sz="11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t>Jeans, chaquetas</a:t>
                      </a:r>
                      <a:endParaRPr sz="1100" u="none" cap="none" strike="noStrike">
                        <a:latin typeface="Arial"/>
                        <a:ea typeface="Arial"/>
                        <a:cs typeface="Arial"/>
                        <a:sym typeface="Arial"/>
                      </a:endParaRPr>
                    </a:p>
                  </a:txBody>
                  <a:tcPr marT="0" marB="0" marR="68575" marL="68575"/>
                </a:tc>
              </a:tr>
            </a:tbl>
          </a:graphicData>
        </a:graphic>
      </p:graphicFrame>
      <p:sp>
        <p:nvSpPr>
          <p:cNvPr id="316" name="Google Shape;316;p19"/>
          <p:cNvSpPr txBox="1"/>
          <p:nvPr/>
        </p:nvSpPr>
        <p:spPr>
          <a:xfrm>
            <a:off x="1119987" y="1257300"/>
            <a:ext cx="63538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0" i="0" lang="es-CO" sz="1400" u="none" cap="none" strike="noStrike">
                <a:solidFill>
                  <a:srgbClr val="FF0000"/>
                </a:solidFill>
                <a:latin typeface="Arial"/>
                <a:ea typeface="Arial"/>
                <a:cs typeface="Arial"/>
                <a:sym typeface="Arial"/>
              </a:rPr>
              <a:t>Incluir algunas líneas que describan por qué es importante tener en cuenta estos aspectos del hilo referentes al uso que se asocia en la tabla.</a:t>
            </a:r>
            <a:endParaRPr b="0" i="0" sz="1400" u="none" cap="none" strike="noStrike">
              <a:solidFill>
                <a:srgbClr val="FF0000"/>
              </a:solidFill>
              <a:latin typeface="Arial"/>
              <a:ea typeface="Arial"/>
              <a:cs typeface="Arial"/>
              <a:sym typeface="Arial"/>
            </a:endParaRPr>
          </a:p>
        </p:txBody>
      </p:sp>
      <p:pic>
        <p:nvPicPr>
          <p:cNvPr id="317" name="Google Shape;317;p19"/>
          <p:cNvPicPr preferRelativeResize="0"/>
          <p:nvPr/>
        </p:nvPicPr>
        <p:blipFill rotWithShape="1">
          <a:blip r:embed="rId4">
            <a:alphaModFix/>
          </a:blip>
          <a:srcRect b="0" l="0" r="0" t="0"/>
          <a:stretch/>
        </p:blipFill>
        <p:spPr>
          <a:xfrm>
            <a:off x="7441775" y="330740"/>
            <a:ext cx="544292" cy="555922"/>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2"/>
          <p:cNvSpPr txBox="1"/>
          <p:nvPr/>
        </p:nvSpPr>
        <p:spPr>
          <a:xfrm>
            <a:off x="8253350" y="1257300"/>
            <a:ext cx="406305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Portada de la presentación interactiva.</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números para guía del participante.</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Recuadro del numeral 1 conecta con el slide: 3</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Recuadro del numeral 2 conecta con el slide: 8 </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Recuadro del numeral 3 conecta con el slide: 15</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Recuadro del numeral 4 conecta con el slide: 20</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73" name="Google Shape;73;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74" name="Google Shape;74;p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 </a:t>
            </a:r>
            <a:r>
              <a:rPr b="0" i="0" lang="es-CO"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https://www.freepik.es/vector-gratis/ilustracion-vectorial-plantilla-diseno-infografia-iconos-4-opciones-o-pasos_11289702.htm</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75" name="Google Shape;75;p2"/>
          <p:cNvPicPr preferRelativeResize="0"/>
          <p:nvPr/>
        </p:nvPicPr>
        <p:blipFill rotWithShape="1">
          <a:blip r:embed="rId4">
            <a:alphaModFix/>
          </a:blip>
          <a:srcRect b="0" l="0" r="0" t="0"/>
          <a:stretch/>
        </p:blipFill>
        <p:spPr>
          <a:xfrm>
            <a:off x="475381" y="0"/>
            <a:ext cx="7598576" cy="6969108"/>
          </a:xfrm>
          <a:prstGeom prst="rect">
            <a:avLst/>
          </a:prstGeom>
          <a:noFill/>
          <a:ln>
            <a:noFill/>
          </a:ln>
        </p:spPr>
      </p:pic>
      <p:sp>
        <p:nvSpPr>
          <p:cNvPr id="76" name="Google Shape;76;p2"/>
          <p:cNvSpPr txBox="1"/>
          <p:nvPr/>
        </p:nvSpPr>
        <p:spPr>
          <a:xfrm>
            <a:off x="4855811" y="1597748"/>
            <a:ext cx="1650282" cy="1478033"/>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Tejidos</a:t>
            </a:r>
            <a:endParaRPr/>
          </a:p>
          <a:p>
            <a:pPr indent="0" lvl="0" marL="0" marR="0" rtl="0" algn="ctr">
              <a:lnSpc>
                <a:spcPct val="115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77" name="Google Shape;77;p2"/>
          <p:cNvSpPr txBox="1"/>
          <p:nvPr/>
        </p:nvSpPr>
        <p:spPr>
          <a:xfrm>
            <a:off x="1788882" y="4403000"/>
            <a:ext cx="1868986" cy="1607556"/>
          </a:xfrm>
          <a:prstGeom prst="rect">
            <a:avLst/>
          </a:prstGeom>
          <a:solidFill>
            <a:srgbClr val="00FF99"/>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Hilos</a:t>
            </a:r>
            <a:endParaRPr/>
          </a:p>
          <a:p>
            <a:pPr indent="0" lvl="0" marL="0" marR="0" rtl="0" algn="ctr">
              <a:lnSpc>
                <a:spcPct val="115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p:txBody>
      </p:sp>
      <p:sp>
        <p:nvSpPr>
          <p:cNvPr id="78" name="Google Shape;78;p2"/>
          <p:cNvSpPr txBox="1"/>
          <p:nvPr/>
        </p:nvSpPr>
        <p:spPr>
          <a:xfrm>
            <a:off x="1814913" y="1436219"/>
            <a:ext cx="2017785" cy="1607556"/>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 </a:t>
            </a:r>
            <a:endParaRPr/>
          </a:p>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La aguja y sus aplicaciones</a:t>
            </a:r>
            <a:endParaRPr/>
          </a:p>
          <a:p>
            <a:pPr indent="0" lvl="0" marL="0" marR="0" rtl="0" algn="ctr">
              <a:lnSpc>
                <a:spcPct val="115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p:txBody>
      </p:sp>
      <p:sp>
        <p:nvSpPr>
          <p:cNvPr id="79" name="Google Shape;79;p2"/>
          <p:cNvSpPr txBox="1"/>
          <p:nvPr/>
        </p:nvSpPr>
        <p:spPr>
          <a:xfrm>
            <a:off x="4576352" y="4403000"/>
            <a:ext cx="2209200" cy="1831976"/>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 Eslabones</a:t>
            </a:r>
            <a:endParaRPr/>
          </a:p>
          <a:p>
            <a:pPr indent="-342900" lvl="0" marL="342900" marR="0" rtl="0" algn="l">
              <a:lnSpc>
                <a:spcPct val="115000"/>
              </a:lnSpc>
              <a:spcBef>
                <a:spcPts val="0"/>
              </a:spcBef>
              <a:spcAft>
                <a:spcPts val="0"/>
              </a:spcAft>
              <a:buClr>
                <a:srgbClr val="000000"/>
              </a:buClr>
              <a:buSzPts val="2000"/>
              <a:buFont typeface="Arial"/>
              <a:buChar char="•"/>
            </a:pPr>
            <a:r>
              <a:rPr b="1" i="0" lang="es-CO" sz="2000" u="none" cap="none" strike="noStrike">
                <a:solidFill>
                  <a:srgbClr val="000000"/>
                </a:solidFill>
                <a:latin typeface="Arial"/>
                <a:ea typeface="Arial"/>
                <a:cs typeface="Arial"/>
                <a:sym typeface="Arial"/>
              </a:rPr>
              <a:t>Hilo – aguja</a:t>
            </a:r>
            <a:endParaRPr/>
          </a:p>
          <a:p>
            <a:pPr indent="0" lvl="0" marL="0" marR="0" rtl="0" algn="l">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(puntadas)</a:t>
            </a:r>
            <a:endParaRPr/>
          </a:p>
          <a:p>
            <a:pPr indent="-342900" lvl="0" marL="342900" marR="0" rtl="0" algn="l">
              <a:lnSpc>
                <a:spcPct val="115000"/>
              </a:lnSpc>
              <a:spcBef>
                <a:spcPts val="0"/>
              </a:spcBef>
              <a:spcAft>
                <a:spcPts val="0"/>
              </a:spcAft>
              <a:buClr>
                <a:srgbClr val="000000"/>
              </a:buClr>
              <a:buSzPts val="2000"/>
              <a:buFont typeface="Arial"/>
              <a:buChar char="•"/>
            </a:pPr>
            <a:r>
              <a:rPr b="1" i="0" lang="es-CO" sz="2000" u="none" cap="none" strike="noStrike">
                <a:solidFill>
                  <a:srgbClr val="000000"/>
                </a:solidFill>
                <a:latin typeface="Arial"/>
                <a:ea typeface="Arial"/>
                <a:cs typeface="Arial"/>
                <a:sym typeface="Arial"/>
              </a:rPr>
              <a:t>hilo-tejido</a:t>
            </a:r>
            <a:endParaRPr/>
          </a:p>
          <a:p>
            <a:pPr indent="0" lvl="0" marL="0" marR="0" rtl="0" algn="l">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(costura)</a:t>
            </a:r>
            <a:endParaRPr b="1" i="0" sz="2000" u="none" cap="none" strike="noStrike">
              <a:solidFill>
                <a:srgbClr val="000000"/>
              </a:solidFill>
              <a:latin typeface="Arial"/>
              <a:ea typeface="Arial"/>
              <a:cs typeface="Arial"/>
              <a:sym typeface="Arial"/>
            </a:endParaRPr>
          </a:p>
        </p:txBody>
      </p:sp>
      <p:sp>
        <p:nvSpPr>
          <p:cNvPr id="80" name="Google Shape;80;p2"/>
          <p:cNvSpPr txBox="1"/>
          <p:nvPr/>
        </p:nvSpPr>
        <p:spPr>
          <a:xfrm>
            <a:off x="475381" y="6778742"/>
            <a:ext cx="759857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848D1"/>
              </a:buClr>
              <a:buSzPts val="2000"/>
              <a:buFont typeface="Arial"/>
              <a:buNone/>
            </a:pPr>
            <a:r>
              <a:rPr b="1" i="0" lang="es-CO" sz="2000" u="none" cap="none" strike="noStrike">
                <a:solidFill>
                  <a:srgbClr val="E848D1"/>
                </a:solidFill>
                <a:latin typeface="Arial"/>
                <a:ea typeface="Arial"/>
                <a:cs typeface="Arial"/>
                <a:sym typeface="Arial"/>
              </a:rPr>
              <a:t>Haga clic en cada elemento para conocer la información</a:t>
            </a:r>
            <a:endParaRPr b="1" i="0" sz="2000" u="none" cap="none" strike="noStrike">
              <a:solidFill>
                <a:srgbClr val="E848D1"/>
              </a:solidFill>
              <a:latin typeface="Arial"/>
              <a:ea typeface="Arial"/>
              <a:cs typeface="Arial"/>
              <a:sym typeface="Arial"/>
            </a:endParaRPr>
          </a:p>
        </p:txBody>
      </p:sp>
      <p:sp>
        <p:nvSpPr>
          <p:cNvPr id="81" name="Google Shape;81;p2"/>
          <p:cNvSpPr/>
          <p:nvPr/>
        </p:nvSpPr>
        <p:spPr>
          <a:xfrm>
            <a:off x="1814913" y="602153"/>
            <a:ext cx="876497" cy="813195"/>
          </a:xfrm>
          <a:prstGeom prst="ellipse">
            <a:avLst/>
          </a:prstGeom>
          <a:solidFill>
            <a:srgbClr val="E848D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CO" sz="2400" u="none" cap="none" strike="noStrike">
                <a:solidFill>
                  <a:schemeClr val="dk1"/>
                </a:solidFill>
                <a:latin typeface="Arial"/>
                <a:ea typeface="Arial"/>
                <a:cs typeface="Arial"/>
                <a:sym typeface="Arial"/>
              </a:rPr>
              <a:t>1</a:t>
            </a:r>
            <a:endParaRPr b="1" i="0" sz="1400" u="none" cap="none" strike="noStrike">
              <a:solidFill>
                <a:schemeClr val="dk1"/>
              </a:solidFill>
              <a:latin typeface="Arial"/>
              <a:ea typeface="Arial"/>
              <a:cs typeface="Arial"/>
              <a:sym typeface="Arial"/>
            </a:endParaRPr>
          </a:p>
        </p:txBody>
      </p:sp>
      <p:sp>
        <p:nvSpPr>
          <p:cNvPr id="82" name="Google Shape;82;p2"/>
          <p:cNvSpPr/>
          <p:nvPr/>
        </p:nvSpPr>
        <p:spPr>
          <a:xfrm>
            <a:off x="4804455" y="602153"/>
            <a:ext cx="876497" cy="813195"/>
          </a:xfrm>
          <a:prstGeom prst="ellipse">
            <a:avLst/>
          </a:prstGeom>
          <a:solidFill>
            <a:srgbClr val="E848D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CO" sz="2400" u="none" cap="none" strike="noStrike">
                <a:solidFill>
                  <a:schemeClr val="dk1"/>
                </a:solidFill>
                <a:latin typeface="Arial"/>
                <a:ea typeface="Arial"/>
                <a:cs typeface="Arial"/>
                <a:sym typeface="Arial"/>
              </a:rPr>
              <a:t>2</a:t>
            </a:r>
            <a:endParaRPr b="1" i="0" sz="2400" u="none" cap="none" strike="noStrike">
              <a:solidFill>
                <a:schemeClr val="dk1"/>
              </a:solidFill>
              <a:latin typeface="Arial"/>
              <a:ea typeface="Arial"/>
              <a:cs typeface="Arial"/>
              <a:sym typeface="Arial"/>
            </a:endParaRPr>
          </a:p>
        </p:txBody>
      </p:sp>
      <p:sp>
        <p:nvSpPr>
          <p:cNvPr id="83" name="Google Shape;83;p2"/>
          <p:cNvSpPr/>
          <p:nvPr/>
        </p:nvSpPr>
        <p:spPr>
          <a:xfrm>
            <a:off x="1779357" y="3675042"/>
            <a:ext cx="876497" cy="813195"/>
          </a:xfrm>
          <a:prstGeom prst="ellipse">
            <a:avLst/>
          </a:prstGeom>
          <a:solidFill>
            <a:srgbClr val="E848D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CO" sz="2400" u="none" cap="none" strike="noStrike">
                <a:solidFill>
                  <a:schemeClr val="dk1"/>
                </a:solidFill>
                <a:latin typeface="Arial"/>
                <a:ea typeface="Arial"/>
                <a:cs typeface="Arial"/>
                <a:sym typeface="Arial"/>
              </a:rPr>
              <a:t>3</a:t>
            </a:r>
            <a:endParaRPr b="1" i="0" sz="1400" u="none" cap="none" strike="noStrike">
              <a:solidFill>
                <a:schemeClr val="dk1"/>
              </a:solidFill>
              <a:latin typeface="Arial"/>
              <a:ea typeface="Arial"/>
              <a:cs typeface="Arial"/>
              <a:sym typeface="Arial"/>
            </a:endParaRPr>
          </a:p>
        </p:txBody>
      </p:sp>
      <p:sp>
        <p:nvSpPr>
          <p:cNvPr id="84" name="Google Shape;84;p2"/>
          <p:cNvSpPr/>
          <p:nvPr/>
        </p:nvSpPr>
        <p:spPr>
          <a:xfrm>
            <a:off x="4804455" y="3589805"/>
            <a:ext cx="876497" cy="813195"/>
          </a:xfrm>
          <a:prstGeom prst="ellipse">
            <a:avLst/>
          </a:prstGeom>
          <a:solidFill>
            <a:srgbClr val="E848D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CO" sz="2400" u="none" cap="none" strike="noStrike">
                <a:solidFill>
                  <a:schemeClr val="dk1"/>
                </a:solidFill>
                <a:latin typeface="Arial"/>
                <a:ea typeface="Arial"/>
                <a:cs typeface="Arial"/>
                <a:sym typeface="Arial"/>
              </a:rPr>
              <a:t>4</a:t>
            </a:r>
            <a:endParaRPr b="1" i="0" sz="1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3" name="Google Shape;323;p2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324" name="Google Shape;324;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325" name="Google Shape;325;p20"/>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Puntadas</a:t>
            </a:r>
            <a:endParaRPr/>
          </a:p>
          <a:p>
            <a:pPr indent="0" lvl="0" marL="0" marR="0" rtl="0" algn="l">
              <a:lnSpc>
                <a:spcPct val="115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Fuente: https://www.shutterstock.com/es/image-vector/sewing-seams-patterns-embroidery-craft-sew-1388324870</a:t>
            </a:r>
            <a:endParaRPr b="0" i="0" sz="1200" u="none" cap="none" strike="noStrike">
              <a:solidFill>
                <a:srgbClr val="000000"/>
              </a:solidFill>
              <a:latin typeface="Arial"/>
              <a:ea typeface="Arial"/>
              <a:cs typeface="Arial"/>
              <a:sym typeface="Arial"/>
            </a:endParaRPr>
          </a:p>
        </p:txBody>
      </p:sp>
      <p:pic>
        <p:nvPicPr>
          <p:cNvPr id="326" name="Google Shape;326;p20"/>
          <p:cNvPicPr preferRelativeResize="0"/>
          <p:nvPr/>
        </p:nvPicPr>
        <p:blipFill rotWithShape="1">
          <a:blip r:embed="rId4">
            <a:alphaModFix/>
          </a:blip>
          <a:srcRect b="0" l="0" r="0" t="0"/>
          <a:stretch/>
        </p:blipFill>
        <p:spPr>
          <a:xfrm>
            <a:off x="7473799" y="5803515"/>
            <a:ext cx="638725" cy="622555"/>
          </a:xfrm>
          <a:prstGeom prst="rect">
            <a:avLst/>
          </a:prstGeom>
          <a:noFill/>
          <a:ln>
            <a:noFill/>
          </a:ln>
        </p:spPr>
      </p:pic>
      <p:sp>
        <p:nvSpPr>
          <p:cNvPr id="327" name="Google Shape;327;p20"/>
          <p:cNvSpPr txBox="1"/>
          <p:nvPr/>
        </p:nvSpPr>
        <p:spPr>
          <a:xfrm>
            <a:off x="884166" y="371474"/>
            <a:ext cx="6108970" cy="707886"/>
          </a:xfrm>
          <a:prstGeom prst="rect">
            <a:avLst/>
          </a:prstGeom>
          <a:solidFill>
            <a:srgbClr val="0070C0"/>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Eslabón hilo - aguja(puntadas), eslabón hilo - tejido(costura)</a:t>
            </a:r>
            <a:endParaRPr b="1" i="0" sz="2000" u="none" cap="none" strike="noStrike">
              <a:solidFill>
                <a:srgbClr val="000000"/>
              </a:solidFill>
              <a:latin typeface="Arial"/>
              <a:ea typeface="Arial"/>
              <a:cs typeface="Arial"/>
              <a:sym typeface="Arial"/>
            </a:endParaRPr>
          </a:p>
        </p:txBody>
      </p:sp>
      <p:sp>
        <p:nvSpPr>
          <p:cNvPr id="328" name="Google Shape;328;p20"/>
          <p:cNvSpPr txBox="1"/>
          <p:nvPr/>
        </p:nvSpPr>
        <p:spPr>
          <a:xfrm>
            <a:off x="643834" y="1316074"/>
            <a:ext cx="6589633" cy="81451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 relación hilo-agujas permite que se produzcan las puntadas con sus series y tipos respectivos, los tipos y usos de los pespuntes, las puntadas por pulgada y sus criterios de calidad según el proceso</a:t>
            </a:r>
            <a:r>
              <a:rPr b="0" i="0" lang="es-CO" sz="1400" u="none" cap="none" strike="noStrike">
                <a:solidFill>
                  <a:srgbClr val="FF0000"/>
                </a:solidFill>
                <a:latin typeface="Arial"/>
                <a:ea typeface="Arial"/>
                <a:cs typeface="Arial"/>
                <a:sym typeface="Arial"/>
              </a:rPr>
              <a:t>, entre otros</a:t>
            </a:r>
            <a:r>
              <a:rPr b="0" i="0" lang="es-CO" sz="14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329" name="Google Shape;329;p20"/>
          <p:cNvSpPr txBox="1"/>
          <p:nvPr/>
        </p:nvSpPr>
        <p:spPr>
          <a:xfrm>
            <a:off x="352047" y="2761881"/>
            <a:ext cx="3033221" cy="2796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Puntadas</a:t>
            </a:r>
            <a:r>
              <a:rPr b="0" i="0" lang="es-CO" sz="1400" u="none" cap="none" strike="noStrike">
                <a:solidFill>
                  <a:srgbClr val="000000"/>
                </a:solidFill>
                <a:latin typeface="Arial"/>
                <a:ea typeface="Arial"/>
                <a:cs typeface="Arial"/>
                <a:sym typeface="Arial"/>
              </a:rPr>
              <a:t>: en las diferentes líneas de producción de hoy, las puntadas son fundamentales en el valor agregado que pueda tener un producto, tanto por su calidad, durabilidad, seguridad, elongación y sobre todo por su apariencia y decoración de un producto, con base en ello, las puntadas tienen unas características diferentes, aquí algunas  de las más representativas </a:t>
            </a:r>
            <a:endParaRPr b="0" i="0" sz="1800" u="none" cap="none" strike="noStrike">
              <a:solidFill>
                <a:srgbClr val="000000"/>
              </a:solidFill>
              <a:latin typeface="Arial"/>
              <a:ea typeface="Arial"/>
              <a:cs typeface="Arial"/>
              <a:sym typeface="Arial"/>
            </a:endParaRPr>
          </a:p>
        </p:txBody>
      </p:sp>
      <p:pic>
        <p:nvPicPr>
          <p:cNvPr id="330" name="Google Shape;330;p20"/>
          <p:cNvPicPr preferRelativeResize="0"/>
          <p:nvPr/>
        </p:nvPicPr>
        <p:blipFill rotWithShape="1">
          <a:blip r:embed="rId5">
            <a:alphaModFix/>
          </a:blip>
          <a:srcRect b="0" l="0" r="0" t="0"/>
          <a:stretch/>
        </p:blipFill>
        <p:spPr>
          <a:xfrm>
            <a:off x="3609760" y="2765399"/>
            <a:ext cx="4419098" cy="27965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p2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337" name="Google Shape;337;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338" name="Google Shape;338;p21"/>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339" name="Google Shape;339;p21"/>
          <p:cNvPicPr preferRelativeResize="0"/>
          <p:nvPr/>
        </p:nvPicPr>
        <p:blipFill rotWithShape="1">
          <a:blip r:embed="rId3">
            <a:alphaModFix/>
          </a:blip>
          <a:srcRect b="0" l="0" r="0" t="0"/>
          <a:stretch/>
        </p:blipFill>
        <p:spPr>
          <a:xfrm>
            <a:off x="7473799" y="5803515"/>
            <a:ext cx="638725" cy="622555"/>
          </a:xfrm>
          <a:prstGeom prst="rect">
            <a:avLst/>
          </a:prstGeom>
          <a:noFill/>
          <a:ln>
            <a:noFill/>
          </a:ln>
        </p:spPr>
      </p:pic>
      <p:pic>
        <p:nvPicPr>
          <p:cNvPr id="340" name="Google Shape;340;p21"/>
          <p:cNvPicPr preferRelativeResize="0"/>
          <p:nvPr/>
        </p:nvPicPr>
        <p:blipFill rotWithShape="1">
          <a:blip r:embed="rId4">
            <a:alphaModFix/>
          </a:blip>
          <a:srcRect b="0" l="0" r="0" t="0"/>
          <a:stretch/>
        </p:blipFill>
        <p:spPr>
          <a:xfrm>
            <a:off x="59267" y="5803515"/>
            <a:ext cx="639381" cy="622555"/>
          </a:xfrm>
          <a:prstGeom prst="rect">
            <a:avLst/>
          </a:prstGeom>
          <a:noFill/>
          <a:ln>
            <a:noFill/>
          </a:ln>
        </p:spPr>
      </p:pic>
      <p:sp>
        <p:nvSpPr>
          <p:cNvPr id="341" name="Google Shape;341;p21"/>
          <p:cNvSpPr txBox="1"/>
          <p:nvPr/>
        </p:nvSpPr>
        <p:spPr>
          <a:xfrm>
            <a:off x="985272" y="1097801"/>
            <a:ext cx="6108970" cy="131003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Por lo tanto, las características se definen según el tipo de puntada </a:t>
            </a:r>
            <a:r>
              <a:rPr b="0" i="0" lang="es-CO" sz="1400" u="none" cap="none" strike="noStrike">
                <a:solidFill>
                  <a:srgbClr val="FF0000"/>
                </a:solidFill>
                <a:latin typeface="Arial"/>
                <a:ea typeface="Arial"/>
                <a:cs typeface="Arial"/>
                <a:sym typeface="Arial"/>
              </a:rPr>
              <a:t>complementar dando un poco más de información respecto a que significa o quiere decir la serie, el tipo y las características, esta información no es clara, por favor incluir un párrafo que permita articularla con el texto que viene.</a:t>
            </a:r>
            <a:endParaRPr b="0" i="0" sz="1800" u="none" cap="none" strike="noStrike">
              <a:solidFill>
                <a:srgbClr val="FF0000"/>
              </a:solidFill>
              <a:latin typeface="Arial"/>
              <a:ea typeface="Arial"/>
              <a:cs typeface="Arial"/>
              <a:sym typeface="Arial"/>
            </a:endParaRPr>
          </a:p>
        </p:txBody>
      </p:sp>
      <p:graphicFrame>
        <p:nvGraphicFramePr>
          <p:cNvPr id="342" name="Google Shape;342;p21"/>
          <p:cNvGraphicFramePr/>
          <p:nvPr/>
        </p:nvGraphicFramePr>
        <p:xfrm>
          <a:off x="1643898" y="2389053"/>
          <a:ext cx="3000000" cy="3000000"/>
        </p:xfrm>
        <a:graphic>
          <a:graphicData uri="http://schemas.openxmlformats.org/drawingml/2006/table">
            <a:tbl>
              <a:tblPr>
                <a:noFill/>
                <a:tableStyleId>{E816A8C6-216C-43DA-9AD6-6B00F2686078}</a:tableStyleId>
              </a:tblPr>
              <a:tblGrid>
                <a:gridCol w="872900"/>
                <a:gridCol w="1309325"/>
                <a:gridCol w="2049400"/>
              </a:tblGrid>
              <a:tr h="351475">
                <a:tc>
                  <a:txBody>
                    <a:bodyPr/>
                    <a:lstStyle/>
                    <a:p>
                      <a:pPr indent="0" lvl="0" marL="0" marR="0" rtl="0" algn="l">
                        <a:lnSpc>
                          <a:spcPct val="100000"/>
                        </a:lnSpc>
                        <a:spcBef>
                          <a:spcPts val="0"/>
                        </a:spcBef>
                        <a:spcAft>
                          <a:spcPts val="0"/>
                        </a:spcAft>
                        <a:buClr>
                          <a:srgbClr val="000000"/>
                        </a:buClr>
                        <a:buSzPts val="1100"/>
                        <a:buFont typeface="Arial"/>
                        <a:buNone/>
                      </a:pPr>
                      <a:r>
                        <a:rPr b="1" lang="es-CO" sz="1100" u="none" cap="none" strike="noStrike"/>
                        <a:t>     Serie</a:t>
                      </a:r>
                      <a:endParaRPr b="1" i="0" sz="1100" u="none" cap="none" strike="noStrike">
                        <a:solidFill>
                          <a:srgbClr val="000000"/>
                        </a:solidFill>
                        <a:latin typeface="Calibri"/>
                        <a:ea typeface="Calibri"/>
                        <a:cs typeface="Calibri"/>
                        <a:sym typeface="Calibri"/>
                      </a:endParaRPr>
                    </a:p>
                  </a:txBody>
                  <a:tcPr marT="9525" marB="0" marR="9525" marL="9525" anchor="ctr">
                    <a:solidFill>
                      <a:srgbClr val="CC99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CO" sz="1100" u="none" cap="none" strike="noStrike"/>
                        <a:t>             Tipo                        </a:t>
                      </a:r>
                      <a:endParaRPr b="1" i="0" sz="1100" u="none" cap="none" strike="noStrike">
                        <a:solidFill>
                          <a:srgbClr val="000000"/>
                        </a:solidFill>
                        <a:latin typeface="Calibri"/>
                        <a:ea typeface="Calibri"/>
                        <a:cs typeface="Calibri"/>
                        <a:sym typeface="Calibri"/>
                      </a:endParaRPr>
                    </a:p>
                  </a:txBody>
                  <a:tcPr marT="9525" marB="0" marR="9525" marL="9525" anchor="ctr">
                    <a:solidFill>
                      <a:srgbClr val="CC99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s-CO" sz="1100" u="none" cap="none" strike="noStrike"/>
                        <a:t>       Características  </a:t>
                      </a:r>
                      <a:endParaRPr b="1" i="0" sz="1100" u="none" cap="none" strike="noStrike">
                        <a:solidFill>
                          <a:srgbClr val="000000"/>
                        </a:solidFill>
                        <a:latin typeface="Calibri"/>
                        <a:ea typeface="Calibri"/>
                        <a:cs typeface="Calibri"/>
                        <a:sym typeface="Calibri"/>
                      </a:endParaRPr>
                    </a:p>
                  </a:txBody>
                  <a:tcPr marT="9525" marB="0" marR="9525" marL="9525" anchor="ctr">
                    <a:solidFill>
                      <a:srgbClr val="CC99FF"/>
                    </a:solidFill>
                  </a:tcPr>
                </a:tc>
              </a:tr>
              <a:tr h="579925">
                <a:tc>
                  <a:txBody>
                    <a:bodyPr/>
                    <a:lstStyle/>
                    <a:p>
                      <a:pPr indent="0" lvl="0" marL="0" marR="0" rtl="0" algn="ctr">
                        <a:lnSpc>
                          <a:spcPct val="100000"/>
                        </a:lnSpc>
                        <a:spcBef>
                          <a:spcPts val="0"/>
                        </a:spcBef>
                        <a:spcAft>
                          <a:spcPts val="0"/>
                        </a:spcAft>
                        <a:buClr>
                          <a:srgbClr val="000000"/>
                        </a:buClr>
                        <a:buSzPts val="1000"/>
                        <a:buFont typeface="Arial"/>
                        <a:buNone/>
                      </a:pPr>
                      <a:r>
                        <a:rPr lang="es-CO" sz="1000" u="none" cap="none" strike="noStrike"/>
                        <a:t>100</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101 – 103             </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Cadeneta sencilla 1 solo hilo</a:t>
                      </a:r>
                      <a:endParaRPr b="0" i="0" sz="1000" u="none" cap="none" strike="noStrike">
                        <a:solidFill>
                          <a:srgbClr val="000000"/>
                        </a:solidFill>
                        <a:latin typeface="Arial"/>
                        <a:ea typeface="Arial"/>
                        <a:cs typeface="Arial"/>
                        <a:sym typeface="Arial"/>
                      </a:endParaRPr>
                    </a:p>
                  </a:txBody>
                  <a:tcPr marT="9525" marB="0" marR="9525" marL="9525" anchor="ctr"/>
                </a:tc>
              </a:tr>
              <a:tr h="351475">
                <a:tc>
                  <a:txBody>
                    <a:bodyPr/>
                    <a:lstStyle/>
                    <a:p>
                      <a:pPr indent="0" lvl="0" marL="0" marR="0" rtl="0" algn="ctr">
                        <a:lnSpc>
                          <a:spcPct val="100000"/>
                        </a:lnSpc>
                        <a:spcBef>
                          <a:spcPts val="0"/>
                        </a:spcBef>
                        <a:spcAft>
                          <a:spcPts val="0"/>
                        </a:spcAft>
                        <a:buClr>
                          <a:srgbClr val="000000"/>
                        </a:buClr>
                        <a:buSzPts val="1000"/>
                        <a:buFont typeface="Arial"/>
                        <a:buNone/>
                      </a:pPr>
                      <a:r>
                        <a:rPr lang="es-CO" sz="1000" u="none" cap="none" strike="noStrike"/>
                        <a:t>200</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N/A</a:t>
                      </a:r>
                      <a:endParaRPr b="0" i="0" sz="1000" u="none" cap="none" strike="noStrike">
                        <a:solidFill>
                          <a:srgbClr val="FF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Ornamentales</a:t>
                      </a:r>
                      <a:endParaRPr b="0" i="0" sz="1000" u="none" cap="none" strike="noStrike">
                        <a:solidFill>
                          <a:srgbClr val="000000"/>
                        </a:solidFill>
                        <a:latin typeface="Arial"/>
                        <a:ea typeface="Arial"/>
                        <a:cs typeface="Arial"/>
                        <a:sym typeface="Arial"/>
                      </a:endParaRPr>
                    </a:p>
                  </a:txBody>
                  <a:tcPr marT="9525" marB="0" marR="9525" marL="9525" anchor="ctr"/>
                </a:tc>
              </a:tr>
              <a:tr h="351475">
                <a:tc>
                  <a:txBody>
                    <a:bodyPr/>
                    <a:lstStyle/>
                    <a:p>
                      <a:pPr indent="0" lvl="0" marL="0" marR="0" rtl="0" algn="ctr">
                        <a:lnSpc>
                          <a:spcPct val="100000"/>
                        </a:lnSpc>
                        <a:spcBef>
                          <a:spcPts val="0"/>
                        </a:spcBef>
                        <a:spcAft>
                          <a:spcPts val="0"/>
                        </a:spcAft>
                        <a:buClr>
                          <a:srgbClr val="000000"/>
                        </a:buClr>
                        <a:buSzPts val="1000"/>
                        <a:buFont typeface="Arial"/>
                        <a:buNone/>
                      </a:pPr>
                      <a:r>
                        <a:rPr lang="es-CO" sz="1000" u="none" cap="none" strike="noStrike"/>
                        <a:t>300</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301-304-315</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Doble pespunte</a:t>
                      </a:r>
                      <a:endParaRPr b="0" i="0" sz="1000" u="none" cap="none" strike="noStrike">
                        <a:solidFill>
                          <a:srgbClr val="000000"/>
                        </a:solidFill>
                        <a:latin typeface="Arial"/>
                        <a:ea typeface="Arial"/>
                        <a:cs typeface="Arial"/>
                        <a:sym typeface="Arial"/>
                      </a:endParaRPr>
                    </a:p>
                  </a:txBody>
                  <a:tcPr marT="9525" marB="0" marR="9525" marL="9525" anchor="ctr"/>
                </a:tc>
              </a:tr>
              <a:tr h="351475">
                <a:tc>
                  <a:txBody>
                    <a:bodyPr/>
                    <a:lstStyle/>
                    <a:p>
                      <a:pPr indent="0" lvl="0" marL="0" marR="0" rtl="0" algn="ctr">
                        <a:lnSpc>
                          <a:spcPct val="100000"/>
                        </a:lnSpc>
                        <a:spcBef>
                          <a:spcPts val="0"/>
                        </a:spcBef>
                        <a:spcAft>
                          <a:spcPts val="0"/>
                        </a:spcAft>
                        <a:buClr>
                          <a:srgbClr val="000000"/>
                        </a:buClr>
                        <a:buSzPts val="1000"/>
                        <a:buFont typeface="Arial"/>
                        <a:buNone/>
                      </a:pPr>
                      <a:r>
                        <a:rPr lang="es-CO" sz="1000" u="none" cap="none" strike="noStrike"/>
                        <a:t>400</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401-406-407</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Cadeneta doble</a:t>
                      </a:r>
                      <a:endParaRPr b="0" i="0" sz="1000" u="none" cap="none" strike="noStrike">
                        <a:solidFill>
                          <a:srgbClr val="000000"/>
                        </a:solidFill>
                        <a:latin typeface="Arial"/>
                        <a:ea typeface="Arial"/>
                        <a:cs typeface="Arial"/>
                        <a:sym typeface="Arial"/>
                      </a:endParaRPr>
                    </a:p>
                  </a:txBody>
                  <a:tcPr marT="9525" marB="0" marR="9525" marL="9525" anchor="ctr"/>
                </a:tc>
              </a:tr>
              <a:tr h="351475">
                <a:tc>
                  <a:txBody>
                    <a:bodyPr/>
                    <a:lstStyle/>
                    <a:p>
                      <a:pPr indent="0" lvl="0" marL="0" marR="0" rtl="0" algn="ctr">
                        <a:lnSpc>
                          <a:spcPct val="100000"/>
                        </a:lnSpc>
                        <a:spcBef>
                          <a:spcPts val="0"/>
                        </a:spcBef>
                        <a:spcAft>
                          <a:spcPts val="0"/>
                        </a:spcAft>
                        <a:buClr>
                          <a:srgbClr val="000000"/>
                        </a:buClr>
                        <a:buSzPts val="1000"/>
                        <a:buFont typeface="Arial"/>
                        <a:buNone/>
                      </a:pPr>
                      <a:r>
                        <a:rPr lang="es-CO" sz="1000" u="none" cap="none" strike="noStrike"/>
                        <a:t>500</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504-514-516</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Sobrehilado</a:t>
                      </a:r>
                      <a:endParaRPr b="0" i="0" sz="1000" u="none" cap="none" strike="noStrike">
                        <a:solidFill>
                          <a:srgbClr val="000000"/>
                        </a:solidFill>
                        <a:latin typeface="Arial"/>
                        <a:ea typeface="Arial"/>
                        <a:cs typeface="Arial"/>
                        <a:sym typeface="Arial"/>
                      </a:endParaRPr>
                    </a:p>
                  </a:txBody>
                  <a:tcPr marT="9525" marB="0" marR="9525" marL="9525" anchor="ctr"/>
                </a:tc>
              </a:tr>
              <a:tr h="351475">
                <a:tc>
                  <a:txBody>
                    <a:bodyPr/>
                    <a:lstStyle/>
                    <a:p>
                      <a:pPr indent="0" lvl="0" marL="0" marR="0" rtl="0" algn="ctr">
                        <a:lnSpc>
                          <a:spcPct val="100000"/>
                        </a:lnSpc>
                        <a:spcBef>
                          <a:spcPts val="0"/>
                        </a:spcBef>
                        <a:spcAft>
                          <a:spcPts val="0"/>
                        </a:spcAft>
                        <a:buClr>
                          <a:srgbClr val="000000"/>
                        </a:buClr>
                        <a:buSzPts val="1000"/>
                        <a:buFont typeface="Arial"/>
                        <a:buNone/>
                      </a:pPr>
                      <a:r>
                        <a:rPr lang="es-CO" sz="1000" u="none" cap="none" strike="noStrike"/>
                        <a:t>600</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602-605-609</a:t>
                      </a:r>
                      <a:endParaRPr b="0" i="0" sz="10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00"/>
                        <a:buFont typeface="Arial"/>
                        <a:buNone/>
                      </a:pPr>
                      <a:r>
                        <a:rPr lang="es-CO" sz="1000" u="none" cap="none" strike="noStrike"/>
                        <a:t>Flatseamers</a:t>
                      </a:r>
                      <a:endParaRPr b="0" i="0" sz="1000" u="none" cap="none" strike="noStrike">
                        <a:solidFill>
                          <a:srgbClr val="000000"/>
                        </a:solidFill>
                        <a:latin typeface="Arial"/>
                        <a:ea typeface="Arial"/>
                        <a:cs typeface="Arial"/>
                        <a:sym typeface="Arial"/>
                      </a:endParaRPr>
                    </a:p>
                  </a:txBody>
                  <a:tcPr marT="9525" marB="0" marR="9525" marL="9525" anchor="ctr"/>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p:nvPr/>
        </p:nvSpPr>
        <p:spPr>
          <a:xfrm>
            <a:off x="928609" y="3583112"/>
            <a:ext cx="6980495" cy="1268963"/>
          </a:xfrm>
          <a:prstGeom prst="rect">
            <a:avLst/>
          </a:prstGeom>
          <a:gradFill>
            <a:gsLst>
              <a:gs pos="0">
                <a:srgbClr val="FFD300"/>
              </a:gs>
              <a:gs pos="100000">
                <a:srgbClr val="FFEF63"/>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9" name="Google Shape;349;p2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atrás y botón de cierre que lleve al home del slide 2.</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Dejar botón con efecto roll over, con vínculo al documento: CF15_A_2.Puntadas-costuras y pespuntes</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Este documento se entrega en Word pero es necesario diagramarlo de acuerdo con la línea gráfica del programa y convertirlo a PDF, dejarlo descargable.</a:t>
            </a:r>
            <a:endParaRPr b="0" i="0" sz="1400" u="none" cap="none" strike="noStrike">
              <a:solidFill>
                <a:schemeClr val="dk1"/>
              </a:solidFill>
              <a:latin typeface="Arial"/>
              <a:ea typeface="Arial"/>
              <a:cs typeface="Arial"/>
              <a:sym typeface="Arial"/>
            </a:endParaRPr>
          </a:p>
        </p:txBody>
      </p:sp>
      <p:sp>
        <p:nvSpPr>
          <p:cNvPr id="350" name="Google Shape;350;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351" name="Google Shape;351;p22"/>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352" name="Google Shape;352;p22"/>
          <p:cNvPicPr preferRelativeResize="0"/>
          <p:nvPr/>
        </p:nvPicPr>
        <p:blipFill rotWithShape="1">
          <a:blip r:embed="rId3">
            <a:alphaModFix/>
          </a:blip>
          <a:srcRect b="0" l="0" r="0" t="0"/>
          <a:stretch/>
        </p:blipFill>
        <p:spPr>
          <a:xfrm>
            <a:off x="59267" y="5803515"/>
            <a:ext cx="639381" cy="622555"/>
          </a:xfrm>
          <a:prstGeom prst="rect">
            <a:avLst/>
          </a:prstGeom>
          <a:noFill/>
          <a:ln>
            <a:noFill/>
          </a:ln>
        </p:spPr>
      </p:pic>
      <p:sp>
        <p:nvSpPr>
          <p:cNvPr id="353" name="Google Shape;353;p22"/>
          <p:cNvSpPr txBox="1"/>
          <p:nvPr/>
        </p:nvSpPr>
        <p:spPr>
          <a:xfrm>
            <a:off x="438538" y="371474"/>
            <a:ext cx="7427167" cy="416204"/>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Reglas para la óptima resistencia de las costuras</a:t>
            </a:r>
            <a:endParaRPr b="0" i="0" sz="2800" u="none" cap="none" strike="noStrike">
              <a:solidFill>
                <a:srgbClr val="000000"/>
              </a:solidFill>
              <a:latin typeface="Arial"/>
              <a:ea typeface="Arial"/>
              <a:cs typeface="Arial"/>
              <a:sym typeface="Arial"/>
            </a:endParaRPr>
          </a:p>
        </p:txBody>
      </p:sp>
      <p:sp>
        <p:nvSpPr>
          <p:cNvPr id="354" name="Google Shape;354;p22"/>
          <p:cNvSpPr txBox="1"/>
          <p:nvPr/>
        </p:nvSpPr>
        <p:spPr>
          <a:xfrm>
            <a:off x="885209" y="1147642"/>
            <a:ext cx="6980496" cy="351064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301</a:t>
            </a:r>
            <a:r>
              <a:rPr b="0" i="0" lang="es-CO" sz="1400" u="none" cap="none" strike="noStrike">
                <a:solidFill>
                  <a:srgbClr val="000000"/>
                </a:solidFill>
                <a:latin typeface="Arial"/>
                <a:ea typeface="Arial"/>
                <a:cs typeface="Arial"/>
                <a:sym typeface="Arial"/>
              </a:rPr>
              <a:t> Puntada recta: se debe utilizar el mismo tamaño de hilo en la aguja y en la bobina porque la cadena siempre se rompe por el eslabón más débil</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300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401</a:t>
            </a:r>
            <a:r>
              <a:rPr b="0" i="0" lang="es-CO" sz="1400" u="none" cap="none" strike="noStrike">
                <a:solidFill>
                  <a:srgbClr val="000000"/>
                </a:solidFill>
                <a:latin typeface="Arial"/>
                <a:ea typeface="Arial"/>
                <a:cs typeface="Arial"/>
                <a:sym typeface="Arial"/>
              </a:rPr>
              <a:t> Puntada cadeneta: se puede usar un hilo 40% más débil en el looper pues el hilo del looper no penetra el material y está doble en la formación de la cadena</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300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504</a:t>
            </a:r>
            <a:r>
              <a:rPr b="0" i="0" lang="es-CO" sz="1400" u="none" cap="none" strike="noStrike">
                <a:solidFill>
                  <a:srgbClr val="000000"/>
                </a:solidFill>
                <a:latin typeface="Arial"/>
                <a:ea typeface="Arial"/>
                <a:cs typeface="Arial"/>
                <a:sym typeface="Arial"/>
              </a:rPr>
              <a:t> Puntada sobrehilado: se puede usar un hilo un 40% más débil en el looper porque el hilo del looper no penetra el material y está doble en la formación de la cadena     </a:t>
            </a:r>
            <a:endParaRPr/>
          </a:p>
          <a:p>
            <a:pPr indent="0" lvl="0" marL="0" marR="0" rtl="0" algn="ctr">
              <a:lnSpc>
                <a:spcPct val="115000"/>
              </a:lnSpc>
              <a:spcBef>
                <a:spcPts val="15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Hilo-tejido </a:t>
            </a:r>
            <a:endParaRPr b="1"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 relación hilo-tejido permite que se produzcan las costuras con sus tipos, características y usos respectivos, de acuerdo a criterios de calidad del proceso.</a:t>
            </a:r>
            <a:endParaRPr b="0" i="0" sz="1800" u="none" cap="none" strike="noStrike">
              <a:solidFill>
                <a:srgbClr val="000000"/>
              </a:solidFill>
              <a:latin typeface="Arial"/>
              <a:ea typeface="Arial"/>
              <a:cs typeface="Arial"/>
              <a:sym typeface="Arial"/>
            </a:endParaRPr>
          </a:p>
        </p:txBody>
      </p:sp>
      <p:pic>
        <p:nvPicPr>
          <p:cNvPr id="355" name="Google Shape;355;p22"/>
          <p:cNvPicPr preferRelativeResize="0"/>
          <p:nvPr/>
        </p:nvPicPr>
        <p:blipFill rotWithShape="1">
          <a:blip r:embed="rId4">
            <a:alphaModFix/>
          </a:blip>
          <a:srcRect b="0" l="0" r="0" t="0"/>
          <a:stretch/>
        </p:blipFill>
        <p:spPr>
          <a:xfrm>
            <a:off x="103070" y="3885231"/>
            <a:ext cx="825540" cy="776535"/>
          </a:xfrm>
          <a:prstGeom prst="rect">
            <a:avLst/>
          </a:prstGeom>
          <a:noFill/>
          <a:ln>
            <a:noFill/>
          </a:ln>
        </p:spPr>
      </p:pic>
      <p:pic>
        <p:nvPicPr>
          <p:cNvPr id="356" name="Google Shape;356;p22"/>
          <p:cNvPicPr preferRelativeResize="0"/>
          <p:nvPr/>
        </p:nvPicPr>
        <p:blipFill rotWithShape="1">
          <a:blip r:embed="rId5">
            <a:alphaModFix/>
          </a:blip>
          <a:srcRect b="0" l="0" r="0" t="0"/>
          <a:stretch/>
        </p:blipFill>
        <p:spPr>
          <a:xfrm>
            <a:off x="7690158" y="73054"/>
            <a:ext cx="544292" cy="555922"/>
          </a:xfrm>
          <a:prstGeom prst="rect">
            <a:avLst/>
          </a:prstGeom>
          <a:noFill/>
          <a:ln>
            <a:noFill/>
          </a:ln>
        </p:spPr>
      </p:pic>
      <p:pic>
        <p:nvPicPr>
          <p:cNvPr id="357" name="Google Shape;357;p22"/>
          <p:cNvPicPr preferRelativeResize="0"/>
          <p:nvPr/>
        </p:nvPicPr>
        <p:blipFill rotWithShape="1">
          <a:blip r:embed="rId6">
            <a:alphaModFix/>
          </a:blip>
          <a:srcRect b="0" l="0" r="0" t="0"/>
          <a:stretch/>
        </p:blipFill>
        <p:spPr>
          <a:xfrm>
            <a:off x="5696722" y="5085184"/>
            <a:ext cx="1338407" cy="991412"/>
          </a:xfrm>
          <a:prstGeom prst="rect">
            <a:avLst/>
          </a:prstGeom>
          <a:noFill/>
          <a:ln>
            <a:noFill/>
          </a:ln>
        </p:spPr>
      </p:pic>
      <p:sp>
        <p:nvSpPr>
          <p:cNvPr id="358" name="Google Shape;358;p22"/>
          <p:cNvSpPr txBox="1"/>
          <p:nvPr/>
        </p:nvSpPr>
        <p:spPr>
          <a:xfrm>
            <a:off x="5077587" y="6178749"/>
            <a:ext cx="25192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Haga clic para profundizar</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3"/>
          <p:cNvPicPr preferRelativeResize="0"/>
          <p:nvPr/>
        </p:nvPicPr>
        <p:blipFill rotWithShape="1">
          <a:blip r:embed="rId3">
            <a:alphaModFix/>
          </a:blip>
          <a:srcRect b="0" l="0" r="0" t="0"/>
          <a:stretch/>
        </p:blipFill>
        <p:spPr>
          <a:xfrm>
            <a:off x="676176" y="2245606"/>
            <a:ext cx="7052346" cy="4574966"/>
          </a:xfrm>
          <a:prstGeom prst="rect">
            <a:avLst/>
          </a:prstGeom>
          <a:noFill/>
          <a:ln>
            <a:noFill/>
          </a:ln>
        </p:spPr>
      </p:pic>
      <p:sp>
        <p:nvSpPr>
          <p:cNvPr id="90" name="Google Shape;90;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a:t>
            </a:r>
            <a:endParaRPr b="0" i="0" sz="1400" u="none" cap="none" strike="noStrike">
              <a:solidFill>
                <a:schemeClr val="dk1"/>
              </a:solidFill>
              <a:latin typeface="Arial"/>
              <a:ea typeface="Arial"/>
              <a:cs typeface="Arial"/>
              <a:sym typeface="Arial"/>
            </a:endParaRPr>
          </a:p>
        </p:txBody>
      </p:sp>
      <p:sp>
        <p:nvSpPr>
          <p:cNvPr id="92" name="Google Shape;92;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93" name="Google Shape;93;p3"/>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Paño de agujas</a:t>
            </a:r>
            <a:endParaRPr/>
          </a:p>
          <a:p>
            <a:pPr indent="0" lvl="0" marL="0" marR="0" rtl="0" algn="l">
              <a:lnSpc>
                <a:spcPct val="115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Fuente: Groz-Beckert</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s-CO" sz="1200" u="sng" cap="none" strike="noStrike">
                <a:solidFill>
                  <a:srgbClr val="000000"/>
                </a:solidFill>
                <a:latin typeface="Arial"/>
                <a:ea typeface="Arial"/>
                <a:cs typeface="Arial"/>
                <a:sym typeface="Arial"/>
                <a:hlinkClick r:id="rId4">
                  <a:extLst>
                    <a:ext uri="{A12FA001-AC4F-418D-AE19-62706E023703}">
                      <ahyp:hlinkClr val="tx"/>
                    </a:ext>
                  </a:extLst>
                </a:hlinkClick>
              </a:rPr>
              <a:t>https://my.groz-beckert.com/irj/portal/sewing?NavigationTarget=navurl://c1499cb2d226004bcc855e83d3f2ee85#navurl://c1499cb2d226004bcc855e83d3f2ee85?0</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94" name="Google Shape;94;p3"/>
          <p:cNvSpPr txBox="1"/>
          <p:nvPr/>
        </p:nvSpPr>
        <p:spPr>
          <a:xfrm>
            <a:off x="919967" y="163372"/>
            <a:ext cx="6395232" cy="416204"/>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La aguja y sus aplicaciones</a:t>
            </a:r>
            <a:endParaRPr b="1" i="0" sz="2000" u="none" cap="none" strike="noStrike">
              <a:solidFill>
                <a:srgbClr val="000000"/>
              </a:solidFill>
              <a:latin typeface="Arial"/>
              <a:ea typeface="Arial"/>
              <a:cs typeface="Arial"/>
              <a:sym typeface="Arial"/>
            </a:endParaRPr>
          </a:p>
        </p:txBody>
      </p:sp>
      <p:sp>
        <p:nvSpPr>
          <p:cNvPr id="95" name="Google Shape;95;p3"/>
          <p:cNvSpPr txBox="1"/>
          <p:nvPr/>
        </p:nvSpPr>
        <p:spPr>
          <a:xfrm>
            <a:off x="430165" y="743207"/>
            <a:ext cx="7354110" cy="150239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 aguja es un elemento mecánico que sirve para traspasar el material a coser y llevar el hilo hasta un tomador de lazada. Además, es uno de los elementos fundamentales para la invención de la máquina de coser, ya, que es alrededor de la aguja, como nacen todas las ideas para su desarrollo.</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15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Se deben considerar tres aspectos importantes</a:t>
            </a:r>
            <a:endParaRPr b="0" i="0" sz="1800" u="none" cap="none" strike="noStrike">
              <a:solidFill>
                <a:srgbClr val="000000"/>
              </a:solidFill>
              <a:latin typeface="Arial"/>
              <a:ea typeface="Arial"/>
              <a:cs typeface="Arial"/>
              <a:sym typeface="Arial"/>
            </a:endParaRPr>
          </a:p>
        </p:txBody>
      </p:sp>
      <p:pic>
        <p:nvPicPr>
          <p:cNvPr id="96" name="Google Shape;96;p3"/>
          <p:cNvPicPr preferRelativeResize="0"/>
          <p:nvPr/>
        </p:nvPicPr>
        <p:blipFill rotWithShape="1">
          <a:blip r:embed="rId5">
            <a:alphaModFix/>
          </a:blip>
          <a:srcRect b="0" l="0" r="0" t="0"/>
          <a:stretch/>
        </p:blipFill>
        <p:spPr>
          <a:xfrm>
            <a:off x="7473799" y="5803515"/>
            <a:ext cx="638725" cy="62255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103" name="Google Shape;103;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04" name="Google Shape;104;p4"/>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Calibre de las agujas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Fuente: elaboración propia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05" name="Google Shape;105;p4"/>
          <p:cNvSpPr txBox="1"/>
          <p:nvPr/>
        </p:nvSpPr>
        <p:spPr>
          <a:xfrm>
            <a:off x="1108406" y="542893"/>
            <a:ext cx="610897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Calibre de aguja</a:t>
            </a:r>
            <a:endParaRPr b="1" i="0" sz="2000" u="none" cap="none" strike="noStrike">
              <a:solidFill>
                <a:srgbClr val="000000"/>
              </a:solidFill>
              <a:latin typeface="Arial"/>
              <a:ea typeface="Arial"/>
              <a:cs typeface="Arial"/>
              <a:sym typeface="Arial"/>
            </a:endParaRPr>
          </a:p>
        </p:txBody>
      </p:sp>
      <p:sp>
        <p:nvSpPr>
          <p:cNvPr id="106" name="Google Shape;106;p4"/>
          <p:cNvSpPr txBox="1"/>
          <p:nvPr/>
        </p:nvSpPr>
        <p:spPr>
          <a:xfrm>
            <a:off x="590145" y="1367164"/>
            <a:ext cx="714549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El calibre de las agujas varía de acuerdo al grosor del material a coser, por ejemplo, para lycras 65 y 70, para tejidos de punto70 80 y 90, para driles y Jean 100 110 y 125.</a:t>
            </a:r>
            <a:endParaRPr b="0" i="0" sz="1400" u="none" cap="none" strike="noStrike">
              <a:solidFill>
                <a:srgbClr val="000000"/>
              </a:solidFill>
              <a:latin typeface="Arial"/>
              <a:ea typeface="Arial"/>
              <a:cs typeface="Arial"/>
              <a:sym typeface="Arial"/>
            </a:endParaRPr>
          </a:p>
        </p:txBody>
      </p:sp>
      <p:graphicFrame>
        <p:nvGraphicFramePr>
          <p:cNvPr id="107" name="Google Shape;107;p4"/>
          <p:cNvGraphicFramePr/>
          <p:nvPr/>
        </p:nvGraphicFramePr>
        <p:xfrm>
          <a:off x="2197100" y="2514600"/>
          <a:ext cx="3000000" cy="3000000"/>
        </p:xfrm>
        <a:graphic>
          <a:graphicData uri="http://schemas.openxmlformats.org/drawingml/2006/table">
            <a:tbl>
              <a:tblPr>
                <a:noFill/>
                <a:tableStyleId>{E816A8C6-216C-43DA-9AD6-6B00F2686078}</a:tableStyleId>
              </a:tblPr>
              <a:tblGrid>
                <a:gridCol w="1167450"/>
                <a:gridCol w="1513250"/>
                <a:gridCol w="1218200"/>
              </a:tblGrid>
              <a:tr h="457200">
                <a:tc>
                  <a:txBody>
                    <a:bodyPr/>
                    <a:lstStyle/>
                    <a:p>
                      <a:pPr indent="0" lvl="0" marL="0" marR="0" rtl="0" algn="ctr">
                        <a:lnSpc>
                          <a:spcPct val="100000"/>
                        </a:lnSpc>
                        <a:spcBef>
                          <a:spcPts val="0"/>
                        </a:spcBef>
                        <a:spcAft>
                          <a:spcPts val="0"/>
                        </a:spcAft>
                        <a:buClr>
                          <a:srgbClr val="000000"/>
                        </a:buClr>
                        <a:buSzPts val="1400"/>
                        <a:buFont typeface="Arial"/>
                        <a:buNone/>
                      </a:pPr>
                      <a:r>
                        <a:rPr b="1" lang="es-CO" sz="1400" u="none" cap="none" strike="noStrike"/>
                        <a:t>Calibre</a:t>
                      </a:r>
                      <a:endParaRPr b="1" i="0" sz="1400" u="none" cap="none" strike="noStrike">
                        <a:solidFill>
                          <a:srgbClr val="000000"/>
                        </a:solidFill>
                        <a:latin typeface="Arial"/>
                        <a:ea typeface="Arial"/>
                        <a:cs typeface="Arial"/>
                        <a:sym typeface="Arial"/>
                      </a:endParaRPr>
                    </a:p>
                  </a:txBody>
                  <a:tcPr marT="9525" marB="0" marR="9525" marL="9525" anchor="ctr">
                    <a:solidFill>
                      <a:srgbClr val="CC99F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CO" sz="1400" u="none" cap="none" strike="noStrike"/>
                        <a:t>Sistema métrico inglés</a:t>
                      </a:r>
                      <a:endParaRPr b="1" i="0" sz="1400" u="none" cap="none" strike="noStrike">
                        <a:solidFill>
                          <a:srgbClr val="000000"/>
                        </a:solidFill>
                        <a:latin typeface="Arial"/>
                        <a:ea typeface="Arial"/>
                        <a:cs typeface="Arial"/>
                        <a:sym typeface="Arial"/>
                      </a:endParaRPr>
                    </a:p>
                  </a:txBody>
                  <a:tcPr marT="9525" marB="0" marR="9525" marL="9525" anchor="ctr">
                    <a:solidFill>
                      <a:srgbClr val="CC99F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CO" sz="1400" u="none" cap="none" strike="noStrike"/>
                        <a:t>Equivalencia en mm </a:t>
                      </a:r>
                      <a:endParaRPr b="1" i="0" sz="1400" u="none" cap="none" strike="noStrike">
                        <a:solidFill>
                          <a:srgbClr val="000000"/>
                        </a:solidFill>
                        <a:latin typeface="Arial"/>
                        <a:ea typeface="Arial"/>
                        <a:cs typeface="Arial"/>
                        <a:sym typeface="Arial"/>
                      </a:endParaRPr>
                    </a:p>
                  </a:txBody>
                  <a:tcPr marT="9525" marB="0" marR="9525" marL="9525" anchor="ctr">
                    <a:solidFill>
                      <a:srgbClr val="CC99FF"/>
                    </a:solidFill>
                  </a:tcPr>
                </a:tc>
              </a:tr>
              <a:tr h="228600">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70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0.7 </a:t>
                      </a:r>
                      <a:endParaRPr b="0" i="0" sz="1400" u="none" cap="none" strike="noStrike">
                        <a:solidFill>
                          <a:srgbClr val="000000"/>
                        </a:solidFill>
                        <a:latin typeface="Arial"/>
                        <a:ea typeface="Arial"/>
                        <a:cs typeface="Arial"/>
                        <a:sym typeface="Arial"/>
                      </a:endParaRPr>
                    </a:p>
                  </a:txBody>
                  <a:tcPr marT="9525" marB="0" marR="9525" marL="9525" anchor="ctr"/>
                </a:tc>
              </a:tr>
              <a:tr h="228600">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80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12</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0.8 </a:t>
                      </a:r>
                      <a:endParaRPr b="0" i="0" sz="1400" u="none" cap="none" strike="noStrike">
                        <a:solidFill>
                          <a:srgbClr val="000000"/>
                        </a:solidFill>
                        <a:latin typeface="Arial"/>
                        <a:ea typeface="Arial"/>
                        <a:cs typeface="Arial"/>
                        <a:sym typeface="Arial"/>
                      </a:endParaRPr>
                    </a:p>
                  </a:txBody>
                  <a:tcPr marT="9525" marB="0" marR="9525" marL="9525" anchor="ctr"/>
                </a:tc>
              </a:tr>
              <a:tr h="228600">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90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14</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0.9 </a:t>
                      </a:r>
                      <a:endParaRPr b="0" i="0" sz="1400" u="none" cap="none" strike="noStrike">
                        <a:solidFill>
                          <a:srgbClr val="000000"/>
                        </a:solidFill>
                        <a:latin typeface="Arial"/>
                        <a:ea typeface="Arial"/>
                        <a:cs typeface="Arial"/>
                        <a:sym typeface="Arial"/>
                      </a:endParaRPr>
                    </a:p>
                  </a:txBody>
                  <a:tcPr marT="9525" marB="0" marR="9525" marL="9525" anchor="ctr"/>
                </a:tc>
              </a:tr>
              <a:tr h="228600">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100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16</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a:t>
                      </a:r>
                      <a:endParaRPr b="0" i="0" sz="1400" u="none" cap="none" strike="noStrike">
                        <a:solidFill>
                          <a:srgbClr val="000000"/>
                        </a:solidFill>
                        <a:latin typeface="Arial"/>
                        <a:ea typeface="Arial"/>
                        <a:cs typeface="Arial"/>
                        <a:sym typeface="Arial"/>
                      </a:endParaRPr>
                    </a:p>
                  </a:txBody>
                  <a:tcPr marT="9525" marB="0" marR="9525" marL="9525" anchor="ctr"/>
                </a:tc>
              </a:tr>
              <a:tr h="228600">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110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18</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1.1</a:t>
                      </a:r>
                      <a:endParaRPr b="0" i="0" sz="1400" u="none" cap="none" strike="noStrike">
                        <a:solidFill>
                          <a:srgbClr val="000000"/>
                        </a:solidFill>
                        <a:latin typeface="Arial"/>
                        <a:ea typeface="Arial"/>
                        <a:cs typeface="Arial"/>
                        <a:sym typeface="Arial"/>
                      </a:endParaRPr>
                    </a:p>
                  </a:txBody>
                  <a:tcPr marT="9525" marB="0" marR="9525" marL="9525" anchor="ctr"/>
                </a:tc>
              </a:tr>
              <a:tr h="228600">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120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20</a:t>
                      </a:r>
                      <a:endParaRPr b="0" i="0" sz="14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CO" sz="1400" u="none" cap="none" strike="noStrike"/>
                        <a:t>1.2</a:t>
                      </a:r>
                      <a:endParaRPr b="0" i="0" sz="1400" u="none" cap="none" strike="noStrike">
                        <a:solidFill>
                          <a:srgbClr val="000000"/>
                        </a:solidFill>
                        <a:latin typeface="Arial"/>
                        <a:ea typeface="Arial"/>
                        <a:cs typeface="Arial"/>
                        <a:sym typeface="Arial"/>
                      </a:endParaRPr>
                    </a:p>
                  </a:txBody>
                  <a:tcPr marT="9525" marB="0" marR="9525" marL="9525" anchor="b"/>
                </a:tc>
              </a:tr>
            </a:tbl>
          </a:graphicData>
        </a:graphic>
      </p:graphicFrame>
      <p:pic>
        <p:nvPicPr>
          <p:cNvPr id="108" name="Google Shape;108;p4"/>
          <p:cNvPicPr preferRelativeResize="0"/>
          <p:nvPr/>
        </p:nvPicPr>
        <p:blipFill rotWithShape="1">
          <a:blip r:embed="rId3">
            <a:alphaModFix/>
          </a:blip>
          <a:srcRect b="0" l="0" r="0" t="0"/>
          <a:stretch/>
        </p:blipFill>
        <p:spPr>
          <a:xfrm>
            <a:off x="7473799" y="5803515"/>
            <a:ext cx="638725" cy="622555"/>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59267" y="5803515"/>
            <a:ext cx="639381" cy="62255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116" name="Google Shape;116;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17" name="Google Shape;117;p5"/>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118" name="Google Shape;118;p5"/>
          <p:cNvPicPr preferRelativeResize="0"/>
          <p:nvPr/>
        </p:nvPicPr>
        <p:blipFill rotWithShape="1">
          <a:blip r:embed="rId3">
            <a:alphaModFix/>
          </a:blip>
          <a:srcRect b="0" l="0" r="0" t="0"/>
          <a:stretch/>
        </p:blipFill>
        <p:spPr>
          <a:xfrm>
            <a:off x="7473799" y="5803515"/>
            <a:ext cx="638725" cy="622555"/>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59267" y="5803515"/>
            <a:ext cx="639381" cy="622555"/>
          </a:xfrm>
          <a:prstGeom prst="rect">
            <a:avLst/>
          </a:prstGeom>
          <a:noFill/>
          <a:ln>
            <a:noFill/>
          </a:ln>
        </p:spPr>
      </p:pic>
      <p:sp>
        <p:nvSpPr>
          <p:cNvPr id="120" name="Google Shape;120;p5"/>
          <p:cNvSpPr txBox="1"/>
          <p:nvPr/>
        </p:nvSpPr>
        <p:spPr>
          <a:xfrm>
            <a:off x="1684191" y="371474"/>
            <a:ext cx="6108970" cy="40011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Sistema o referencia de aguja</a:t>
            </a:r>
            <a:endParaRPr b="1" i="0" sz="2000" u="none" cap="none" strike="noStrike">
              <a:solidFill>
                <a:srgbClr val="000000"/>
              </a:solidFill>
              <a:latin typeface="Arial"/>
              <a:ea typeface="Arial"/>
              <a:cs typeface="Arial"/>
              <a:sym typeface="Arial"/>
            </a:endParaRPr>
          </a:p>
        </p:txBody>
      </p:sp>
      <p:sp>
        <p:nvSpPr>
          <p:cNvPr id="121" name="Google Shape;121;p5"/>
          <p:cNvSpPr txBox="1"/>
          <p:nvPr/>
        </p:nvSpPr>
        <p:spPr>
          <a:xfrm>
            <a:off x="884166" y="1257300"/>
            <a:ext cx="61089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Indica la aguja que se necesita para el tipo de máquina.</a:t>
            </a:r>
            <a:endParaRPr b="0" i="0" sz="1400" u="none" cap="none" strike="noStrike">
              <a:solidFill>
                <a:srgbClr val="000000"/>
              </a:solidFill>
              <a:latin typeface="Arial"/>
              <a:ea typeface="Arial"/>
              <a:cs typeface="Arial"/>
              <a:sym typeface="Arial"/>
            </a:endParaRPr>
          </a:p>
        </p:txBody>
      </p:sp>
      <p:graphicFrame>
        <p:nvGraphicFramePr>
          <p:cNvPr id="122" name="Google Shape;122;p5"/>
          <p:cNvGraphicFramePr/>
          <p:nvPr/>
        </p:nvGraphicFramePr>
        <p:xfrm>
          <a:off x="2271701" y="2259647"/>
          <a:ext cx="3000000" cy="3000000"/>
        </p:xfrm>
        <a:graphic>
          <a:graphicData uri="http://schemas.openxmlformats.org/drawingml/2006/table">
            <a:tbl>
              <a:tblPr>
                <a:noFill/>
                <a:tableStyleId>{E816A8C6-216C-43DA-9AD6-6B00F2686078}</a:tableStyleId>
              </a:tblPr>
              <a:tblGrid>
                <a:gridCol w="1493225"/>
                <a:gridCol w="2445425"/>
              </a:tblGrid>
              <a:tr h="471800">
                <a:tc>
                  <a:txBody>
                    <a:bodyPr/>
                    <a:lstStyle/>
                    <a:p>
                      <a:pPr indent="0" lvl="0" marL="0" marR="0" rtl="0" algn="ctr">
                        <a:lnSpc>
                          <a:spcPct val="115000"/>
                        </a:lnSpc>
                        <a:spcBef>
                          <a:spcPts val="0"/>
                        </a:spcBef>
                        <a:spcAft>
                          <a:spcPts val="0"/>
                        </a:spcAft>
                        <a:buClr>
                          <a:srgbClr val="000000"/>
                        </a:buClr>
                        <a:buSzPts val="1000"/>
                        <a:buFont typeface="Arial"/>
                        <a:buNone/>
                      </a:pPr>
                      <a:r>
                        <a:rPr b="1" lang="es-CO" sz="1000" u="none" cap="none" strike="noStrike"/>
                        <a:t>MÁQUINA</a:t>
                      </a:r>
                      <a:endParaRPr b="1" sz="1100" u="none" cap="none" strike="noStrike">
                        <a:latin typeface="Arial"/>
                        <a:ea typeface="Arial"/>
                        <a:cs typeface="Arial"/>
                        <a:sym typeface="Arial"/>
                      </a:endParaRPr>
                    </a:p>
                  </a:txBody>
                  <a:tcPr marT="0" marB="0" marR="68575" marL="68575">
                    <a:solidFill>
                      <a:srgbClr val="CC99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s-CO" sz="1000" u="none" cap="none" strike="noStrike"/>
                        <a:t>TIPO DE AGUJA</a:t>
                      </a:r>
                      <a:endParaRPr b="1" sz="1100" u="none" cap="none" strike="noStrike">
                        <a:latin typeface="Arial"/>
                        <a:ea typeface="Arial"/>
                        <a:cs typeface="Arial"/>
                        <a:sym typeface="Arial"/>
                      </a:endParaRPr>
                    </a:p>
                  </a:txBody>
                  <a:tcPr marT="0" marB="0" marR="68575" marL="68575">
                    <a:solidFill>
                      <a:srgbClr val="CC99FF"/>
                    </a:solidFill>
                  </a:tcPr>
                </a:tc>
              </a:tr>
              <a:tr h="461000">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Planas</a:t>
                      </a:r>
                      <a:endParaRPr sz="1100" u="none" cap="none" strike="noStrike"/>
                    </a:p>
                    <a:p>
                      <a:pPr indent="0" lvl="0" marL="0" marR="0" rtl="0" algn="ctr">
                        <a:lnSpc>
                          <a:spcPct val="115000"/>
                        </a:lnSpc>
                        <a:spcBef>
                          <a:spcPts val="0"/>
                        </a:spcBef>
                        <a:spcAft>
                          <a:spcPts val="0"/>
                        </a:spcAft>
                        <a:buClr>
                          <a:srgbClr val="000000"/>
                        </a:buClr>
                        <a:buSzPts val="1000"/>
                        <a:buFont typeface="Arial"/>
                        <a:buNone/>
                      </a:pPr>
                      <a:r>
                        <a:rPr lang="es-CO" sz="1000" u="none" cap="none" strike="noStrike"/>
                        <a:t> </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16 x 231cabo delgado</a:t>
                      </a:r>
                      <a:endParaRPr sz="1100" u="none" cap="none" strike="noStrike"/>
                    </a:p>
                    <a:p>
                      <a:pPr indent="0" lvl="0" marL="0" marR="0" rtl="0" algn="ctr">
                        <a:lnSpc>
                          <a:spcPct val="115000"/>
                        </a:lnSpc>
                        <a:spcBef>
                          <a:spcPts val="0"/>
                        </a:spcBef>
                        <a:spcAft>
                          <a:spcPts val="0"/>
                        </a:spcAft>
                        <a:buClr>
                          <a:srgbClr val="000000"/>
                        </a:buClr>
                        <a:buSzPts val="1000"/>
                        <a:buFont typeface="Arial"/>
                        <a:buNone/>
                      </a:pPr>
                      <a:r>
                        <a:rPr lang="es-CO" sz="1000" u="none" cap="none" strike="noStrike"/>
                        <a:t>135 x 5 cabo grueso</a:t>
                      </a:r>
                      <a:endParaRPr sz="1100" u="none" cap="none" strike="noStrike">
                        <a:latin typeface="Arial"/>
                        <a:ea typeface="Arial"/>
                        <a:cs typeface="Arial"/>
                        <a:sym typeface="Arial"/>
                      </a:endParaRPr>
                    </a:p>
                  </a:txBody>
                  <a:tcPr marT="0" marB="0" marR="68575" marL="68575"/>
                </a:tc>
              </a:tr>
              <a:tr h="461000">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Recubridora</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B63</a:t>
                      </a:r>
                      <a:endParaRPr sz="1100" u="none" cap="none" strike="noStrike">
                        <a:latin typeface="Arial"/>
                        <a:ea typeface="Arial"/>
                        <a:cs typeface="Arial"/>
                        <a:sym typeface="Arial"/>
                      </a:endParaRPr>
                    </a:p>
                  </a:txBody>
                  <a:tcPr marT="0" marB="0" marR="68575" marL="68575"/>
                </a:tc>
              </a:tr>
              <a:tr h="241925">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Zig – Zag</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135 x 5</a:t>
                      </a:r>
                      <a:endParaRPr sz="1100" u="none" cap="none" strike="noStrike">
                        <a:latin typeface="Arial"/>
                        <a:ea typeface="Arial"/>
                        <a:cs typeface="Arial"/>
                        <a:sym typeface="Arial"/>
                      </a:endParaRPr>
                    </a:p>
                  </a:txBody>
                  <a:tcPr marT="0" marB="0" marR="68575" marL="68575"/>
                </a:tc>
              </a:tr>
              <a:tr h="461000">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Dos Agujas</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135 x 5</a:t>
                      </a:r>
                      <a:endParaRPr sz="1100" u="none" cap="none" strike="noStrike">
                        <a:latin typeface="Arial"/>
                        <a:ea typeface="Arial"/>
                        <a:cs typeface="Arial"/>
                        <a:sym typeface="Arial"/>
                      </a:endParaRPr>
                    </a:p>
                  </a:txBody>
                  <a:tcPr marT="0" marB="0" marR="68575" marL="68575"/>
                </a:tc>
              </a:tr>
              <a:tr h="241925">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Fileteadora</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000"/>
                        <a:buFont typeface="Arial"/>
                        <a:buNone/>
                      </a:pPr>
                      <a:r>
                        <a:rPr lang="es-CO" sz="1000" u="none" cap="none" strike="noStrike"/>
                        <a:t>B27</a:t>
                      </a:r>
                      <a:endParaRPr sz="1100" u="none" cap="none" strike="noStrike">
                        <a:latin typeface="Arial"/>
                        <a:ea typeface="Arial"/>
                        <a:cs typeface="Arial"/>
                        <a:sym typeface="Arial"/>
                      </a:endParaRPr>
                    </a:p>
                  </a:txBody>
                  <a:tcPr marT="0" marB="0" marR="68575" marL="6857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 y atrás.</a:t>
            </a:r>
            <a:endParaRPr b="0" i="0" sz="1400" u="none" cap="none" strike="noStrike">
              <a:solidFill>
                <a:schemeClr val="dk1"/>
              </a:solidFill>
              <a:latin typeface="Arial"/>
              <a:ea typeface="Arial"/>
              <a:cs typeface="Arial"/>
              <a:sym typeface="Arial"/>
            </a:endParaRPr>
          </a:p>
        </p:txBody>
      </p:sp>
      <p:sp>
        <p:nvSpPr>
          <p:cNvPr id="129" name="Google Shape;129;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30" name="Google Shape;130;p6"/>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puntas de aguja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Fuente. </a:t>
            </a:r>
            <a:r>
              <a:rPr b="0" i="0" lang="es-CO" sz="1800" u="none" cap="none" strike="noStrike">
                <a:solidFill>
                  <a:srgbClr val="000000"/>
                </a:solidFill>
                <a:latin typeface="Arial"/>
                <a:ea typeface="Arial"/>
                <a:cs typeface="Arial"/>
                <a:sym typeface="Arial"/>
              </a:rPr>
              <a:t>Groz-Beckert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s-CO" sz="1800" u="sng" cap="none" strike="noStrike">
                <a:solidFill>
                  <a:srgbClr val="000000"/>
                </a:solidFill>
                <a:latin typeface="Arial"/>
                <a:ea typeface="Arial"/>
                <a:cs typeface="Arial"/>
                <a:sym typeface="Arial"/>
                <a:hlinkClick r:id="rId3">
                  <a:extLst>
                    <a:ext uri="{A12FA001-AC4F-418D-AE19-62706E023703}">
                      <ahyp:hlinkClr val="tx"/>
                    </a:ext>
                  </a:extLst>
                </a:hlinkClick>
              </a:rPr>
              <a:t>https://www.groz-beckert.com/mm/media/es/web/pdf/Cloth_points_from_Groz-Beckert.pdf</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131" name="Google Shape;131;p6"/>
          <p:cNvPicPr preferRelativeResize="0"/>
          <p:nvPr/>
        </p:nvPicPr>
        <p:blipFill rotWithShape="1">
          <a:blip r:embed="rId4">
            <a:alphaModFix/>
          </a:blip>
          <a:srcRect b="0" l="0" r="0" t="0"/>
          <a:stretch/>
        </p:blipFill>
        <p:spPr>
          <a:xfrm>
            <a:off x="7473799" y="5803515"/>
            <a:ext cx="638725" cy="622555"/>
          </a:xfrm>
          <a:prstGeom prst="rect">
            <a:avLst/>
          </a:prstGeom>
          <a:noFill/>
          <a:ln>
            <a:noFill/>
          </a:ln>
        </p:spPr>
      </p:pic>
      <p:pic>
        <p:nvPicPr>
          <p:cNvPr id="132" name="Google Shape;132;p6"/>
          <p:cNvPicPr preferRelativeResize="0"/>
          <p:nvPr/>
        </p:nvPicPr>
        <p:blipFill rotWithShape="1">
          <a:blip r:embed="rId5">
            <a:alphaModFix/>
          </a:blip>
          <a:srcRect b="0" l="0" r="0" t="0"/>
          <a:stretch/>
        </p:blipFill>
        <p:spPr>
          <a:xfrm>
            <a:off x="59267" y="5803515"/>
            <a:ext cx="639381" cy="622555"/>
          </a:xfrm>
          <a:prstGeom prst="rect">
            <a:avLst/>
          </a:prstGeom>
          <a:noFill/>
          <a:ln>
            <a:noFill/>
          </a:ln>
        </p:spPr>
      </p:pic>
      <p:sp>
        <p:nvSpPr>
          <p:cNvPr id="133" name="Google Shape;133;p6"/>
          <p:cNvSpPr txBox="1"/>
          <p:nvPr/>
        </p:nvSpPr>
        <p:spPr>
          <a:xfrm>
            <a:off x="1081745" y="171419"/>
            <a:ext cx="6108970" cy="40011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Punta de aguja </a:t>
            </a:r>
            <a:endParaRPr b="1" i="0" sz="2000" u="none" cap="none" strike="noStrike">
              <a:solidFill>
                <a:srgbClr val="000000"/>
              </a:solidFill>
              <a:latin typeface="Arial"/>
              <a:ea typeface="Arial"/>
              <a:cs typeface="Arial"/>
              <a:sym typeface="Arial"/>
            </a:endParaRPr>
          </a:p>
        </p:txBody>
      </p:sp>
      <p:sp>
        <p:nvSpPr>
          <p:cNvPr id="134" name="Google Shape;134;p6"/>
          <p:cNvSpPr txBox="1"/>
          <p:nvPr/>
        </p:nvSpPr>
        <p:spPr>
          <a:xfrm>
            <a:off x="378957" y="1030228"/>
            <a:ext cx="75782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Determina el tipo de tejido a coser, desde el más fino hasta el más pesado.</a:t>
            </a:r>
            <a:endParaRPr b="0" i="0" sz="1400" u="none" cap="none" strike="noStrike">
              <a:solidFill>
                <a:srgbClr val="000000"/>
              </a:solidFill>
              <a:latin typeface="Arial"/>
              <a:ea typeface="Arial"/>
              <a:cs typeface="Arial"/>
              <a:sym typeface="Arial"/>
            </a:endParaRPr>
          </a:p>
        </p:txBody>
      </p:sp>
      <p:pic>
        <p:nvPicPr>
          <p:cNvPr id="135" name="Google Shape;135;p6"/>
          <p:cNvPicPr preferRelativeResize="0"/>
          <p:nvPr/>
        </p:nvPicPr>
        <p:blipFill rotWithShape="1">
          <a:blip r:embed="rId6">
            <a:alphaModFix/>
          </a:blip>
          <a:srcRect b="0" l="0" r="0" t="0"/>
          <a:stretch/>
        </p:blipFill>
        <p:spPr>
          <a:xfrm rot="5400000">
            <a:off x="2024116" y="714143"/>
            <a:ext cx="4209636" cy="62046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atrás y cierre para regresar al slide 2.</a:t>
            </a:r>
            <a:endParaRPr b="0" i="0" sz="1400" u="none" cap="none" strike="noStrike">
              <a:solidFill>
                <a:schemeClr val="dk1"/>
              </a:solidFill>
              <a:latin typeface="Arial"/>
              <a:ea typeface="Arial"/>
              <a:cs typeface="Arial"/>
              <a:sym typeface="Arial"/>
            </a:endParaRPr>
          </a:p>
        </p:txBody>
      </p:sp>
      <p:sp>
        <p:nvSpPr>
          <p:cNvPr id="142" name="Google Shape;142;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43" name="Google Shape;143;p7"/>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puntas de aguja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Fuente. </a:t>
            </a:r>
            <a:r>
              <a:rPr b="0" i="0" lang="es-CO" sz="1800" u="none" cap="none" strike="noStrike">
                <a:solidFill>
                  <a:srgbClr val="000000"/>
                </a:solidFill>
                <a:latin typeface="Arial"/>
                <a:ea typeface="Arial"/>
                <a:cs typeface="Arial"/>
                <a:sym typeface="Arial"/>
              </a:rPr>
              <a:t>Groz-Beckert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s-CO" sz="1800" u="sng" cap="none" strike="noStrike">
                <a:solidFill>
                  <a:srgbClr val="000000"/>
                </a:solidFill>
                <a:latin typeface="Arial"/>
                <a:ea typeface="Arial"/>
                <a:cs typeface="Arial"/>
                <a:sym typeface="Arial"/>
                <a:hlinkClick r:id="rId3">
                  <a:extLst>
                    <a:ext uri="{A12FA001-AC4F-418D-AE19-62706E023703}">
                      <ahyp:hlinkClr val="tx"/>
                    </a:ext>
                  </a:extLst>
                </a:hlinkClick>
              </a:rPr>
              <a:t>https://www.groz-beckert.com/mm/media/es/web/pdf/Cloth_points_from_Groz-Beckert.pdf</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id="144" name="Google Shape;144;p7"/>
          <p:cNvPicPr preferRelativeResize="0"/>
          <p:nvPr/>
        </p:nvPicPr>
        <p:blipFill rotWithShape="1">
          <a:blip r:embed="rId4">
            <a:alphaModFix/>
          </a:blip>
          <a:srcRect b="0" l="0" r="0" t="0"/>
          <a:stretch/>
        </p:blipFill>
        <p:spPr>
          <a:xfrm>
            <a:off x="59267" y="5803515"/>
            <a:ext cx="639381" cy="622555"/>
          </a:xfrm>
          <a:prstGeom prst="rect">
            <a:avLst/>
          </a:prstGeom>
          <a:noFill/>
          <a:ln>
            <a:noFill/>
          </a:ln>
        </p:spPr>
      </p:pic>
      <p:sp>
        <p:nvSpPr>
          <p:cNvPr id="145" name="Google Shape;145;p7"/>
          <p:cNvSpPr txBox="1"/>
          <p:nvPr/>
        </p:nvSpPr>
        <p:spPr>
          <a:xfrm>
            <a:off x="1081745" y="171419"/>
            <a:ext cx="6108970" cy="40011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Punta de aguja </a:t>
            </a:r>
            <a:endParaRPr b="1" i="0" sz="2000" u="none" cap="none" strike="noStrike">
              <a:solidFill>
                <a:srgbClr val="000000"/>
              </a:solidFill>
              <a:latin typeface="Arial"/>
              <a:ea typeface="Arial"/>
              <a:cs typeface="Arial"/>
              <a:sym typeface="Arial"/>
            </a:endParaRPr>
          </a:p>
        </p:txBody>
      </p:sp>
      <p:pic>
        <p:nvPicPr>
          <p:cNvPr id="146" name="Google Shape;146;p7"/>
          <p:cNvPicPr preferRelativeResize="0"/>
          <p:nvPr/>
        </p:nvPicPr>
        <p:blipFill rotWithShape="1">
          <a:blip r:embed="rId5">
            <a:alphaModFix/>
          </a:blip>
          <a:srcRect b="0" l="0" r="0" t="0"/>
          <a:stretch/>
        </p:blipFill>
        <p:spPr>
          <a:xfrm rot="5400000">
            <a:off x="1572299" y="444398"/>
            <a:ext cx="4988096" cy="5969204"/>
          </a:xfrm>
          <a:prstGeom prst="rect">
            <a:avLst/>
          </a:prstGeom>
          <a:noFill/>
          <a:ln>
            <a:noFill/>
          </a:ln>
        </p:spPr>
      </p:pic>
      <p:pic>
        <p:nvPicPr>
          <p:cNvPr id="147" name="Google Shape;147;p7"/>
          <p:cNvPicPr preferRelativeResize="0"/>
          <p:nvPr/>
        </p:nvPicPr>
        <p:blipFill rotWithShape="1">
          <a:blip r:embed="rId6">
            <a:alphaModFix/>
          </a:blip>
          <a:srcRect b="0" l="0" r="0" t="0"/>
          <a:stretch/>
        </p:blipFill>
        <p:spPr>
          <a:xfrm>
            <a:off x="7441775" y="330740"/>
            <a:ext cx="544292" cy="555922"/>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según slide.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botón de navegación adelante.</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Los recuadros blanco y negro deben funcionar como botones pop up, información para cada uno en los siguientes 3 Slides.</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Incluir interactividad con efecto mouse over.</a:t>
            </a:r>
            <a:endParaRPr b="0" i="0" sz="1400" u="none" cap="none" strike="noStrike">
              <a:solidFill>
                <a:schemeClr val="dk1"/>
              </a:solidFill>
              <a:latin typeface="Arial"/>
              <a:ea typeface="Arial"/>
              <a:cs typeface="Arial"/>
              <a:sym typeface="Arial"/>
            </a:endParaRPr>
          </a:p>
        </p:txBody>
      </p:sp>
      <p:sp>
        <p:nvSpPr>
          <p:cNvPr id="154" name="Google Shape;154;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55" name="Google Shape;155;p8"/>
          <p:cNvSpPr/>
          <p:nvPr/>
        </p:nvSpPr>
        <p:spPr>
          <a:xfrm>
            <a:off x="8253350" y="4533089"/>
            <a:ext cx="3948174" cy="23249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Figura. Paño de agujas</a:t>
            </a:r>
            <a:endParaRPr/>
          </a:p>
          <a:p>
            <a:pPr indent="0" lvl="0" marL="0" marR="0" rtl="0" algn="l">
              <a:lnSpc>
                <a:spcPct val="115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Fuente: </a:t>
            </a:r>
            <a:endParaRPr b="0" i="0" sz="1200" u="none" cap="none" strike="noStrike">
              <a:solidFill>
                <a:srgbClr val="000000"/>
              </a:solidFill>
              <a:latin typeface="Arial"/>
              <a:ea typeface="Arial"/>
              <a:cs typeface="Arial"/>
              <a:sym typeface="Arial"/>
            </a:endParaRPr>
          </a:p>
        </p:txBody>
      </p:sp>
      <p:sp>
        <p:nvSpPr>
          <p:cNvPr id="156" name="Google Shape;156;p8"/>
          <p:cNvSpPr txBox="1"/>
          <p:nvPr/>
        </p:nvSpPr>
        <p:spPr>
          <a:xfrm>
            <a:off x="919967" y="163372"/>
            <a:ext cx="6395232" cy="416204"/>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rPr b="1" i="0" lang="es-CO" sz="2000" u="none" cap="none" strike="noStrike">
                <a:solidFill>
                  <a:srgbClr val="000000"/>
                </a:solidFill>
                <a:latin typeface="Arial"/>
                <a:ea typeface="Arial"/>
                <a:cs typeface="Arial"/>
                <a:sym typeface="Arial"/>
              </a:rPr>
              <a:t>Tejidos</a:t>
            </a:r>
            <a:endParaRPr b="1" i="0" sz="2400" u="none" cap="none" strike="noStrike">
              <a:solidFill>
                <a:srgbClr val="000000"/>
              </a:solidFill>
              <a:latin typeface="Arial"/>
              <a:ea typeface="Arial"/>
              <a:cs typeface="Arial"/>
              <a:sym typeface="Arial"/>
            </a:endParaRPr>
          </a:p>
        </p:txBody>
      </p:sp>
      <p:pic>
        <p:nvPicPr>
          <p:cNvPr id="157" name="Google Shape;157;p8"/>
          <p:cNvPicPr preferRelativeResize="0"/>
          <p:nvPr/>
        </p:nvPicPr>
        <p:blipFill rotWithShape="1">
          <a:blip r:embed="rId3">
            <a:alphaModFix/>
          </a:blip>
          <a:srcRect b="0" l="0" r="0" t="0"/>
          <a:stretch/>
        </p:blipFill>
        <p:spPr>
          <a:xfrm>
            <a:off x="7473799" y="5803515"/>
            <a:ext cx="638725" cy="622555"/>
          </a:xfrm>
          <a:prstGeom prst="rect">
            <a:avLst/>
          </a:prstGeom>
          <a:noFill/>
          <a:ln>
            <a:noFill/>
          </a:ln>
        </p:spPr>
      </p:pic>
      <p:sp>
        <p:nvSpPr>
          <p:cNvPr id="158" name="Google Shape;158;p8"/>
          <p:cNvSpPr txBox="1"/>
          <p:nvPr/>
        </p:nvSpPr>
        <p:spPr>
          <a:xfrm>
            <a:off x="430800" y="889099"/>
            <a:ext cx="7373566" cy="81451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Una tela es una estructura formada por fibras textiles. Esta estructura se puede lograr de tres formas diferentes que, de alguna manera, dividen los procedimientos de trabajo. Tenemos: tejido plano o de calada, tejido de punto y técnicas de aglutinamiento.</a:t>
            </a:r>
            <a:endParaRPr b="0" i="0" sz="1800" u="none" cap="none" strike="noStrike">
              <a:solidFill>
                <a:srgbClr val="000000"/>
              </a:solidFill>
              <a:latin typeface="Arial"/>
              <a:ea typeface="Arial"/>
              <a:cs typeface="Arial"/>
              <a:sym typeface="Arial"/>
            </a:endParaRPr>
          </a:p>
        </p:txBody>
      </p:sp>
      <p:sp>
        <p:nvSpPr>
          <p:cNvPr id="159" name="Google Shape;159;p8"/>
          <p:cNvSpPr txBox="1"/>
          <p:nvPr/>
        </p:nvSpPr>
        <p:spPr>
          <a:xfrm>
            <a:off x="430800" y="2326804"/>
            <a:ext cx="7373566" cy="131003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rgbClr val="000000"/>
              </a:buClr>
              <a:buSzPts val="1400"/>
              <a:buFont typeface="Noto Sans Symbols"/>
              <a:buChar char="∙"/>
            </a:pPr>
            <a:r>
              <a:rPr b="1" i="0" lang="es-CO" sz="1400" u="none" cap="none" strike="noStrike">
                <a:solidFill>
                  <a:srgbClr val="000000"/>
                </a:solidFill>
                <a:latin typeface="Arial"/>
                <a:ea typeface="Arial"/>
                <a:cs typeface="Arial"/>
                <a:sym typeface="Arial"/>
              </a:rPr>
              <a:t>Tejido plano</a:t>
            </a:r>
            <a:r>
              <a:rPr b="0" i="0" lang="es-CO" sz="1400" u="none" cap="none" strike="noStrike">
                <a:solidFill>
                  <a:srgbClr val="000000"/>
                </a:solidFill>
                <a:latin typeface="Arial"/>
                <a:ea typeface="Arial"/>
                <a:cs typeface="Arial"/>
                <a:sym typeface="Arial"/>
              </a:rPr>
              <a:t>: es el que se lleva a cabo en una máquina llamada telar y que consiste en entrelazar dos hilos normalmente formando un ángulo recto. Uno de los hilos es la urdimbre y el otro es la trama. El tejido plano puede trabajarse al hilo, al través o al bies. Los ligamentos usados para la elaboración del tejido plano son los que dan origen a las diferentes telas (Sarga, Tafetán, Satén, Gasa, Crepé, Felpa.</a:t>
            </a:r>
            <a:endParaRPr b="0" i="0" sz="1800" u="none" cap="none" strike="noStrike">
              <a:solidFill>
                <a:srgbClr val="000000"/>
              </a:solidFill>
              <a:latin typeface="Arial"/>
              <a:ea typeface="Arial"/>
              <a:cs typeface="Arial"/>
              <a:sym typeface="Arial"/>
            </a:endParaRPr>
          </a:p>
        </p:txBody>
      </p:sp>
      <p:pic>
        <p:nvPicPr>
          <p:cNvPr id="160" name="Google Shape;160;p8"/>
          <p:cNvPicPr preferRelativeResize="0"/>
          <p:nvPr/>
        </p:nvPicPr>
        <p:blipFill rotWithShape="1">
          <a:blip r:embed="rId4">
            <a:alphaModFix/>
          </a:blip>
          <a:srcRect b="0" l="0" r="0" t="0"/>
          <a:stretch/>
        </p:blipFill>
        <p:spPr>
          <a:xfrm>
            <a:off x="1411726" y="4506962"/>
            <a:ext cx="1014376" cy="863939"/>
          </a:xfrm>
          <a:prstGeom prst="rect">
            <a:avLst/>
          </a:prstGeom>
          <a:noFill/>
          <a:ln>
            <a:noFill/>
          </a:ln>
        </p:spPr>
      </p:pic>
      <p:pic>
        <p:nvPicPr>
          <p:cNvPr id="161" name="Google Shape;161;p8"/>
          <p:cNvPicPr preferRelativeResize="0"/>
          <p:nvPr/>
        </p:nvPicPr>
        <p:blipFill rotWithShape="1">
          <a:blip r:embed="rId5">
            <a:alphaModFix/>
          </a:blip>
          <a:srcRect b="0" l="0" r="0" t="0"/>
          <a:stretch/>
        </p:blipFill>
        <p:spPr>
          <a:xfrm>
            <a:off x="3504286" y="4506962"/>
            <a:ext cx="1091057" cy="863939"/>
          </a:xfrm>
          <a:prstGeom prst="rect">
            <a:avLst/>
          </a:prstGeom>
          <a:noFill/>
          <a:ln>
            <a:noFill/>
          </a:ln>
        </p:spPr>
      </p:pic>
      <p:pic>
        <p:nvPicPr>
          <p:cNvPr id="162" name="Google Shape;162;p8"/>
          <p:cNvPicPr preferRelativeResize="0"/>
          <p:nvPr/>
        </p:nvPicPr>
        <p:blipFill rotWithShape="1">
          <a:blip r:embed="rId6">
            <a:alphaModFix/>
          </a:blip>
          <a:srcRect b="0" l="0" r="0" t="0"/>
          <a:stretch/>
        </p:blipFill>
        <p:spPr>
          <a:xfrm>
            <a:off x="5673527" y="4533089"/>
            <a:ext cx="1095510" cy="863939"/>
          </a:xfrm>
          <a:prstGeom prst="rect">
            <a:avLst/>
          </a:prstGeom>
          <a:noFill/>
          <a:ln>
            <a:noFill/>
          </a:ln>
        </p:spPr>
      </p:pic>
      <p:sp>
        <p:nvSpPr>
          <p:cNvPr id="163" name="Google Shape;163;p8"/>
          <p:cNvSpPr txBox="1"/>
          <p:nvPr/>
        </p:nvSpPr>
        <p:spPr>
          <a:xfrm>
            <a:off x="1411726" y="5495738"/>
            <a:ext cx="101437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Tafetán</a:t>
            </a:r>
            <a:endParaRPr b="1" i="0" sz="1600" u="none" cap="none" strike="noStrike">
              <a:solidFill>
                <a:srgbClr val="000000"/>
              </a:solidFill>
              <a:latin typeface="Arial"/>
              <a:ea typeface="Arial"/>
              <a:cs typeface="Arial"/>
              <a:sym typeface="Arial"/>
            </a:endParaRPr>
          </a:p>
        </p:txBody>
      </p:sp>
      <p:sp>
        <p:nvSpPr>
          <p:cNvPr id="164" name="Google Shape;164;p8"/>
          <p:cNvSpPr txBox="1"/>
          <p:nvPr/>
        </p:nvSpPr>
        <p:spPr>
          <a:xfrm>
            <a:off x="3149905" y="5530799"/>
            <a:ext cx="1630551"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Sarga (tejido) </a:t>
            </a:r>
            <a:endParaRPr b="1" i="0" sz="1600" u="none" cap="none" strike="noStrike">
              <a:solidFill>
                <a:srgbClr val="000000"/>
              </a:solidFill>
              <a:latin typeface="Arial"/>
              <a:ea typeface="Arial"/>
              <a:cs typeface="Arial"/>
              <a:sym typeface="Arial"/>
            </a:endParaRPr>
          </a:p>
        </p:txBody>
      </p:sp>
      <p:sp>
        <p:nvSpPr>
          <p:cNvPr id="165" name="Google Shape;165;p8"/>
          <p:cNvSpPr txBox="1"/>
          <p:nvPr/>
        </p:nvSpPr>
        <p:spPr>
          <a:xfrm>
            <a:off x="5501202" y="5530799"/>
            <a:ext cx="141255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Raso o satén</a:t>
            </a:r>
            <a:endParaRPr b="1" i="0" sz="1400" u="none" cap="none" strike="noStrike">
              <a:solidFill>
                <a:srgbClr val="000000"/>
              </a:solidFill>
              <a:latin typeface="Arial"/>
              <a:ea typeface="Arial"/>
              <a:cs typeface="Arial"/>
              <a:sym typeface="Arial"/>
            </a:endParaRPr>
          </a:p>
        </p:txBody>
      </p:sp>
      <p:sp>
        <p:nvSpPr>
          <p:cNvPr id="166" name="Google Shape;166;p8"/>
          <p:cNvSpPr txBox="1"/>
          <p:nvPr/>
        </p:nvSpPr>
        <p:spPr>
          <a:xfrm>
            <a:off x="430282" y="6457890"/>
            <a:ext cx="7598576"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848D1"/>
              </a:buClr>
              <a:buSzPts val="1800"/>
              <a:buFont typeface="Arial"/>
              <a:buNone/>
            </a:pPr>
            <a:r>
              <a:rPr b="0" i="0" lang="es-CO" sz="1800" u="none" cap="none" strike="noStrike">
                <a:solidFill>
                  <a:srgbClr val="E848D1"/>
                </a:solidFill>
                <a:latin typeface="Arial"/>
                <a:ea typeface="Arial"/>
                <a:cs typeface="Arial"/>
                <a:sym typeface="Arial"/>
              </a:rPr>
              <a:t>Haga clic en cada elemento para conocer la información</a:t>
            </a:r>
            <a:endParaRPr b="0" i="0" sz="1800" u="none" cap="none" strike="noStrike">
              <a:solidFill>
                <a:srgbClr val="E848D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con texto e imagen.</a:t>
            </a:r>
            <a:endParaRPr b="0" i="0" sz="1400" u="none" cap="none" strike="noStrike">
              <a:solidFill>
                <a:schemeClr val="dk1"/>
              </a:solidFill>
              <a:latin typeface="Arial"/>
              <a:ea typeface="Arial"/>
              <a:cs typeface="Arial"/>
              <a:sym typeface="Arial"/>
            </a:endParaRPr>
          </a:p>
        </p:txBody>
      </p:sp>
      <p:sp>
        <p:nvSpPr>
          <p:cNvPr id="173" name="Google Shape;173;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74" name="Google Shape;174;p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Fuente: elaboración propia.</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9"/>
          <p:cNvSpPr txBox="1"/>
          <p:nvPr/>
        </p:nvSpPr>
        <p:spPr>
          <a:xfrm>
            <a:off x="3725718" y="1223461"/>
            <a:ext cx="101437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Tafetán</a:t>
            </a:r>
            <a:endParaRPr b="1" i="0" sz="1600" u="none" cap="none" strike="noStrike">
              <a:solidFill>
                <a:srgbClr val="000000"/>
              </a:solidFill>
              <a:latin typeface="Arial"/>
              <a:ea typeface="Arial"/>
              <a:cs typeface="Arial"/>
              <a:sym typeface="Arial"/>
            </a:endParaRPr>
          </a:p>
        </p:txBody>
      </p:sp>
      <p:sp>
        <p:nvSpPr>
          <p:cNvPr id="176" name="Google Shape;176;p9"/>
          <p:cNvSpPr txBox="1"/>
          <p:nvPr/>
        </p:nvSpPr>
        <p:spPr>
          <a:xfrm>
            <a:off x="1015837" y="1723830"/>
            <a:ext cx="6106884" cy="814518"/>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 trama pasa alternativamente por encima y por debajo de cada hilo o conjunto de hilos en que se divide la urdimbre, a modo de un sencillo enrejado.</a:t>
            </a:r>
            <a:endParaRPr b="0" i="0" sz="1800" u="none" cap="none" strike="noStrike">
              <a:solidFill>
                <a:srgbClr val="000000"/>
              </a:solidFill>
              <a:latin typeface="Arial"/>
              <a:ea typeface="Arial"/>
              <a:cs typeface="Arial"/>
              <a:sym typeface="Arial"/>
            </a:endParaRPr>
          </a:p>
        </p:txBody>
      </p:sp>
      <p:graphicFrame>
        <p:nvGraphicFramePr>
          <p:cNvPr id="177" name="Google Shape;177;p9"/>
          <p:cNvGraphicFramePr/>
          <p:nvPr/>
        </p:nvGraphicFramePr>
        <p:xfrm>
          <a:off x="2924904" y="2700163"/>
          <a:ext cx="3000000" cy="3000000"/>
        </p:xfrm>
        <a:graphic>
          <a:graphicData uri="http://schemas.openxmlformats.org/drawingml/2006/table">
            <a:tbl>
              <a:tblPr>
                <a:noFill/>
                <a:tableStyleId>{7502A390-71DF-4DC8-B7A0-655A47169F82}</a:tableStyleId>
              </a:tblPr>
              <a:tblGrid>
                <a:gridCol w="432875"/>
                <a:gridCol w="432875"/>
                <a:gridCol w="432875"/>
                <a:gridCol w="432875"/>
                <a:gridCol w="433650"/>
                <a:gridCol w="433650"/>
              </a:tblGrid>
              <a:tr h="422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441425">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422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300">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s-CO" sz="1000" u="none" cap="none" strike="noStrike">
                          <a:latin typeface="Arial"/>
                          <a:ea typeface="Arial"/>
                          <a:cs typeface="Arial"/>
                          <a:sym typeface="Arial"/>
                        </a:rPr>
                        <a:t> </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0x010100B0BF37CFE474FB4495A53CABF3FC7F97</vt:lpwstr>
  </property>
</Properties>
</file>