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hutterstock.com/image-photo/teamwork-cooperation-concept-top-view-600w-334768619.jpg"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hutterstock.com/image-vector/timeline-presentation-1-year-12-600w-1094102369.jpg"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hutterstock.com/image-photo/business-team-shaking-hands-congratulations-600w-670809484.jpg"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hutterstock.com/image-illustration/large-group-people-seen-above-600w-277204478.jpg"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mage.shutterstock.com/image-photo/creative-idea-teamwork-concept-group-600w-609899174.jpg"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mage.shutterstock.com/image-photo/businessman-showing-glow-user-icon-600w-243659347.jpg"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mage.shutterstock.com/image-photo/customer-experience-concept-happy-businessman-600w-714872176.jpg"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image.shutterstock.com/image-photo/overjoyed-young-caucasian-woman-sit-600w-1800996061.jpg"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DI_CF13_11_Organizacion_planificacion_información</a:t>
            </a:r>
            <a:endParaRPr/>
          </a:p>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SLIDER B</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1353622" y="2266269"/>
            <a:ext cx="9677400" cy="3762375"/>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7" name="Google Shape;87;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https://image.shutterstock.com/image-photo/teamwork-cooperation-concept-top-view-600w-334768619.jpg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13"/>
          <p:cNvSpPr/>
          <p:nvPr/>
        </p:nvSpPr>
        <p:spPr>
          <a:xfrm>
            <a:off x="360237" y="2765399"/>
            <a:ext cx="3578414" cy="2462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Trabajo de un equipo interdisciplinario</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Contar con un ingeniero de sistemas, un diseñador, expertos en mercadeo, personas expertas en redacción y comunicación, y demás personas que aporten a través de sus ideas para lograr el éxito del mismo.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oncepto de trabajo en equipo y cooperación - vista superior de seis personas - hombres y mujeres - dibujando o escribiendo en una gran hoja en blanco de papel." id="89" name="Google Shape;89;p13"/>
          <p:cNvPicPr preferRelativeResize="0"/>
          <p:nvPr/>
        </p:nvPicPr>
        <p:blipFill rotWithShape="1">
          <a:blip r:embed="rId4">
            <a:alphaModFix/>
          </a:blip>
          <a:srcRect b="0" l="0" r="0" t="0"/>
          <a:stretch/>
        </p:blipFill>
        <p:spPr>
          <a:xfrm>
            <a:off x="4509619" y="2403702"/>
            <a:ext cx="3342868" cy="2345579"/>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7" name="Google Shape;9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https://image.shutterstock.com/image-vector/timeline-presentation-1-year-12-600w-1094102369.jpg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4"/>
          <p:cNvSpPr/>
          <p:nvPr/>
        </p:nvSpPr>
        <p:spPr>
          <a:xfrm>
            <a:off x="520950" y="2278460"/>
            <a:ext cx="3592200" cy="23010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Cronograma </a:t>
            </a:r>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En el que se pueden desarrollar actividades lineales o paralelas, en algunas oportunidades al revisar el progreso, se detectan errores y se hace necesario retroceder en el trabajo. Los proyectos usualmente crecen, se nutre de información y deben mantenerse actualizados.</a:t>
            </a:r>
            <a:endParaRPr b="0" i="0" sz="1800" u="none" cap="none" strike="noStrike">
              <a:solidFill>
                <a:srgbClr val="000000"/>
              </a:solidFill>
              <a:latin typeface="Arial"/>
              <a:ea typeface="Arial"/>
              <a:cs typeface="Arial"/>
              <a:sym typeface="Arial"/>
            </a:endParaRPr>
          </a:p>
        </p:txBody>
      </p:sp>
      <p:pic>
        <p:nvPicPr>
          <p:cNvPr descr="Presentación de la línea de tiempo durante 1 año, 12 meses, el diseño de infografías de la línea de tiempo vectorial y el negocio de presentación se pueden utilizar para el concepto de negocio con 12 opciones, pasos o procesos." id="99" name="Google Shape;99;p14"/>
          <p:cNvPicPr preferRelativeResize="0"/>
          <p:nvPr/>
        </p:nvPicPr>
        <p:blipFill rotWithShape="1">
          <a:blip r:embed="rId4">
            <a:alphaModFix/>
          </a:blip>
          <a:srcRect b="0" l="0" r="0" t="0"/>
          <a:stretch/>
        </p:blipFill>
        <p:spPr>
          <a:xfrm>
            <a:off x="3799655" y="2610628"/>
            <a:ext cx="4246325" cy="1840074"/>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7" name="Google Shape;107;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https://image.shutterstock.com/image-photo/business-team-shaking-hands-congratulations-600w-670809484.jpg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5"/>
          <p:cNvSpPr/>
          <p:nvPr/>
        </p:nvSpPr>
        <p:spPr>
          <a:xfrm>
            <a:off x="0" y="2900443"/>
            <a:ext cx="4460033" cy="155779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Interacción con los clientes o usuarios web</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Para tener en cuenta sus necesidades y opinión frente al producto o servicio ofrecido; el trabajo de la mano con el cliente o usuarios propenderá su fidelización.</a:t>
            </a:r>
            <a:endParaRPr b="0" i="0" sz="1800" u="none" cap="none" strike="noStrike">
              <a:solidFill>
                <a:srgbClr val="000000"/>
              </a:solidFill>
              <a:latin typeface="Arial"/>
              <a:ea typeface="Arial"/>
              <a:cs typeface="Arial"/>
              <a:sym typeface="Arial"/>
            </a:endParaRPr>
          </a:p>
        </p:txBody>
      </p:sp>
      <p:pic>
        <p:nvPicPr>
          <p:cNvPr descr="El equipo de negocios está dando la mano con felicitaciones por el acuerdo comercial o plan de marketing. Concepto de negocio de apretón de manos" id="109" name="Google Shape;109;p15"/>
          <p:cNvPicPr preferRelativeResize="0"/>
          <p:nvPr/>
        </p:nvPicPr>
        <p:blipFill rotWithShape="1">
          <a:blip r:embed="rId4">
            <a:alphaModFix/>
          </a:blip>
          <a:srcRect b="0" l="0" r="0" t="0"/>
          <a:stretch/>
        </p:blipFill>
        <p:spPr>
          <a:xfrm>
            <a:off x="4758435" y="2310221"/>
            <a:ext cx="3196512" cy="2237558"/>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7" name="Google Shape;117;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https://image.shutterstock.com/image-illustration/large-group-people-seen-above-600w-277204478.jpg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6"/>
          <p:cNvSpPr/>
          <p:nvPr/>
        </p:nvSpPr>
        <p:spPr>
          <a:xfrm>
            <a:off x="276808" y="2765399"/>
            <a:ext cx="3938649" cy="205331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Reunir información</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Buscar, observar y analizar la información necesaria que permita lograr una conceptualización sobre temas que se espera abordar con el servicio web, además de tener en cuenta la normatividad vigente relacionada con éstas.</a:t>
            </a:r>
            <a:endParaRPr b="0" i="0" sz="1800" u="none" cap="none" strike="noStrike">
              <a:solidFill>
                <a:srgbClr val="000000"/>
              </a:solidFill>
              <a:latin typeface="Arial"/>
              <a:ea typeface="Arial"/>
              <a:cs typeface="Arial"/>
              <a:sym typeface="Arial"/>
            </a:endParaRPr>
          </a:p>
        </p:txBody>
      </p:sp>
      <p:pic>
        <p:nvPicPr>
          <p:cNvPr descr="Un gran grupo de personas vistas desde arriba se reunió para dar forma al texto &quot;Medios sociales&quot;" id="119" name="Google Shape;119;p16"/>
          <p:cNvPicPr preferRelativeResize="0"/>
          <p:nvPr/>
        </p:nvPicPr>
        <p:blipFill rotWithShape="1">
          <a:blip r:embed="rId4">
            <a:alphaModFix/>
          </a:blip>
          <a:srcRect b="0" l="0" r="0" t="0"/>
          <a:stretch/>
        </p:blipFill>
        <p:spPr>
          <a:xfrm>
            <a:off x="4667250" y="2393156"/>
            <a:ext cx="2857499" cy="2071687"/>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7" name="Google Shape;127;p1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https://image.shutterstock.com/image-photo/creative-idea-teamwork-concept-group-600w-609899174.jpg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7"/>
          <p:cNvSpPr/>
          <p:nvPr/>
        </p:nvSpPr>
        <p:spPr>
          <a:xfrm>
            <a:off x="99527" y="2765399"/>
            <a:ext cx="4164563" cy="20313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Objetivos claros y precisos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Que pueden modificarse en el tiempo, es decir determinar la misión del proyecto, que debe orientarse a satisfacer las necesidades del usuario digital. Para ello también es vital, conocer el tipo de persona a la cual va dirigida, entre mayor conocimiento se tenga de los usuarios mayor será el éxito</a:t>
            </a:r>
            <a:endParaRPr b="0" i="0" sz="1400" u="none" cap="none" strike="noStrike">
              <a:solidFill>
                <a:srgbClr val="000000"/>
              </a:solidFill>
              <a:latin typeface="Arial"/>
              <a:ea typeface="Arial"/>
              <a:cs typeface="Arial"/>
              <a:sym typeface="Arial"/>
            </a:endParaRPr>
          </a:p>
        </p:txBody>
      </p:sp>
      <p:pic>
        <p:nvPicPr>
          <p:cNvPr descr="Concepto creativo de trabajo en equipo. Grupo multiétnico de diversos equipos, socios de negocios o estudiantes universitarios en la reunión de proyectos en la oficina moderna. Cinco personas apuntando a dibujos de bombillas." id="129" name="Google Shape;129;p17"/>
          <p:cNvPicPr preferRelativeResize="0"/>
          <p:nvPr/>
        </p:nvPicPr>
        <p:blipFill rotWithShape="1">
          <a:blip r:embed="rId4">
            <a:alphaModFix/>
          </a:blip>
          <a:srcRect b="0" l="0" r="0" t="0"/>
          <a:stretch/>
        </p:blipFill>
        <p:spPr>
          <a:xfrm>
            <a:off x="4710899" y="2348495"/>
            <a:ext cx="3290877" cy="2161009"/>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6" name="Google Shape;136;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37" name="Google Shape;137;p18"/>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https://image.shutterstock.com/image-photo/businessman-showing-glow-user-icon-600w-243659347.jpg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8"/>
          <p:cNvSpPr/>
          <p:nvPr/>
        </p:nvSpPr>
        <p:spPr>
          <a:xfrm>
            <a:off x="0" y="3013995"/>
            <a:ext cx="3722914" cy="205331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Segmentación del usuario</a:t>
            </a:r>
            <a:r>
              <a:rPr b="0" i="0" lang="es-ES" sz="14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Conocer sus intereses, el estrato socioeconómico, la edad, las creencias y orientaciones culturales, ya que, por ejemplo, no es lo mismo diseñar una página para adolescentes colombianos que diseñar una página para adultos hindúes.</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descr="businessman showing glow user icon floating from tablet screen" id="139" name="Google Shape;139;p18"/>
          <p:cNvPicPr preferRelativeResize="0"/>
          <p:nvPr/>
        </p:nvPicPr>
        <p:blipFill rotWithShape="1">
          <a:blip r:embed="rId4">
            <a:alphaModFix/>
          </a:blip>
          <a:srcRect b="0" l="0" r="0" t="0"/>
          <a:stretch/>
        </p:blipFill>
        <p:spPr>
          <a:xfrm>
            <a:off x="4296970" y="2325266"/>
            <a:ext cx="3598060" cy="2470668"/>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46" name="Google Shape;146;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47" name="Google Shape;147;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https://image.shutterstock.com/image-photo/customer-experience-concept-happy-businessman-600w-714872176.jpg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9"/>
          <p:cNvSpPr/>
          <p:nvPr/>
        </p:nvSpPr>
        <p:spPr>
          <a:xfrm>
            <a:off x="164841" y="2835129"/>
            <a:ext cx="3558073" cy="180555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Retroalimentación</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 través de encuestas, mediciones de impacto, así como las preguntas de los usuarios, para ir mejorando la calidad de la página y concretar unos mejores resultados.</a:t>
            </a:r>
            <a:endParaRPr b="0" i="0" sz="1800" u="none" cap="none" strike="noStrike">
              <a:solidFill>
                <a:srgbClr val="000000"/>
              </a:solidFill>
              <a:latin typeface="Arial"/>
              <a:ea typeface="Arial"/>
              <a:cs typeface="Arial"/>
              <a:sym typeface="Arial"/>
            </a:endParaRPr>
          </a:p>
        </p:txBody>
      </p:sp>
      <p:pic>
        <p:nvPicPr>
          <p:cNvPr descr="Concepto de la experiencia del cliente, empresario feliz que sostiene una tableta digital con una casilla de verificación en Excelente Cara Sonriente para una encuesta de satisfacción" id="149" name="Google Shape;149;p19"/>
          <p:cNvPicPr preferRelativeResize="0"/>
          <p:nvPr/>
        </p:nvPicPr>
        <p:blipFill rotWithShape="1">
          <a:blip r:embed="rId4">
            <a:alphaModFix/>
          </a:blip>
          <a:srcRect b="0" l="0" r="0" t="0"/>
          <a:stretch/>
        </p:blipFill>
        <p:spPr>
          <a:xfrm>
            <a:off x="4256137" y="2296497"/>
            <a:ext cx="3463990" cy="2424793"/>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57" name="Google Shape;157;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https://image.shutterstock.com/image-photo/overjoyed-young-caucasian-woman-sit-600w-1800996061.jpg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0"/>
          <p:cNvSpPr/>
          <p:nvPr/>
        </p:nvSpPr>
        <p:spPr>
          <a:xfrm>
            <a:off x="146179" y="2448158"/>
            <a:ext cx="3938649" cy="279659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Satisfacer a plenitud sus necesidades</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creación de ese producto debe estar sujeto a una gran calidad y al control de los tiempos de desarrollo, estableciendo criterios respecto a la estructura, definición y cumplimiento de las metas, el conocimiento del mercado objetivo, así como de los usuarios, los patrocinadores publicitarios, el diseño del contenido, la facilidad de navegación, el diseño atractivo, la identidad corporativa entre otros aspectos.</a:t>
            </a:r>
            <a:endParaRPr b="0" i="0" sz="1800" u="none" cap="none" strike="noStrike">
              <a:solidFill>
                <a:srgbClr val="000000"/>
              </a:solidFill>
              <a:latin typeface="Arial"/>
              <a:ea typeface="Arial"/>
              <a:cs typeface="Arial"/>
              <a:sym typeface="Arial"/>
            </a:endParaRPr>
          </a:p>
        </p:txBody>
      </p:sp>
      <p:pic>
        <p:nvPicPr>
          <p:cNvPr descr="Joven caucásica muy alegre sentada en el escritorio mirar la pantalla del portátil se siente emocionado por las eufóricas compras en línea con tarjeta de crédito, feliz cliente o cliente hacer pago por internet compra en la computadora" id="159" name="Google Shape;159;p20"/>
          <p:cNvPicPr preferRelativeResize="0"/>
          <p:nvPr/>
        </p:nvPicPr>
        <p:blipFill rotWithShape="1">
          <a:blip r:embed="rId4">
            <a:alphaModFix/>
          </a:blip>
          <a:srcRect b="0" l="0" r="0" t="0"/>
          <a:stretch/>
        </p:blipFill>
        <p:spPr>
          <a:xfrm>
            <a:off x="4711959" y="2416587"/>
            <a:ext cx="3046868" cy="2132808"/>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