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3" name="Google Shape;8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mage.shutterstock.com/image-photo/woman-using-laptop-book-hotel-600w-351476891.jpg"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mage.shutterstock.com/image-vector/mobile-commerce-orthogonal-2x2-colorful-600w-615216896.jpg"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hutterstock.com/image-photo/business-hand-typing-on-laptop-600w-524854771.jpg"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mage.shutterstock.com/image-photo/palo-alto-ca-june-4-600w-673649620.jpg"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398156" y="761623"/>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s-ES" sz="1800" u="none" cap="none" strike="noStrike">
                <a:solidFill>
                  <a:schemeClr val="lt1"/>
                </a:solidFill>
                <a:latin typeface="Arial"/>
                <a:ea typeface="Arial"/>
                <a:cs typeface="Arial"/>
                <a:sym typeface="Arial"/>
              </a:rPr>
              <a:t>       DI_CF13_12_Contenido_pagina_web</a:t>
            </a:r>
            <a:endParaRPr/>
          </a:p>
          <a:p>
            <a:pPr indent="0" lvl="0" marL="0" marR="0" rtl="0" algn="ctr">
              <a:lnSpc>
                <a:spcPct val="100000"/>
              </a:lnSpc>
              <a:spcBef>
                <a:spcPts val="0"/>
              </a:spcBef>
              <a:spcAft>
                <a:spcPts val="0"/>
              </a:spcAft>
              <a:buClr>
                <a:schemeClr val="lt1"/>
              </a:buClr>
              <a:buSzPts val="1400"/>
              <a:buFont typeface="Arial"/>
              <a:buNone/>
            </a:pPr>
            <a:r>
              <a:rPr b="1" i="0" lang="es-ES" sz="1400" u="none" cap="none" strike="noStrike">
                <a:solidFill>
                  <a:schemeClr val="lt1"/>
                </a:solidFill>
                <a:latin typeface="Arial"/>
                <a:ea typeface="Arial"/>
                <a:cs typeface="Arial"/>
                <a:sym typeface="Arial"/>
              </a:rPr>
              <a:t>Linea Tiempo D</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2"/>
          <p:cNvPicPr preferRelativeResize="0"/>
          <p:nvPr/>
        </p:nvPicPr>
        <p:blipFill rotWithShape="1">
          <a:blip r:embed="rId3">
            <a:alphaModFix/>
          </a:blip>
          <a:srcRect b="0" l="0" r="0" t="0"/>
          <a:stretch/>
        </p:blipFill>
        <p:spPr>
          <a:xfrm>
            <a:off x="1338262" y="2664376"/>
            <a:ext cx="9515475" cy="3152775"/>
          </a:xfrm>
          <a:prstGeom prst="rect">
            <a:avLst/>
          </a:prstGeom>
          <a:noFill/>
          <a:ln>
            <a:noFill/>
          </a:ln>
        </p:spPr>
      </p:pic>
      <p:cxnSp>
        <p:nvCxnSpPr>
          <p:cNvPr id="80" name="Google Shape;80;p12"/>
          <p:cNvCxnSpPr/>
          <p:nvPr/>
        </p:nvCxnSpPr>
        <p:spPr>
          <a:xfrm>
            <a:off x="8257592" y="2435290"/>
            <a:ext cx="0" cy="597159"/>
          </a:xfrm>
          <a:prstGeom prst="straightConnector1">
            <a:avLst/>
          </a:prstGeom>
          <a:noFill/>
          <a:ln cap="flat" cmpd="sng" w="9525">
            <a:solidFill>
              <a:srgbClr val="5597D3"/>
            </a:solidFill>
            <a:prstDash val="solid"/>
            <a:round/>
            <a:headEnd len="sm" w="sm" type="none"/>
            <a:tailEnd len="med" w="med" type="triangle"/>
          </a:ln>
        </p:spPr>
      </p:cxn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7" name="Google Shape;87;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8" name="Google Shape;88;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https://image.shutterstock.com/image-photo/woman-using-laptop-book-hotel-600w-351476891.jpg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13"/>
          <p:cNvSpPr/>
          <p:nvPr/>
        </p:nvSpPr>
        <p:spPr>
          <a:xfrm>
            <a:off x="214604" y="2448158"/>
            <a:ext cx="4114800" cy="279659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Contenido de la página web</a:t>
            </a:r>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Es preciso determinar el lenguaje y la redacción deben estar acordes con los requerimientos de la web. Deben ser textos cortos, claros, precisos y dinámicos, que permitan extenderse mediante enlaces, que puedan interrelacionarse con la misma página o con otras. A veces los enlaces se dirigen a textos extensos, que deben ser opcionales para el usuario, señalando la fuente y la fecha.</a:t>
            </a:r>
            <a:endParaRPr b="0" i="0" sz="1800" u="none" cap="none" strike="noStrike">
              <a:solidFill>
                <a:srgbClr val="000000"/>
              </a:solidFill>
              <a:latin typeface="Arial"/>
              <a:ea typeface="Arial"/>
              <a:cs typeface="Arial"/>
              <a:sym typeface="Arial"/>
            </a:endParaRPr>
          </a:p>
        </p:txBody>
      </p:sp>
      <p:pic>
        <p:nvPicPr>
          <p:cNvPr descr="Mujer que usa laptop para reservar hotel en línea" id="90" name="Google Shape;90;p13"/>
          <p:cNvPicPr preferRelativeResize="0"/>
          <p:nvPr/>
        </p:nvPicPr>
        <p:blipFill rotWithShape="1">
          <a:blip r:embed="rId4">
            <a:alphaModFix/>
          </a:blip>
          <a:srcRect b="0" l="0" r="0" t="0"/>
          <a:stretch/>
        </p:blipFill>
        <p:spPr>
          <a:xfrm>
            <a:off x="4761722" y="2448158"/>
            <a:ext cx="3277377" cy="2294164"/>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7" name="Google Shape;97;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98" name="Google Shape;98;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https://image.shutterstock.com/image-vector/mobile-commerce-orthogonal-2x2-colorful-600w-615216896.jpg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 name="Google Shape;99;p14"/>
          <p:cNvSpPr/>
          <p:nvPr/>
        </p:nvSpPr>
        <p:spPr>
          <a:xfrm>
            <a:off x="220825" y="2963460"/>
            <a:ext cx="4304522" cy="180555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Contenido de la página web</a:t>
            </a:r>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La información debe tener una estructura lógica y ordenada; sin embargo, en la página web la lectura no es secuencial como en un libro. Debe tener estructura en niveles y jerarquías, con el objetivo de que el usuario digital encuentre lo que necesite.</a:t>
            </a:r>
            <a:endParaRPr b="0" i="0" sz="1800" u="none" cap="none" strike="noStrike">
              <a:solidFill>
                <a:srgbClr val="000000"/>
              </a:solidFill>
              <a:latin typeface="Arial"/>
              <a:ea typeface="Arial"/>
              <a:cs typeface="Arial"/>
              <a:sym typeface="Arial"/>
            </a:endParaRPr>
          </a:p>
        </p:txBody>
      </p:sp>
      <p:pic>
        <p:nvPicPr>
          <p:cNvPr descr="Composición ortogonal 2x2 de color para el comercio móvil con imágenes planas de tarjeta de crédito de terminal de pago e ilustración de vector de smartphone" id="100" name="Google Shape;100;p14"/>
          <p:cNvPicPr preferRelativeResize="0"/>
          <p:nvPr/>
        </p:nvPicPr>
        <p:blipFill rotWithShape="1">
          <a:blip r:embed="rId4">
            <a:alphaModFix/>
          </a:blip>
          <a:srcRect b="0" l="0" r="0" t="0"/>
          <a:stretch/>
        </p:blipFill>
        <p:spPr>
          <a:xfrm>
            <a:off x="4960598" y="2202413"/>
            <a:ext cx="2857500" cy="295275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1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7" name="Google Shape;107;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08" name="Google Shape;108;p1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https://image.shutterstock.com/image-photo/business-hand-typing-on-laptop-600w-524854771.jpg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15"/>
          <p:cNvSpPr/>
          <p:nvPr/>
        </p:nvSpPr>
        <p:spPr>
          <a:xfrm>
            <a:off x="173977" y="1946726"/>
            <a:ext cx="3938649" cy="329212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Contenido de la página web</a:t>
            </a:r>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Verificar la navegación, revisando varias posibilidades como menús con teclas o desplegables, cenefa horizontal o lateral, barra de navegación, etc. </a:t>
            </a:r>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Se determinará la imagen corporativa, mediante imágenes o logotipos, la paleta de colores, tipos y tamaños de fuente, así como la estructura gráfica por niveles y jerarquía, estructura de encabezados y de los pies de página.</a:t>
            </a:r>
            <a:endParaRPr b="0" i="0" sz="1800" u="none" cap="none" strike="noStrike">
              <a:solidFill>
                <a:srgbClr val="000000"/>
              </a:solidFill>
              <a:latin typeface="Arial"/>
              <a:ea typeface="Arial"/>
              <a:cs typeface="Arial"/>
              <a:sym typeface="Arial"/>
            </a:endParaRPr>
          </a:p>
        </p:txBody>
      </p:sp>
      <p:pic>
        <p:nvPicPr>
          <p:cNvPr descr="mano de negocios tecleando en un teclado portátil con página de inicio del sitio web en la pantalla de ordenador, concepto de conexión en línea de la tecnología de Internet." id="110" name="Google Shape;110;p15"/>
          <p:cNvPicPr preferRelativeResize="0"/>
          <p:nvPr/>
        </p:nvPicPr>
        <p:blipFill rotWithShape="1">
          <a:blip r:embed="rId4">
            <a:alphaModFix/>
          </a:blip>
          <a:srcRect b="0" l="0" r="0" t="0"/>
          <a:stretch/>
        </p:blipFill>
        <p:spPr>
          <a:xfrm>
            <a:off x="4384123" y="1749092"/>
            <a:ext cx="3597729" cy="2524407"/>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1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7" name="Google Shape;117;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18" name="Google Shape;118;p1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https://image.shutterstock.com/image-photo/palo-alto-ca-june-4-600w-673649620.jpg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16"/>
          <p:cNvSpPr/>
          <p:nvPr/>
        </p:nvSpPr>
        <p:spPr>
          <a:xfrm>
            <a:off x="164647" y="2030701"/>
            <a:ext cx="3938649" cy="304436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Contenido de la página web</a:t>
            </a:r>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Pueden utilizarse algunos recursos como, la dramatización o producción de ficción que consiste en contar creativamente o inventar una historia, recurso utilizado por las agencias comerciales y que es atractiva para el público; se puede recurrir también a la producción documental basado en la realidad, o a la producción de video creación que es un cortometraje experimental.  </a:t>
            </a:r>
            <a:endParaRPr b="0" i="0" sz="1800" u="none" cap="none" strike="noStrike">
              <a:solidFill>
                <a:srgbClr val="000000"/>
              </a:solidFill>
              <a:latin typeface="Arial"/>
              <a:ea typeface="Arial"/>
              <a:cs typeface="Arial"/>
              <a:sym typeface="Arial"/>
            </a:endParaRPr>
          </a:p>
        </p:txBody>
      </p:sp>
      <p:pic>
        <p:nvPicPr>
          <p:cNvPr descr="PALO ALTO, CA - JUNE 4: Dillon Morris using Nokia Remote software to review footage shot from Nokia OZO, a 360-degree video camera, at Garage Stories VR Hackathon in Silicon Valley on June 4, 2017." id="120" name="Google Shape;120;p16"/>
          <p:cNvPicPr preferRelativeResize="0"/>
          <p:nvPr/>
        </p:nvPicPr>
        <p:blipFill rotWithShape="1">
          <a:blip r:embed="rId4">
            <a:alphaModFix/>
          </a:blip>
          <a:srcRect b="0" l="0" r="0" t="0"/>
          <a:stretch/>
        </p:blipFill>
        <p:spPr>
          <a:xfrm>
            <a:off x="4245429" y="2288529"/>
            <a:ext cx="3843277" cy="2664671"/>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