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3"/>
  </p:sldMasterIdLst>
  <p:notesMasterIdLst>
    <p:notesMasterId r:id="rId4"/>
  </p:notesMasterIdLst>
  <p:sldIdLst>
    <p:sldId id="256" r:id="rId5"/>
    <p:sldId id="257" r:id="rId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76" name="Google Shape;7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82" name="Google Shape;8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a:lvl2pPr>
            <a:lvl3pPr lvl="2" marR="0" algn="l">
              <a:spcBef>
                <a:spcPts val="0"/>
              </a:spcBef>
              <a:spcAft>
                <a:spcPts val="0"/>
              </a:spcAft>
              <a:buSzPts val="1400"/>
              <a:buNone/>
              <a:defRPr/>
            </a:lvl3pPr>
            <a:lvl4pPr lvl="3" marR="0" algn="l">
              <a:spcBef>
                <a:spcPts val="0"/>
              </a:spcBef>
              <a:spcAft>
                <a:spcPts val="0"/>
              </a:spcAft>
              <a:buSzPts val="1400"/>
              <a:buNone/>
              <a:defRPr/>
            </a:lvl4pPr>
            <a:lvl5pPr lvl="4" marR="0" algn="l">
              <a:spcBef>
                <a:spcPts val="0"/>
              </a:spcBef>
              <a:spcAft>
                <a:spcPts val="0"/>
              </a:spcAft>
              <a:buSzPts val="1400"/>
              <a:buNone/>
              <a:defRPr/>
            </a:lvl5pPr>
            <a:lvl6pPr lvl="5" marR="0" algn="l">
              <a:spcBef>
                <a:spcPts val="0"/>
              </a:spcBef>
              <a:spcAft>
                <a:spcPts val="0"/>
              </a:spcAft>
              <a:buSzPts val="1400"/>
              <a:buNone/>
              <a:defRPr/>
            </a:lvl6pPr>
            <a:lvl7pPr lvl="6" marR="0" algn="l">
              <a:spcBef>
                <a:spcPts val="0"/>
              </a:spcBef>
              <a:spcAft>
                <a:spcPts val="0"/>
              </a:spcAft>
              <a:buSzPts val="1400"/>
              <a:buNone/>
              <a:defRPr/>
            </a:lvl7pPr>
            <a:lvl8pPr lvl="7" marR="0" algn="l">
              <a:spcBef>
                <a:spcPts val="0"/>
              </a:spcBef>
              <a:spcAft>
                <a:spcPts val="0"/>
              </a:spcAft>
              <a:buSzPts val="1400"/>
              <a:buNone/>
              <a:defRPr/>
            </a:lvl8pPr>
            <a:lvl9pPr lvl="8" marR="0" algn="l">
              <a:spcBef>
                <a:spcPts val="0"/>
              </a:spcBef>
              <a:spcAft>
                <a:spcPts val="0"/>
              </a:spcAft>
              <a:buSzPts val="1400"/>
              <a:buNone/>
              <a:defRPr/>
            </a:lvl9pPr>
          </a:lstStyle>
          <a:p/>
        </p:txBody>
      </p:sp>
      <p:sp>
        <p:nvSpPr>
          <p:cNvPr id="13" name="Google Shape;13;p2"/>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11"/>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4"/>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5"/>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5"/>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5"/>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5"/>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6"/>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8"/>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8"/>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p:nvPr>
            <p:ph idx="2" type="pic"/>
          </p:nvPr>
        </p:nvSpPr>
        <p:spPr>
          <a:xfrm>
            <a:off x="5183187" y="987425"/>
            <a:ext cx="6172199" cy="4873624"/>
          </a:xfrm>
          <a:prstGeom prst="rect">
            <a:avLst/>
          </a:prstGeom>
          <a:noFill/>
          <a:ln>
            <a:noFill/>
          </a:ln>
        </p:spPr>
      </p:sp>
      <p:sp>
        <p:nvSpPr>
          <p:cNvPr id="58" name="Google Shape;58;p9"/>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10"/>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sz="1800"/>
            </a:lvl2pPr>
            <a:lvl3pPr lvl="2" marR="0" rtl="0" algn="l">
              <a:spcBef>
                <a:spcPts val="0"/>
              </a:spcBef>
              <a:spcAft>
                <a:spcPts val="0"/>
              </a:spcAft>
              <a:buSzPts val="1400"/>
              <a:buNone/>
              <a:defRPr sz="1800"/>
            </a:lvl3pPr>
            <a:lvl4pPr lvl="3" marR="0" rtl="0" algn="l">
              <a:spcBef>
                <a:spcPts val="0"/>
              </a:spcBef>
              <a:spcAft>
                <a:spcPts val="0"/>
              </a:spcAft>
              <a:buSzPts val="1400"/>
              <a:buNone/>
              <a:defRPr sz="1800"/>
            </a:lvl4pPr>
            <a:lvl5pPr lvl="4" marR="0" rtl="0" algn="l">
              <a:spcBef>
                <a:spcPts val="0"/>
              </a:spcBef>
              <a:spcAft>
                <a:spcPts val="0"/>
              </a:spcAft>
              <a:buSzPts val="1400"/>
              <a:buNone/>
              <a:defRPr sz="1800"/>
            </a:lvl5pPr>
            <a:lvl6pPr lvl="5" marR="0" rtl="0" algn="l">
              <a:spcBef>
                <a:spcPts val="0"/>
              </a:spcBef>
              <a:spcAft>
                <a:spcPts val="0"/>
              </a:spcAft>
              <a:buSzPts val="1400"/>
              <a:buNone/>
              <a:defRPr sz="1800"/>
            </a:lvl6pPr>
            <a:lvl7pPr lvl="6" marR="0" rtl="0" algn="l">
              <a:spcBef>
                <a:spcPts val="0"/>
              </a:spcBef>
              <a:spcAft>
                <a:spcPts val="0"/>
              </a:spcAft>
              <a:buSzPts val="1400"/>
              <a:buNone/>
              <a:defRPr sz="1800"/>
            </a:lvl7pPr>
            <a:lvl8pPr lvl="7" marR="0" rtl="0" algn="l">
              <a:spcBef>
                <a:spcPts val="0"/>
              </a:spcBef>
              <a:spcAft>
                <a:spcPts val="0"/>
              </a:spcAft>
              <a:buSzPts val="1400"/>
              <a:buNone/>
              <a:defRPr sz="1800"/>
            </a:lvl8pPr>
            <a:lvl9pPr lvl="8" marR="0" rtl="0" algn="l">
              <a:spcBef>
                <a:spcPts val="0"/>
              </a:spcBef>
              <a:spcAft>
                <a:spcPts val="0"/>
              </a:spcAft>
              <a:buSzPts val="1400"/>
              <a:buNone/>
              <a:defRPr sz="1800"/>
            </a:lvl9pPr>
          </a:lstStyle>
          <a:p/>
        </p:txBody>
      </p:sp>
      <p:sp>
        <p:nvSpPr>
          <p:cNvPr id="7" name="Google Shape;7;p1"/>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1" Type="http://schemas.openxmlformats.org/officeDocument/2006/relationships/image" Target="../media/image5.gif"/><Relationship Id="rId10" Type="http://schemas.openxmlformats.org/officeDocument/2006/relationships/image" Target="../media/image1.jpg"/><Relationship Id="rId13" Type="http://schemas.openxmlformats.org/officeDocument/2006/relationships/image" Target="../media/image2.png"/><Relationship Id="rId12"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vectorified.com/image/free-vector-web-buttons-4.jpg" TargetMode="External"/><Relationship Id="rId4" Type="http://schemas.openxmlformats.org/officeDocument/2006/relationships/hyperlink" Target="https://anabelguedesdesign.files.wordpress.com/2012/06/reticula_aurea01.gif" TargetMode="External"/><Relationship Id="rId9" Type="http://schemas.openxmlformats.org/officeDocument/2006/relationships/image" Target="../media/image6.gif"/><Relationship Id="rId15" Type="http://schemas.openxmlformats.org/officeDocument/2006/relationships/image" Target="../media/image4.png"/><Relationship Id="rId14" Type="http://schemas.openxmlformats.org/officeDocument/2006/relationships/image" Target="../media/image8.png"/><Relationship Id="rId5" Type="http://schemas.openxmlformats.org/officeDocument/2006/relationships/hyperlink" Target="https://i.pinimg.com/564x/b4/a6/76/b4a67602aafe8f3bff0daa4f1c7f4c10.jpg" TargetMode="External"/><Relationship Id="rId6" Type="http://schemas.openxmlformats.org/officeDocument/2006/relationships/hyperlink" Target="https://comocreartuweb.com/imagenes/317-margin-padding-border.gif" TargetMode="External"/><Relationship Id="rId7" Type="http://schemas.openxmlformats.org/officeDocument/2006/relationships/hyperlink" Target="https://s3-us-west-2.amazonaws.com/devcodepro/media/blog/que-es-responsive-web-design.jpg" TargetMode="External"/><Relationship Id="rId8"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2"/>
          <p:cNvSpPr/>
          <p:nvPr/>
        </p:nvSpPr>
        <p:spPr>
          <a:xfrm>
            <a:off x="2398156" y="761623"/>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s-ES" sz="1800" u="none" cap="none" strike="noStrike">
                <a:solidFill>
                  <a:schemeClr val="lt1"/>
                </a:solidFill>
                <a:latin typeface="Arial"/>
                <a:ea typeface="Arial"/>
                <a:cs typeface="Arial"/>
                <a:sym typeface="Arial"/>
              </a:rPr>
              <a:t>       DI_CF13_15_Elementos_diseño</a:t>
            </a:r>
            <a:endParaRPr/>
          </a:p>
          <a:p>
            <a:pPr indent="0" lvl="0" marL="0" marR="0" rtl="0" algn="ctr">
              <a:lnSpc>
                <a:spcPct val="100000"/>
              </a:lnSpc>
              <a:spcBef>
                <a:spcPts val="0"/>
              </a:spcBef>
              <a:spcAft>
                <a:spcPts val="0"/>
              </a:spcAft>
              <a:buClr>
                <a:schemeClr val="lt1"/>
              </a:buClr>
              <a:buSzPts val="1400"/>
              <a:buFont typeface="Arial"/>
              <a:buNone/>
            </a:pPr>
            <a:r>
              <a:rPr b="1" i="0" lang="es-ES" sz="1400" u="none" cap="none" strike="noStrike">
                <a:solidFill>
                  <a:schemeClr val="lt1"/>
                </a:solidFill>
                <a:latin typeface="Arial"/>
                <a:ea typeface="Arial"/>
                <a:cs typeface="Arial"/>
                <a:sym typeface="Arial"/>
              </a:rPr>
              <a:t>Linea Tiempo B</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2"/>
          <p:cNvPicPr preferRelativeResize="0"/>
          <p:nvPr/>
        </p:nvPicPr>
        <p:blipFill rotWithShape="1">
          <a:blip r:embed="rId3">
            <a:alphaModFix/>
          </a:blip>
          <a:srcRect b="0" l="0" r="0" t="0"/>
          <a:stretch/>
        </p:blipFill>
        <p:spPr>
          <a:xfrm>
            <a:off x="3834882" y="2334661"/>
            <a:ext cx="4373314" cy="3506301"/>
          </a:xfrm>
          <a:prstGeom prst="rect">
            <a:avLst/>
          </a:prstGeom>
          <a:noFill/>
          <a:ln>
            <a:noFill/>
          </a:ln>
        </p:spPr>
      </p:pic>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13"/>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86" name="Google Shape;86;p1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87" name="Google Shape;87;p13"/>
          <p:cNvSpPr/>
          <p:nvPr/>
        </p:nvSpPr>
        <p:spPr>
          <a:xfrm>
            <a:off x="8243825" y="4873910"/>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1" i="0" lang="es-ES" sz="1000" u="none" cap="none" strike="noStrike">
                <a:solidFill>
                  <a:srgbClr val="000000"/>
                </a:solidFill>
                <a:latin typeface="Arial"/>
                <a:ea typeface="Arial"/>
                <a:cs typeface="Arial"/>
                <a:sym typeface="Arial"/>
              </a:rPr>
              <a:t>Botones e íconos</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
              <a:buFont typeface="Arial"/>
              <a:buNone/>
            </a:pPr>
            <a:r>
              <a:rPr b="0" i="0" lang="es-ES" sz="1000" u="sng" cap="none" strike="noStrike">
                <a:solidFill>
                  <a:schemeClr val="hlink"/>
                </a:solidFill>
                <a:latin typeface="Arial"/>
                <a:ea typeface="Arial"/>
                <a:cs typeface="Arial"/>
                <a:sym typeface="Arial"/>
                <a:hlinkClick r:id="rId3"/>
              </a:rPr>
              <a:t>https://vectorified.com/image/free-vector-web-buttons-4.jpg</a:t>
            </a:r>
            <a:endParaRPr b="0" i="0" sz="10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
              <a:buFont typeface="Arial"/>
              <a:buNone/>
            </a:pPr>
            <a:r>
              <a:rPr b="1" i="0" lang="es-ES" sz="1000" u="none" cap="none" strike="noStrike">
                <a:solidFill>
                  <a:srgbClr val="000000"/>
                </a:solidFill>
                <a:latin typeface="Arial"/>
                <a:ea typeface="Arial"/>
                <a:cs typeface="Arial"/>
                <a:sym typeface="Arial"/>
              </a:rPr>
              <a:t>Retículas de Diseño</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
              <a:buFont typeface="Arial"/>
              <a:buNone/>
            </a:pPr>
            <a:r>
              <a:rPr b="0" i="0" lang="es-ES" sz="1000" u="sng" cap="none" strike="noStrike">
                <a:solidFill>
                  <a:schemeClr val="hlink"/>
                </a:solidFill>
                <a:latin typeface="Arial"/>
                <a:ea typeface="Arial"/>
                <a:cs typeface="Arial"/>
                <a:sym typeface="Arial"/>
                <a:hlinkClick r:id="rId4"/>
              </a:rPr>
              <a:t>https://anabelguedesdesign.files.wordpress.com/2012/06/reticula_aurea01.gif</a:t>
            </a:r>
            <a:r>
              <a:rPr b="0" i="0" lang="es-ES" sz="10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222222"/>
              </a:buClr>
              <a:buSzPts val="250"/>
              <a:buFont typeface="Arial"/>
              <a:buNone/>
            </a:pPr>
            <a:r>
              <a:rPr b="1" i="0" lang="es-ES" sz="1000" u="none" cap="none" strike="noStrike">
                <a:solidFill>
                  <a:srgbClr val="222222"/>
                </a:solidFill>
                <a:highlight>
                  <a:srgbClr val="FFFFFF"/>
                </a:highlight>
                <a:latin typeface="Arial"/>
                <a:ea typeface="Arial"/>
                <a:cs typeface="Arial"/>
                <a:sym typeface="Arial"/>
              </a:rPr>
              <a:t>Columnas</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
              <a:buFont typeface="Arial"/>
              <a:buNone/>
            </a:pPr>
            <a:r>
              <a:rPr b="0" i="0" lang="es-ES" sz="1000" u="sng" cap="none" strike="noStrike">
                <a:solidFill>
                  <a:schemeClr val="hlink"/>
                </a:solidFill>
                <a:latin typeface="Arial"/>
                <a:ea typeface="Arial"/>
                <a:cs typeface="Arial"/>
                <a:sym typeface="Arial"/>
                <a:hlinkClick r:id="rId5"/>
              </a:rPr>
              <a:t>https://i.pinimg.com/564x/b4/a6/76/b4a67602aafe8f3bff0daa4f1c7f4c10.jpg</a:t>
            </a:r>
            <a:endParaRPr b="0" i="0" sz="10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222222"/>
              </a:buClr>
              <a:buSzPts val="250"/>
              <a:buFont typeface="Arial"/>
              <a:buNone/>
            </a:pPr>
            <a:r>
              <a:rPr b="1" i="0" lang="es-ES" sz="1000" u="none" cap="none" strike="noStrike">
                <a:solidFill>
                  <a:srgbClr val="222222"/>
                </a:solidFill>
                <a:highlight>
                  <a:srgbClr val="FFFFFF"/>
                </a:highlight>
                <a:latin typeface="Arial"/>
                <a:ea typeface="Arial"/>
                <a:cs typeface="Arial"/>
                <a:sym typeface="Arial"/>
              </a:rPr>
              <a:t>Padding</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
              <a:buFont typeface="Arial"/>
              <a:buNone/>
            </a:pPr>
            <a:r>
              <a:rPr b="0" i="0" lang="es-ES" sz="1000" u="sng" cap="none" strike="noStrike">
                <a:solidFill>
                  <a:schemeClr val="hlink"/>
                </a:solidFill>
                <a:latin typeface="Arial"/>
                <a:ea typeface="Arial"/>
                <a:cs typeface="Arial"/>
                <a:sym typeface="Arial"/>
                <a:hlinkClick r:id="rId6"/>
              </a:rPr>
              <a:t>https://comocreartuweb.com/imagenes/317-margin-padding-border.gif</a:t>
            </a:r>
            <a:endParaRPr b="0" i="0" sz="10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
              <a:buFont typeface="Arial"/>
              <a:buNone/>
            </a:pPr>
            <a:r>
              <a:rPr b="1" i="0" lang="es-ES" sz="1000" u="none" cap="none" strike="noStrike">
                <a:solidFill>
                  <a:srgbClr val="000000"/>
                </a:solidFill>
                <a:latin typeface="Arial"/>
                <a:ea typeface="Arial"/>
                <a:cs typeface="Arial"/>
                <a:sym typeface="Arial"/>
              </a:rPr>
              <a:t>Retícula Responsive</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
              <a:buFont typeface="Arial"/>
              <a:buNone/>
            </a:pPr>
            <a:r>
              <a:rPr b="0" i="0" lang="es-ES" sz="1000" u="none" cap="none" strike="noStrike">
                <a:solidFill>
                  <a:srgbClr val="000000"/>
                </a:solidFill>
                <a:latin typeface="Arial"/>
                <a:ea typeface="Arial"/>
                <a:cs typeface="Arial"/>
                <a:sym typeface="Arial"/>
              </a:rPr>
              <a:t> </a:t>
            </a:r>
            <a:r>
              <a:rPr b="0" i="0" lang="es-ES" sz="1000" u="sng" cap="none" strike="noStrike">
                <a:solidFill>
                  <a:schemeClr val="hlink"/>
                </a:solidFill>
                <a:latin typeface="Arial"/>
                <a:ea typeface="Arial"/>
                <a:cs typeface="Arial"/>
                <a:sym typeface="Arial"/>
                <a:hlinkClick r:id="rId7"/>
              </a:rPr>
              <a:t>https://s3-us-west-2.amazonaws.com/devcodepro/media/blog/que-es-responsive-web-design.jpg</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88" name="Google Shape;88;p13"/>
          <p:cNvPicPr preferRelativeResize="0"/>
          <p:nvPr/>
        </p:nvPicPr>
        <p:blipFill rotWithShape="1">
          <a:blip r:embed="rId8">
            <a:alphaModFix/>
          </a:blip>
          <a:srcRect b="11031" l="8147" r="15954" t="0"/>
          <a:stretch/>
        </p:blipFill>
        <p:spPr>
          <a:xfrm>
            <a:off x="3135086" y="44320"/>
            <a:ext cx="1361783" cy="1332236"/>
          </a:xfrm>
          <a:prstGeom prst="rect">
            <a:avLst/>
          </a:prstGeom>
          <a:noFill/>
          <a:ln>
            <a:noFill/>
          </a:ln>
        </p:spPr>
      </p:pic>
      <p:sp>
        <p:nvSpPr>
          <p:cNvPr id="89" name="Google Shape;89;p13"/>
          <p:cNvSpPr/>
          <p:nvPr/>
        </p:nvSpPr>
        <p:spPr>
          <a:xfrm>
            <a:off x="4180114" y="225139"/>
            <a:ext cx="3938648" cy="984821"/>
          </a:xfrm>
          <a:prstGeom prst="rect">
            <a:avLst/>
          </a:prstGeom>
          <a:noFill/>
          <a:ln>
            <a:noFill/>
          </a:ln>
        </p:spPr>
        <p:txBody>
          <a:bodyPr anchorCtr="0" anchor="t" bIns="45700" lIns="91425" spcFirstLastPara="1" rIns="91425" wrap="square" tIns="45700">
            <a:noAutofit/>
          </a:bodyPr>
          <a:lstStyle/>
          <a:p>
            <a:pPr indent="0" lvl="0" marL="457200" marR="0" rtl="0" algn="just">
              <a:lnSpc>
                <a:spcPct val="115000"/>
              </a:lnSpc>
              <a:spcBef>
                <a:spcPts val="0"/>
              </a:spcBef>
              <a:spcAft>
                <a:spcPts val="0"/>
              </a:spcAft>
              <a:buClr>
                <a:srgbClr val="000000"/>
              </a:buClr>
              <a:buSzPts val="1200"/>
              <a:buFont typeface="Arial"/>
              <a:buNone/>
            </a:pPr>
            <a:r>
              <a:rPr b="1" i="0" lang="es-ES" sz="1200" u="none" cap="none" strike="noStrike">
                <a:solidFill>
                  <a:srgbClr val="000000"/>
                </a:solidFill>
                <a:highlight>
                  <a:srgbClr val="FFFFFF"/>
                </a:highlight>
                <a:latin typeface="Arial"/>
                <a:ea typeface="Arial"/>
                <a:cs typeface="Arial"/>
                <a:sym typeface="Arial"/>
              </a:rPr>
              <a:t>Botones e íconos</a:t>
            </a:r>
            <a:endParaRPr b="0" i="0" sz="1200" u="none" cap="none" strike="noStrike">
              <a:solidFill>
                <a:srgbClr val="000000"/>
              </a:solidFill>
              <a:highlight>
                <a:srgbClr val="FFFFFF"/>
              </a:highlight>
              <a:latin typeface="Arial"/>
              <a:ea typeface="Arial"/>
              <a:cs typeface="Arial"/>
              <a:sym typeface="Arial"/>
            </a:endParaRPr>
          </a:p>
          <a:p>
            <a:pPr indent="0" lvl="0" marL="457200" marR="0" rtl="0" algn="just">
              <a:lnSpc>
                <a:spcPct val="115000"/>
              </a:lnSpc>
              <a:spcBef>
                <a:spcPts val="175"/>
              </a:spcBef>
              <a:spcAft>
                <a:spcPts val="0"/>
              </a:spcAft>
              <a:buClr>
                <a:srgbClr val="000000"/>
              </a:buClr>
              <a:buSzPts val="1200"/>
              <a:buFont typeface="Arial"/>
              <a:buNone/>
            </a:pPr>
            <a:r>
              <a:rPr b="0" i="0" lang="es-ES" sz="1200" u="none" cap="none" strike="noStrike">
                <a:solidFill>
                  <a:srgbClr val="000000"/>
                </a:solidFill>
                <a:highlight>
                  <a:srgbClr val="FFFFFF"/>
                </a:highlight>
                <a:latin typeface="Arial"/>
                <a:ea typeface="Arial"/>
                <a:cs typeface="Arial"/>
                <a:sym typeface="Arial"/>
              </a:rPr>
              <a:t>El uso de botones e íconos que sean visibles y atractivos, aumentan la facilidad y rapidez de conexión entre los elementos. </a:t>
            </a:r>
            <a:endParaRPr b="0" i="0" sz="1200" u="none" cap="none" strike="noStrike">
              <a:solidFill>
                <a:srgbClr val="000000"/>
              </a:solidFill>
              <a:latin typeface="Arial"/>
              <a:ea typeface="Arial"/>
              <a:cs typeface="Arial"/>
              <a:sym typeface="Arial"/>
            </a:endParaRPr>
          </a:p>
        </p:txBody>
      </p:sp>
      <p:pic>
        <p:nvPicPr>
          <p:cNvPr id="90" name="Google Shape;90;p13"/>
          <p:cNvPicPr preferRelativeResize="0"/>
          <p:nvPr/>
        </p:nvPicPr>
        <p:blipFill rotWithShape="1">
          <a:blip r:embed="rId9">
            <a:alphaModFix/>
          </a:blip>
          <a:srcRect b="0" l="0" r="0" t="0"/>
          <a:stretch/>
        </p:blipFill>
        <p:spPr>
          <a:xfrm>
            <a:off x="3312367" y="1497945"/>
            <a:ext cx="1184502" cy="1190625"/>
          </a:xfrm>
          <a:prstGeom prst="rect">
            <a:avLst/>
          </a:prstGeom>
          <a:noFill/>
          <a:ln>
            <a:noFill/>
          </a:ln>
        </p:spPr>
      </p:pic>
      <p:sp>
        <p:nvSpPr>
          <p:cNvPr id="91" name="Google Shape;91;p13"/>
          <p:cNvSpPr/>
          <p:nvPr/>
        </p:nvSpPr>
        <p:spPr>
          <a:xfrm>
            <a:off x="-166922" y="561270"/>
            <a:ext cx="3167420" cy="2429191"/>
          </a:xfrm>
          <a:prstGeom prst="rect">
            <a:avLst/>
          </a:prstGeom>
          <a:noFill/>
          <a:ln>
            <a:noFill/>
          </a:ln>
        </p:spPr>
        <p:txBody>
          <a:bodyPr anchorCtr="0" anchor="t" bIns="45700" lIns="91425" spcFirstLastPara="1" rIns="91425" wrap="square" tIns="45700">
            <a:noAutofit/>
          </a:bodyPr>
          <a:lstStyle/>
          <a:p>
            <a:pPr indent="0" lvl="0" marL="457200" marR="0" rtl="0" algn="l">
              <a:lnSpc>
                <a:spcPct val="115000"/>
              </a:lnSpc>
              <a:spcBef>
                <a:spcPts val="0"/>
              </a:spcBef>
              <a:spcAft>
                <a:spcPts val="0"/>
              </a:spcAft>
              <a:buClr>
                <a:srgbClr val="222222"/>
              </a:buClr>
              <a:buSzPts val="1000"/>
              <a:buFont typeface="Arial"/>
              <a:buNone/>
            </a:pPr>
            <a:r>
              <a:rPr b="1" i="0" lang="es-ES" sz="1000" u="none" cap="none" strike="noStrike">
                <a:solidFill>
                  <a:srgbClr val="222222"/>
                </a:solidFill>
                <a:highlight>
                  <a:srgbClr val="FFFFFF"/>
                </a:highlight>
                <a:latin typeface="Arial"/>
                <a:ea typeface="Arial"/>
                <a:cs typeface="Arial"/>
                <a:sym typeface="Arial"/>
              </a:rPr>
              <a:t>Retículas de Diseño</a:t>
            </a:r>
            <a:endParaRPr b="0" i="0" sz="10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222222"/>
              </a:buClr>
              <a:buSzPts val="1000"/>
              <a:buFont typeface="Arial"/>
              <a:buNone/>
            </a:pPr>
            <a:r>
              <a:rPr b="1" i="0" lang="es-ES" sz="1000" u="none" cap="none" strike="noStrike">
                <a:solidFill>
                  <a:srgbClr val="222222"/>
                </a:solidFill>
                <a:highlight>
                  <a:srgbClr val="FFFFFF"/>
                </a:highlight>
                <a:latin typeface="Arial"/>
                <a:ea typeface="Arial"/>
                <a:cs typeface="Arial"/>
                <a:sym typeface="Arial"/>
              </a:rPr>
              <a:t> </a:t>
            </a:r>
            <a:r>
              <a:rPr b="0" i="0" lang="es-ES" sz="1000" u="none" cap="none" strike="noStrike">
                <a:solidFill>
                  <a:srgbClr val="222222"/>
                </a:solidFill>
                <a:highlight>
                  <a:srgbClr val="FFFFFF"/>
                </a:highlight>
                <a:latin typeface="Arial"/>
                <a:ea typeface="Arial"/>
                <a:cs typeface="Arial"/>
                <a:sym typeface="Arial"/>
              </a:rPr>
              <a:t>La retícula es un elemento esencial en el diseño que no se ve a </a:t>
            </a:r>
            <a:r>
              <a:rPr b="0" i="0" lang="es-ES" sz="1000" u="none" cap="none" strike="noStrike">
                <a:solidFill>
                  <a:srgbClr val="222222"/>
                </a:solidFill>
                <a:latin typeface="Arial"/>
                <a:ea typeface="Arial"/>
                <a:cs typeface="Arial"/>
                <a:sym typeface="Arial"/>
              </a:rPr>
              <a:t>simple vista, es la estructura principal sobre la cual se diseña. </a:t>
            </a:r>
            <a:endParaRPr/>
          </a:p>
          <a:p>
            <a:pPr indent="0" lvl="0" marL="457200" marR="0" rtl="0" algn="just">
              <a:lnSpc>
                <a:spcPct val="115000"/>
              </a:lnSpc>
              <a:spcBef>
                <a:spcPts val="175"/>
              </a:spcBef>
              <a:spcAft>
                <a:spcPts val="0"/>
              </a:spcAft>
              <a:buClr>
                <a:srgbClr val="222222"/>
              </a:buClr>
              <a:buSzPts val="1000"/>
              <a:buFont typeface="Arial"/>
              <a:buNone/>
            </a:pPr>
            <a:r>
              <a:rPr b="0" i="0" lang="es-ES" sz="1000" u="none" cap="none" strike="noStrike">
                <a:solidFill>
                  <a:srgbClr val="222222"/>
                </a:solidFill>
                <a:latin typeface="Arial"/>
                <a:ea typeface="Arial"/>
                <a:cs typeface="Arial"/>
                <a:sym typeface="Arial"/>
              </a:rPr>
              <a:t>Esta cuadrícula invisible al espectador, permite realizar la distribución y diagramación de los elementos compositivos de cualquier diseño, es la base de la maquetación </a:t>
            </a:r>
            <a:r>
              <a:rPr b="0" i="0" lang="es-ES" sz="1000" u="none" cap="none" strike="noStrike">
                <a:solidFill>
                  <a:srgbClr val="222222"/>
                </a:solidFill>
                <a:highlight>
                  <a:srgbClr val="FFFFFF"/>
                </a:highlight>
                <a:latin typeface="Arial"/>
                <a:ea typeface="Arial"/>
                <a:cs typeface="Arial"/>
                <a:sym typeface="Arial"/>
              </a:rPr>
              <a:t>con la cual se logra obtener una estética armónica, correcta y ordenada.  </a:t>
            </a:r>
            <a:endParaRPr/>
          </a:p>
          <a:p>
            <a:pPr indent="0" lvl="0" marL="457200" marR="0" rtl="0" algn="just">
              <a:lnSpc>
                <a:spcPct val="115000"/>
              </a:lnSpc>
              <a:spcBef>
                <a:spcPts val="175"/>
              </a:spcBef>
              <a:spcAft>
                <a:spcPts val="0"/>
              </a:spcAft>
              <a:buClr>
                <a:srgbClr val="222222"/>
              </a:buClr>
              <a:buSzPts val="1000"/>
              <a:buFont typeface="Arial"/>
              <a:buNone/>
            </a:pPr>
            <a:r>
              <a:rPr b="0" i="0" lang="es-ES" sz="1000" u="none" cap="none" strike="noStrike">
                <a:solidFill>
                  <a:srgbClr val="222222"/>
                </a:solidFill>
                <a:highlight>
                  <a:srgbClr val="FFFFFF"/>
                </a:highlight>
                <a:latin typeface="Arial"/>
                <a:ea typeface="Arial"/>
                <a:cs typeface="Arial"/>
                <a:sym typeface="Arial"/>
              </a:rPr>
              <a:t>En diseño </a:t>
            </a:r>
            <a:r>
              <a:rPr b="0" i="0" lang="es-ES" sz="1000" u="none" cap="none" strike="noStrike">
                <a:solidFill>
                  <a:srgbClr val="222222"/>
                </a:solidFill>
                <a:latin typeface="Arial"/>
                <a:ea typeface="Arial"/>
                <a:cs typeface="Arial"/>
                <a:sym typeface="Arial"/>
              </a:rPr>
              <a:t>web posibilita plasmar </a:t>
            </a:r>
            <a:r>
              <a:rPr b="0" i="0" lang="es-ES" sz="1000" u="none" cap="none" strike="noStrike">
                <a:solidFill>
                  <a:srgbClr val="222222"/>
                </a:solidFill>
                <a:highlight>
                  <a:srgbClr val="FFFFFF"/>
                </a:highlight>
                <a:latin typeface="Arial"/>
                <a:ea typeface="Arial"/>
                <a:cs typeface="Arial"/>
                <a:sym typeface="Arial"/>
              </a:rPr>
              <a:t>la versión interactiva y navegable de la publicación, ajustándose a la realidad.</a:t>
            </a:r>
            <a:endParaRPr b="0" i="0" sz="1000" u="none" cap="none" strike="noStrike">
              <a:solidFill>
                <a:srgbClr val="000000"/>
              </a:solidFill>
              <a:latin typeface="Arial"/>
              <a:ea typeface="Arial"/>
              <a:cs typeface="Arial"/>
              <a:sym typeface="Arial"/>
            </a:endParaRPr>
          </a:p>
        </p:txBody>
      </p:sp>
      <p:pic>
        <p:nvPicPr>
          <p:cNvPr id="92" name="Google Shape;92;p13"/>
          <p:cNvPicPr preferRelativeResize="0"/>
          <p:nvPr/>
        </p:nvPicPr>
        <p:blipFill rotWithShape="1">
          <a:blip r:embed="rId10">
            <a:alphaModFix/>
          </a:blip>
          <a:srcRect b="0" l="0" r="0" t="0"/>
          <a:stretch/>
        </p:blipFill>
        <p:spPr>
          <a:xfrm>
            <a:off x="3067792" y="2863274"/>
            <a:ext cx="1784126" cy="984821"/>
          </a:xfrm>
          <a:prstGeom prst="rect">
            <a:avLst/>
          </a:prstGeom>
          <a:noFill/>
          <a:ln>
            <a:noFill/>
          </a:ln>
        </p:spPr>
      </p:pic>
      <p:sp>
        <p:nvSpPr>
          <p:cNvPr id="93" name="Google Shape;93;p13"/>
          <p:cNvSpPr/>
          <p:nvPr/>
        </p:nvSpPr>
        <p:spPr>
          <a:xfrm>
            <a:off x="4712447" y="2572624"/>
            <a:ext cx="3670849" cy="1464119"/>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222222"/>
              </a:buClr>
              <a:buSzPts val="1100"/>
              <a:buFont typeface="Arial"/>
              <a:buNone/>
            </a:pPr>
            <a:r>
              <a:rPr b="1" i="0" lang="es-ES" sz="1100" u="none" cap="none" strike="noStrike">
                <a:solidFill>
                  <a:srgbClr val="222222"/>
                </a:solidFill>
                <a:highlight>
                  <a:srgbClr val="FFFFFF"/>
                </a:highlight>
                <a:latin typeface="Arial"/>
                <a:ea typeface="Arial"/>
                <a:cs typeface="Arial"/>
                <a:sym typeface="Arial"/>
              </a:rPr>
              <a:t>Columnas</a:t>
            </a:r>
            <a:endParaRPr b="0" i="0" sz="1100" u="none" cap="none" strike="noStrike">
              <a:solidFill>
                <a:srgbClr val="000000"/>
              </a:solidFill>
              <a:latin typeface="Arial"/>
              <a:ea typeface="Arial"/>
              <a:cs typeface="Arial"/>
              <a:sym typeface="Arial"/>
            </a:endParaRPr>
          </a:p>
          <a:p>
            <a:pPr indent="0" lvl="0" marL="457200" marR="0" rtl="0" algn="just">
              <a:lnSpc>
                <a:spcPct val="115000"/>
              </a:lnSpc>
              <a:spcBef>
                <a:spcPts val="175"/>
              </a:spcBef>
              <a:spcAft>
                <a:spcPts val="0"/>
              </a:spcAft>
              <a:buClr>
                <a:srgbClr val="222222"/>
              </a:buClr>
              <a:buSzPts val="1100"/>
              <a:buFont typeface="Arial"/>
              <a:buNone/>
            </a:pPr>
            <a:r>
              <a:rPr b="0" i="0" lang="es-ES" sz="1100" u="none" cap="none" strike="noStrike">
                <a:solidFill>
                  <a:srgbClr val="222222"/>
                </a:solidFill>
                <a:highlight>
                  <a:srgbClr val="FFFFFF"/>
                </a:highlight>
                <a:latin typeface="Arial"/>
                <a:ea typeface="Arial"/>
                <a:cs typeface="Arial"/>
                <a:sym typeface="Arial"/>
              </a:rPr>
              <a:t>En web, por lo general se utilizan retículas basadas en columnas por la estructura y manejo de la información y espacios. Los bloques de columnas más utilizados son en múltiplos de 3, hasta 12 columnas, el espacio entre cada columna se conoce como </a:t>
            </a:r>
            <a:r>
              <a:rPr b="0" i="1" lang="es-ES" sz="1100" u="none" cap="none" strike="noStrike">
                <a:solidFill>
                  <a:srgbClr val="222222"/>
                </a:solidFill>
                <a:highlight>
                  <a:srgbClr val="FFFFFF"/>
                </a:highlight>
                <a:latin typeface="Arial"/>
                <a:ea typeface="Arial"/>
                <a:cs typeface="Arial"/>
                <a:sym typeface="Arial"/>
              </a:rPr>
              <a:t>Gutter Width</a:t>
            </a:r>
            <a:r>
              <a:rPr b="0" i="0" lang="es-ES" sz="1100" u="none" cap="none" strike="noStrike">
                <a:solidFill>
                  <a:srgbClr val="222222"/>
                </a:solidFill>
                <a:highlight>
                  <a:srgbClr val="FFFFFF"/>
                </a:highlight>
                <a:latin typeface="Arial"/>
                <a:ea typeface="Arial"/>
                <a:cs typeface="Arial"/>
                <a:sym typeface="Arial"/>
              </a:rPr>
              <a:t>. </a:t>
            </a:r>
            <a:endParaRPr b="0" i="0" sz="1100" u="none" cap="none" strike="noStrike">
              <a:solidFill>
                <a:srgbClr val="000000"/>
              </a:solidFill>
              <a:latin typeface="Arial"/>
              <a:ea typeface="Arial"/>
              <a:cs typeface="Arial"/>
              <a:sym typeface="Arial"/>
            </a:endParaRPr>
          </a:p>
        </p:txBody>
      </p:sp>
      <p:pic>
        <p:nvPicPr>
          <p:cNvPr id="94" name="Google Shape;94;p13"/>
          <p:cNvPicPr preferRelativeResize="0"/>
          <p:nvPr/>
        </p:nvPicPr>
        <p:blipFill rotWithShape="1">
          <a:blip r:embed="rId11">
            <a:alphaModFix/>
          </a:blip>
          <a:srcRect b="0" l="0" r="0" t="0"/>
          <a:stretch/>
        </p:blipFill>
        <p:spPr>
          <a:xfrm>
            <a:off x="3067792" y="3994726"/>
            <a:ext cx="1784126" cy="984821"/>
          </a:xfrm>
          <a:prstGeom prst="rect">
            <a:avLst/>
          </a:prstGeom>
          <a:noFill/>
          <a:ln>
            <a:noFill/>
          </a:ln>
        </p:spPr>
      </p:pic>
      <p:sp>
        <p:nvSpPr>
          <p:cNvPr id="95" name="Google Shape;95;p13"/>
          <p:cNvSpPr/>
          <p:nvPr/>
        </p:nvSpPr>
        <p:spPr>
          <a:xfrm>
            <a:off x="255835" y="4012335"/>
            <a:ext cx="2694902" cy="625556"/>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222222"/>
              </a:buClr>
              <a:buSzPts val="1100"/>
              <a:buFont typeface="Arial"/>
              <a:buNone/>
            </a:pPr>
            <a:r>
              <a:rPr b="1" i="0" lang="es-ES" sz="1100" u="none" cap="none" strike="noStrike">
                <a:solidFill>
                  <a:srgbClr val="222222"/>
                </a:solidFill>
                <a:highlight>
                  <a:srgbClr val="FFFFFF"/>
                </a:highlight>
                <a:latin typeface="Arial"/>
                <a:ea typeface="Arial"/>
                <a:cs typeface="Arial"/>
                <a:sym typeface="Arial"/>
              </a:rPr>
              <a:t>Padding</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ES" sz="1100" u="none" cap="none" strike="noStrike">
                <a:solidFill>
                  <a:srgbClr val="000000"/>
                </a:solidFill>
                <a:highlight>
                  <a:srgbClr val="FFFFFF"/>
                </a:highlight>
                <a:latin typeface="Arial"/>
                <a:ea typeface="Arial"/>
                <a:cs typeface="Arial"/>
                <a:sym typeface="Arial"/>
              </a:rPr>
              <a:t>El padding es el espacio entre el borde de una columna y su contenido</a:t>
            </a:r>
            <a:endParaRPr b="0" i="0" sz="1100" u="none" cap="none" strike="noStrike">
              <a:solidFill>
                <a:srgbClr val="000000"/>
              </a:solidFill>
              <a:latin typeface="Arial"/>
              <a:ea typeface="Arial"/>
              <a:cs typeface="Arial"/>
              <a:sym typeface="Arial"/>
            </a:endParaRPr>
          </a:p>
        </p:txBody>
      </p:sp>
      <p:pic>
        <p:nvPicPr>
          <p:cNvPr id="96" name="Google Shape;96;p13"/>
          <p:cNvPicPr preferRelativeResize="0"/>
          <p:nvPr/>
        </p:nvPicPr>
        <p:blipFill rotWithShape="1">
          <a:blip r:embed="rId12">
            <a:alphaModFix/>
          </a:blip>
          <a:srcRect b="0" l="0" r="0" t="0"/>
          <a:stretch/>
        </p:blipFill>
        <p:spPr>
          <a:xfrm>
            <a:off x="2950737" y="5085185"/>
            <a:ext cx="1784125" cy="1312388"/>
          </a:xfrm>
          <a:prstGeom prst="rect">
            <a:avLst/>
          </a:prstGeom>
          <a:noFill/>
          <a:ln>
            <a:noFill/>
          </a:ln>
        </p:spPr>
      </p:pic>
      <p:sp>
        <p:nvSpPr>
          <p:cNvPr id="97" name="Google Shape;97;p13"/>
          <p:cNvSpPr/>
          <p:nvPr/>
        </p:nvSpPr>
        <p:spPr>
          <a:xfrm>
            <a:off x="4526887" y="4997887"/>
            <a:ext cx="3670849" cy="184698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222222"/>
              </a:buClr>
              <a:buSzPts val="1000"/>
              <a:buFont typeface="Arial"/>
              <a:buNone/>
            </a:pPr>
            <a:r>
              <a:rPr b="1" i="0" lang="es-ES" sz="1000" u="none" cap="none" strike="noStrike">
                <a:solidFill>
                  <a:srgbClr val="222222"/>
                </a:solidFill>
                <a:highlight>
                  <a:srgbClr val="FFFFFF"/>
                </a:highlight>
                <a:latin typeface="Arial"/>
                <a:ea typeface="Arial"/>
                <a:cs typeface="Arial"/>
                <a:sym typeface="Arial"/>
              </a:rPr>
              <a:t>Retícula Responsive</a:t>
            </a:r>
            <a:endParaRPr b="0" i="0" sz="1000" u="none" cap="none" strike="noStrike">
              <a:solidFill>
                <a:srgbClr val="000000"/>
              </a:solidFill>
              <a:latin typeface="Arial"/>
              <a:ea typeface="Arial"/>
              <a:cs typeface="Arial"/>
              <a:sym typeface="Arial"/>
            </a:endParaRPr>
          </a:p>
          <a:p>
            <a:pPr indent="0" lvl="0" marL="449580" marR="0" rtl="0" algn="just">
              <a:lnSpc>
                <a:spcPct val="115000"/>
              </a:lnSpc>
              <a:spcBef>
                <a:spcPts val="0"/>
              </a:spcBef>
              <a:spcAft>
                <a:spcPts val="0"/>
              </a:spcAft>
              <a:buClr>
                <a:srgbClr val="000000"/>
              </a:buClr>
              <a:buSzPts val="1000"/>
              <a:buFont typeface="Arial"/>
              <a:buNone/>
            </a:pPr>
            <a:r>
              <a:rPr b="0" i="0" lang="es-ES" sz="1000" u="none" cap="none" strike="noStrike">
                <a:solidFill>
                  <a:srgbClr val="000000"/>
                </a:solidFill>
                <a:highlight>
                  <a:srgbClr val="FFFFFF"/>
                </a:highlight>
                <a:latin typeface="Arial"/>
                <a:ea typeface="Arial"/>
                <a:cs typeface="Arial"/>
                <a:sym typeface="Arial"/>
              </a:rPr>
              <a:t>El uso de nuevas tecnologías y sus diversos formatos, hacen que los elementos estéticos y de diseño se tengan que adaptar a su entorno y funcionalidad, esta retícula se adapta para conseguir una regularidad en las páginas web, aunque sean abiertas en diferentes dispositivos, con unas dimensiones de pantalla diferentes, que exigen un cambio estructural del diseño. A este cambio se le conoce como breakpoint (punto de ruptura).  </a:t>
            </a:r>
            <a:endParaRPr b="0" i="0" sz="1000" u="none" cap="none" strike="noStrike">
              <a:solidFill>
                <a:srgbClr val="000000"/>
              </a:solidFill>
              <a:latin typeface="Arial"/>
              <a:ea typeface="Arial"/>
              <a:cs typeface="Arial"/>
              <a:sym typeface="Arial"/>
            </a:endParaRPr>
          </a:p>
        </p:txBody>
      </p:sp>
      <p:cxnSp>
        <p:nvCxnSpPr>
          <p:cNvPr id="98" name="Google Shape;98;p13"/>
          <p:cNvCxnSpPr/>
          <p:nvPr/>
        </p:nvCxnSpPr>
        <p:spPr>
          <a:xfrm>
            <a:off x="4496869" y="623818"/>
            <a:ext cx="148284" cy="0"/>
          </a:xfrm>
          <a:prstGeom prst="straightConnector1">
            <a:avLst/>
          </a:prstGeom>
          <a:noFill/>
          <a:ln cap="flat" cmpd="sng" w="9525">
            <a:solidFill>
              <a:srgbClr val="5597D3"/>
            </a:solidFill>
            <a:prstDash val="solid"/>
            <a:round/>
            <a:headEnd len="sm" w="sm" type="none"/>
            <a:tailEnd len="med" w="med" type="triangle"/>
          </a:ln>
        </p:spPr>
      </p:cxnSp>
      <p:cxnSp>
        <p:nvCxnSpPr>
          <p:cNvPr id="99" name="Google Shape;99;p13"/>
          <p:cNvCxnSpPr/>
          <p:nvPr/>
        </p:nvCxnSpPr>
        <p:spPr>
          <a:xfrm rot="10800000">
            <a:off x="2950737" y="1866122"/>
            <a:ext cx="184349" cy="0"/>
          </a:xfrm>
          <a:prstGeom prst="straightConnector1">
            <a:avLst/>
          </a:prstGeom>
          <a:noFill/>
          <a:ln cap="flat" cmpd="sng" w="9525">
            <a:solidFill>
              <a:srgbClr val="5597D3"/>
            </a:solidFill>
            <a:prstDash val="solid"/>
            <a:round/>
            <a:headEnd len="sm" w="sm" type="none"/>
            <a:tailEnd len="med" w="med" type="triangle"/>
          </a:ln>
        </p:spPr>
      </p:cxnSp>
      <p:cxnSp>
        <p:nvCxnSpPr>
          <p:cNvPr id="100" name="Google Shape;100;p13"/>
          <p:cNvCxnSpPr/>
          <p:nvPr/>
        </p:nvCxnSpPr>
        <p:spPr>
          <a:xfrm>
            <a:off x="4851918" y="3355684"/>
            <a:ext cx="261258" cy="0"/>
          </a:xfrm>
          <a:prstGeom prst="straightConnector1">
            <a:avLst/>
          </a:prstGeom>
          <a:noFill/>
          <a:ln cap="flat" cmpd="sng" w="9525">
            <a:solidFill>
              <a:srgbClr val="5597D3"/>
            </a:solidFill>
            <a:prstDash val="solid"/>
            <a:round/>
            <a:headEnd len="sm" w="sm" type="none"/>
            <a:tailEnd len="med" w="med" type="triangle"/>
          </a:ln>
        </p:spPr>
      </p:cxnSp>
      <p:cxnSp>
        <p:nvCxnSpPr>
          <p:cNvPr id="101" name="Google Shape;101;p13"/>
          <p:cNvCxnSpPr>
            <a:stCxn id="94" idx="1"/>
          </p:cNvCxnSpPr>
          <p:nvPr/>
        </p:nvCxnSpPr>
        <p:spPr>
          <a:xfrm rot="10800000">
            <a:off x="2659192" y="4487137"/>
            <a:ext cx="408600" cy="0"/>
          </a:xfrm>
          <a:prstGeom prst="straightConnector1">
            <a:avLst/>
          </a:prstGeom>
          <a:noFill/>
          <a:ln cap="flat" cmpd="sng" w="9525">
            <a:solidFill>
              <a:srgbClr val="5597D3"/>
            </a:solidFill>
            <a:prstDash val="solid"/>
            <a:round/>
            <a:headEnd len="sm" w="sm" type="none"/>
            <a:tailEnd len="med" w="med" type="triangle"/>
          </a:ln>
        </p:spPr>
      </p:cxnSp>
      <p:cxnSp>
        <p:nvCxnSpPr>
          <p:cNvPr id="102" name="Google Shape;102;p13"/>
          <p:cNvCxnSpPr/>
          <p:nvPr/>
        </p:nvCxnSpPr>
        <p:spPr>
          <a:xfrm>
            <a:off x="4645153" y="5659765"/>
            <a:ext cx="337394" cy="0"/>
          </a:xfrm>
          <a:prstGeom prst="straightConnector1">
            <a:avLst/>
          </a:prstGeom>
          <a:noFill/>
          <a:ln cap="flat" cmpd="sng" w="9525">
            <a:solidFill>
              <a:srgbClr val="5597D3"/>
            </a:solidFill>
            <a:prstDash val="solid"/>
            <a:round/>
            <a:headEnd len="sm" w="sm" type="none"/>
            <a:tailEnd len="med" w="med" type="triangle"/>
          </a:ln>
        </p:spPr>
      </p:cxnSp>
      <p:pic>
        <p:nvPicPr>
          <p:cNvPr id="103" name="Google Shape;103;p13"/>
          <p:cNvPicPr preferRelativeResize="0"/>
          <p:nvPr/>
        </p:nvPicPr>
        <p:blipFill rotWithShape="1">
          <a:blip r:embed="rId13">
            <a:alphaModFix/>
          </a:blip>
          <a:srcRect b="0" l="0" r="0" t="0"/>
          <a:stretch/>
        </p:blipFill>
        <p:spPr>
          <a:xfrm>
            <a:off x="1848877" y="2787664"/>
            <a:ext cx="616172" cy="713733"/>
          </a:xfrm>
          <a:prstGeom prst="rect">
            <a:avLst/>
          </a:prstGeom>
          <a:noFill/>
          <a:ln>
            <a:noFill/>
          </a:ln>
        </p:spPr>
      </p:pic>
      <p:pic>
        <p:nvPicPr>
          <p:cNvPr id="104" name="Google Shape;104;p13"/>
          <p:cNvPicPr preferRelativeResize="0"/>
          <p:nvPr/>
        </p:nvPicPr>
        <p:blipFill rotWithShape="1">
          <a:blip r:embed="rId14">
            <a:alphaModFix/>
          </a:blip>
          <a:srcRect b="0" l="0" r="0" t="0"/>
          <a:stretch/>
        </p:blipFill>
        <p:spPr>
          <a:xfrm>
            <a:off x="4478352" y="6260841"/>
            <a:ext cx="504195" cy="584026"/>
          </a:xfrm>
          <a:prstGeom prst="rect">
            <a:avLst/>
          </a:prstGeom>
          <a:noFill/>
          <a:ln>
            <a:noFill/>
          </a:ln>
        </p:spPr>
      </p:pic>
      <p:pic>
        <p:nvPicPr>
          <p:cNvPr id="105" name="Google Shape;105;p13"/>
          <p:cNvPicPr preferRelativeResize="0"/>
          <p:nvPr/>
        </p:nvPicPr>
        <p:blipFill rotWithShape="1">
          <a:blip r:embed="rId15">
            <a:alphaModFix/>
          </a:blip>
          <a:srcRect b="0" l="0" r="0" t="0"/>
          <a:stretch/>
        </p:blipFill>
        <p:spPr>
          <a:xfrm>
            <a:off x="8342955" y="846217"/>
            <a:ext cx="820835" cy="950801"/>
          </a:xfrm>
          <a:prstGeom prst="rect">
            <a:avLst/>
          </a:prstGeom>
          <a:noFill/>
          <a:ln>
            <a:noFill/>
          </a:ln>
        </p:spPr>
      </p:pic>
      <p:sp>
        <p:nvSpPr>
          <p:cNvPr id="106" name="Google Shape;106;p13"/>
          <p:cNvSpPr txBox="1"/>
          <p:nvPr/>
        </p:nvSpPr>
        <p:spPr>
          <a:xfrm>
            <a:off x="9241263" y="951722"/>
            <a:ext cx="2841880" cy="46166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Integrar modal para retículas de diseño y reticula responsive</a:t>
            </a:r>
            <a:endParaRPr b="0" i="0" sz="12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