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hutterstock.com/image-vector/set-people-passing-online-test-600w-1996856270.jpg"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ytimg.com/vi/gfXJkt0OrHs/maxresdefault.jp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blog.ida.cl/wp-content/uploads/sites/5/2020/10/ida-mitoYRealidadTest-blog-655x470.png"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hutterstock.com/image-vector/man-computer-filling-online-questionnaire-600w-1056262100.jpg"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98156" y="7616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DI_CF13_16_Tipos_pruebas</a:t>
            </a:r>
            <a:endParaRPr/>
          </a:p>
          <a:p>
            <a:pPr indent="0" lvl="0" marL="0" marR="0" rtl="0" algn="ctr">
              <a:lnSpc>
                <a:spcPct val="100000"/>
              </a:lnSpc>
              <a:spcBef>
                <a:spcPts val="0"/>
              </a:spcBef>
              <a:spcAft>
                <a:spcPts val="0"/>
              </a:spcAft>
              <a:buClr>
                <a:schemeClr val="lt1"/>
              </a:buClr>
              <a:buSzPts val="1400"/>
              <a:buFont typeface="Arial"/>
              <a:buNone/>
            </a:pPr>
            <a:r>
              <a:rPr b="1" i="0" lang="es-ES" sz="1400" u="none" cap="none" strike="noStrike">
                <a:solidFill>
                  <a:schemeClr val="lt1"/>
                </a:solidFill>
                <a:latin typeface="Arial"/>
                <a:ea typeface="Arial"/>
                <a:cs typeface="Arial"/>
                <a:sym typeface="Arial"/>
              </a:rPr>
              <a:t>Pasos A tipo 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2"/>
          <p:cNvPicPr preferRelativeResize="0"/>
          <p:nvPr/>
        </p:nvPicPr>
        <p:blipFill rotWithShape="1">
          <a:blip r:embed="rId3">
            <a:alphaModFix/>
          </a:blip>
          <a:srcRect b="0" l="0" r="0" t="0"/>
          <a:stretch/>
        </p:blipFill>
        <p:spPr>
          <a:xfrm>
            <a:off x="3480319" y="2405278"/>
            <a:ext cx="5805098" cy="3778293"/>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6" name="Google Shape;8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7" name="Google Shape;87;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https://image.shutterstock.com/image-vector/set-people-passing-online-test-600w-1996856270.jpg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13"/>
          <p:cNvSpPr/>
          <p:nvPr/>
        </p:nvSpPr>
        <p:spPr>
          <a:xfrm>
            <a:off x="-87086" y="2154580"/>
            <a:ext cx="4323184" cy="2835071"/>
          </a:xfrm>
          <a:prstGeom prst="rect">
            <a:avLst/>
          </a:prstGeom>
          <a:noFill/>
          <a:ln>
            <a:noFill/>
          </a:ln>
        </p:spPr>
        <p:txBody>
          <a:bodyPr anchorCtr="0" anchor="t" bIns="45700" lIns="91425" spcFirstLastPara="1" rIns="91425" wrap="square" tIns="45700">
            <a:noAutofit/>
          </a:bodyPr>
          <a:lstStyle/>
          <a:p>
            <a:pPr indent="0" lvl="0" marL="228600" marR="0" rtl="0" algn="just">
              <a:lnSpc>
                <a:spcPct val="115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Pasillo de Pruebas</a:t>
            </a:r>
            <a:endParaRPr/>
          </a:p>
          <a:p>
            <a:pPr indent="0" lvl="0" marL="2286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una opción muy rápida y económica al momento de escoger las personas para el estudio en cuestión, ya que todas son escogidas al azar, permitiendo que la muestra realizada contemple una cantidad variada de individuos ya que sus perfiles, cualidades, percepciones, habilidad, etc.</a:t>
            </a:r>
            <a:endParaRPr/>
          </a:p>
          <a:p>
            <a:pPr indent="0" lvl="0" marL="2286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Estas pruebas permiten analizar características generales para todos los perfiles, permitiendo identificar características como complicidad, usabilidad, etc.</a:t>
            </a:r>
            <a:endParaRPr/>
          </a:p>
          <a:p>
            <a:pPr indent="0" lvl="0" marL="2286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Para tener logros más eficientes y verídicos, se debe asegurar que las muestras sean ajenas, pero si con un conocimiento básico general.</a:t>
            </a:r>
            <a:endParaRPr b="0" i="0" sz="1200" u="none" cap="none" strike="noStrike">
              <a:solidFill>
                <a:srgbClr val="000000"/>
              </a:solidFill>
              <a:latin typeface="Arial"/>
              <a:ea typeface="Arial"/>
              <a:cs typeface="Arial"/>
              <a:sym typeface="Arial"/>
            </a:endParaRPr>
          </a:p>
        </p:txBody>
      </p:sp>
      <p:pic>
        <p:nvPicPr>
          <p:cNvPr descr="Grupo de personas que pasan pruebas en línea en el equipo. Estudiantes con laptops en un examen de internet. Hombres y mujeres haciendo tictac en la pantalla. Ilustración vectorial gráfica plana coloreada aislada en fondo blanco" id="89" name="Google Shape;89;p13"/>
          <p:cNvPicPr preferRelativeResize="0"/>
          <p:nvPr/>
        </p:nvPicPr>
        <p:blipFill rotWithShape="1">
          <a:blip r:embed="rId4">
            <a:alphaModFix/>
          </a:blip>
          <a:srcRect b="0" l="0" r="0" t="0"/>
          <a:stretch/>
        </p:blipFill>
        <p:spPr>
          <a:xfrm>
            <a:off x="4355952" y="2421063"/>
            <a:ext cx="3806375" cy="1852436"/>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7" name="Google Shape;97;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50"/>
              <a:buFont typeface="Arial"/>
              <a:buNone/>
            </a:pPr>
            <a:r>
              <a:rPr b="0" i="0" lang="es-ES" sz="1400" u="sng" cap="none" strike="noStrike">
                <a:solidFill>
                  <a:schemeClr val="hlink"/>
                </a:solidFill>
                <a:latin typeface="Arial"/>
                <a:ea typeface="Arial"/>
                <a:cs typeface="Arial"/>
                <a:sym typeface="Arial"/>
                <a:hlinkClick r:id="rId3"/>
              </a:rPr>
              <a:t>https://i.ytimg.com/vi/gfXJkt0OrHs/maxresdefault.jpg</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4"/>
          <p:cNvSpPr/>
          <p:nvPr/>
        </p:nvSpPr>
        <p:spPr>
          <a:xfrm>
            <a:off x="3938651" y="2278461"/>
            <a:ext cx="4178982" cy="2410340"/>
          </a:xfrm>
          <a:prstGeom prst="rect">
            <a:avLst/>
          </a:prstGeom>
          <a:noFill/>
          <a:ln>
            <a:noFill/>
          </a:ln>
        </p:spPr>
        <p:txBody>
          <a:bodyPr anchorCtr="0" anchor="t" bIns="45700" lIns="91425" spcFirstLastPara="1" rIns="91425" wrap="square" tIns="45700">
            <a:noAutofit/>
          </a:bodyPr>
          <a:lstStyle/>
          <a:p>
            <a:pPr indent="0" lvl="0" marL="228600" marR="0" rtl="0" algn="just">
              <a:lnSpc>
                <a:spcPct val="115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Prueba de Usabilidad Remota</a:t>
            </a:r>
            <a:endParaRPr/>
          </a:p>
          <a:p>
            <a:pPr indent="0" lvl="0" marL="2286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Dados los altos costos en el momento de pensar en reunir un grupo de prueba, en escenarios de usabilidad podemos encontrar que es habitual que encontremos usuarios de diferentes partes y zonas horarias, por lo que desde el punto de la logística se convierte en un reto. Estas pruebas también permiten que usuarios de diferentes lugares, con tecnologías, y contextos diferentes, creando inconvenientes y brechas que van desde la posibilidad de no comunicarse, hasta no saber exactamente quien es el usuario que realiza la prueba.</a:t>
            </a:r>
            <a:endParaRPr b="0" i="0" sz="12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4">
            <a:alphaModFix/>
          </a:blip>
          <a:srcRect b="0" l="0" r="0" t="0"/>
          <a:stretch/>
        </p:blipFill>
        <p:spPr>
          <a:xfrm>
            <a:off x="324432" y="2278461"/>
            <a:ext cx="3193209" cy="2069604"/>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7" name="Google Shape;107;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rgbClr val="000000"/>
              </a:buClr>
              <a:buSzPts val="350"/>
              <a:buFont typeface="Arial"/>
              <a:buNone/>
            </a:pPr>
            <a:r>
              <a:rPr b="0" i="0" lang="es-ES" sz="1400" u="sng" cap="none" strike="noStrike">
                <a:solidFill>
                  <a:schemeClr val="hlink"/>
                </a:solidFill>
                <a:latin typeface="Arial"/>
                <a:ea typeface="Arial"/>
                <a:cs typeface="Arial"/>
                <a:sym typeface="Arial"/>
                <a:hlinkClick r:id="rId3"/>
              </a:rPr>
              <a:t>https://blog.ida.cl/wp-content/uploads/sites/5/2020/10/ida-mitoYRealidadTest-blog-655x470.png</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5"/>
          <p:cNvSpPr/>
          <p:nvPr/>
        </p:nvSpPr>
        <p:spPr>
          <a:xfrm>
            <a:off x="0" y="2418420"/>
            <a:ext cx="3938649" cy="2835071"/>
          </a:xfrm>
          <a:prstGeom prst="rect">
            <a:avLst/>
          </a:prstGeom>
          <a:noFill/>
          <a:ln>
            <a:noFill/>
          </a:ln>
        </p:spPr>
        <p:txBody>
          <a:bodyPr anchorCtr="0" anchor="t" bIns="45700" lIns="91425" spcFirstLastPara="1" rIns="91425" wrap="square" tIns="45700">
            <a:noAutofit/>
          </a:bodyPr>
          <a:lstStyle/>
          <a:p>
            <a:pPr indent="0" lvl="0" marL="228600" marR="0" rtl="0" algn="just">
              <a:lnSpc>
                <a:spcPct val="115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Metodologías Asíncronas </a:t>
            </a:r>
            <a:endParaRPr/>
          </a:p>
          <a:p>
            <a:pPr indent="0" lvl="0" marL="228600" marR="0" rtl="0" algn="just">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2286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 registro automático que se obtiene al tener un usuario que realiza una navegación, mientras se conoce como fue su recorrido al igual que los clics realizados, consiguiendo a su vez una retroalimentación concisa al mostrar errores o incidentes mientras se interactuaba. </a:t>
            </a:r>
            <a:endParaRPr/>
          </a:p>
          <a:p>
            <a:pPr indent="0" lvl="0" marL="2286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una metodología basada en tareas, lo que permite medir tiempos, clics; datos que son vitales para las empresas y su compresión de lo que el usuario hace y como se desenvuelve al momento de navegar por un sitio Web.  </a:t>
            </a:r>
            <a:endParaRPr b="0" i="0" sz="1200" u="none" cap="none" strike="noStrike">
              <a:solidFill>
                <a:srgbClr val="000000"/>
              </a:solidFill>
              <a:latin typeface="Arial"/>
              <a:ea typeface="Arial"/>
              <a:cs typeface="Arial"/>
              <a:sym typeface="Arial"/>
            </a:endParaRPr>
          </a:p>
        </p:txBody>
      </p:sp>
      <p:pic>
        <p:nvPicPr>
          <p:cNvPr id="109" name="Google Shape;109;p15"/>
          <p:cNvPicPr preferRelativeResize="0"/>
          <p:nvPr/>
        </p:nvPicPr>
        <p:blipFill rotWithShape="1">
          <a:blip r:embed="rId4">
            <a:alphaModFix/>
          </a:blip>
          <a:srcRect b="0" l="0" r="0" t="0"/>
          <a:stretch/>
        </p:blipFill>
        <p:spPr>
          <a:xfrm>
            <a:off x="4460033" y="2723036"/>
            <a:ext cx="3152969" cy="1764988"/>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7" name="Google Shape;117;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https://image.shutterstock.com/image-vector/man-computer-filling-online-questionnaire-600w-1056262100.jpg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6"/>
          <p:cNvSpPr/>
          <p:nvPr/>
        </p:nvSpPr>
        <p:spPr>
          <a:xfrm>
            <a:off x="3545632" y="2154581"/>
            <a:ext cx="4599991" cy="2835071"/>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TEST A/B</a:t>
            </a:r>
            <a:endParaRPr/>
          </a:p>
          <a:p>
            <a:pPr indent="0" lvl="0" marL="4572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una prueba aleatoria con dos (2) variantes, (A,B) siendo una la variante y la otra la que controla, la idea consiste en comparar dos (2) opciones, con leves cambios que afectan directamente en los comportamientos de los usuarios. Se utilizan dos (2) opciones exactas con un contenido diferente, donde se tendrá prioridad por alguno y se obtendrán resultados.</a:t>
            </a:r>
            <a:endParaRPr/>
          </a:p>
          <a:p>
            <a:pPr indent="0" lvl="0" marL="457200" marR="0" rtl="0" algn="just">
              <a:lnSpc>
                <a:spcPct val="115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pueden encontrar variantes, donde la intención de la prueba es comparar y es mantiene una sola variante que controla, así  se obtienen más datos sobre las mismas pruebas, siendo más económico, pero sus resultados pueden ser sesgados. </a:t>
            </a:r>
            <a:endParaRPr b="0" i="0" sz="1200" u="none" cap="none" strike="noStrike">
              <a:solidFill>
                <a:srgbClr val="000000"/>
              </a:solidFill>
              <a:latin typeface="Arial"/>
              <a:ea typeface="Arial"/>
              <a:cs typeface="Arial"/>
              <a:sym typeface="Arial"/>
            </a:endParaRPr>
          </a:p>
        </p:txBody>
      </p:sp>
      <p:pic>
        <p:nvPicPr>
          <p:cNvPr descr="Hombre en la computadora rellenando formulario de cuestionario en línea. Concepto plano vector de estudio. Comentarios y cuestionario en línea, encuestas e ilustraciones de informes" id="119" name="Google Shape;119;p16"/>
          <p:cNvPicPr preferRelativeResize="0"/>
          <p:nvPr/>
        </p:nvPicPr>
        <p:blipFill rotWithShape="1">
          <a:blip r:embed="rId4">
            <a:alphaModFix/>
          </a:blip>
          <a:srcRect b="0" l="0" r="0" t="0"/>
          <a:stretch/>
        </p:blipFill>
        <p:spPr>
          <a:xfrm>
            <a:off x="533457" y="2060559"/>
            <a:ext cx="3213559" cy="2736881"/>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