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hutterstock.com/image-photo/investor-analyzing-stock-market-report-600w-1250714257.jpg"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hutterstock.com/image-photo/close-businessman-hand-typing-on-600w-1371794945.jpg"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thumbs.dreamstime.com/z/experiencia-del-usuario-dise%C3%B1ador-de-ux-que-dise%C3%B1a-el-web-en-la-disposici%C3%B3n-smartphone-109944082.jpg"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premium/hombre-negocios-smartphone-contra-barra-busqueda-web-sobre-fondo-blanco-concepto-diseno-interfaz-experiencia-usuario_11067632.htm#page=1&amp;query=pruebas%20de%20usabilidad&amp;position=24"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foto-gratis/primer-plano-mano-hombre-utilizando-su-telefono-movil_902477.htm#query=experiencia%20de%20usuario&amp;position=15"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DI_CF13_17_Usabilidad</a:t>
            </a:r>
            <a:endParaRPr/>
          </a:p>
          <a:p>
            <a:pPr indent="0" lvl="0" marL="0" marR="0" rtl="0" algn="ctr">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Slider C</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3750906" y="2690365"/>
            <a:ext cx="5751447" cy="3518866"/>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7" name="Google Shape;87;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https://image.shutterstock.com/image-photo/investor-analyzing-stock-market-report-600w-1250714257.jpg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13"/>
          <p:cNvSpPr/>
          <p:nvPr/>
        </p:nvSpPr>
        <p:spPr>
          <a:xfrm>
            <a:off x="24456" y="5315472"/>
            <a:ext cx="8008800" cy="113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Determinar métricas y crear análisis de tareas</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delimitan las pruebas mediante el uso de métricas que midan los factores en pro y en contra referentes a la usabilidad, eficacia y eficiencia de los componentes de un proyecto.  Aquí hay medición de objetivos dirigidos al usuario, manejo de ruta y análisis de tareas de los componentes entre otras.  Se construye un flujograma de tareas, con tiempos y acciones a trabajar.</a:t>
            </a:r>
            <a:endParaRPr b="0" i="0" sz="1200" u="none" cap="none" strike="noStrike">
              <a:solidFill>
                <a:srgbClr val="000000"/>
              </a:solidFill>
              <a:latin typeface="Arial"/>
              <a:ea typeface="Arial"/>
              <a:cs typeface="Arial"/>
              <a:sym typeface="Arial"/>
            </a:endParaRPr>
          </a:p>
        </p:txBody>
      </p:sp>
      <p:pic>
        <p:nvPicPr>
          <p:cNvPr descr="Inversionista analizando el informe del mercado de valores y el tablero financiero con inteligencia empresarial (BI), con indicadores clave de rendimiento (KPI).hombre de negocios trabajando con el programa de finanzas en pantalla ancha." id="89" name="Google Shape;89;p13"/>
          <p:cNvPicPr preferRelativeResize="0"/>
          <p:nvPr/>
        </p:nvPicPr>
        <p:blipFill rotWithShape="1">
          <a:blip r:embed="rId4">
            <a:alphaModFix/>
          </a:blip>
          <a:srcRect b="0" l="0" r="0" t="0"/>
          <a:stretch/>
        </p:blipFill>
        <p:spPr>
          <a:xfrm>
            <a:off x="1484345" y="1014121"/>
            <a:ext cx="5715000" cy="257175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7" name="Google Shape;9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https://image.shutterstock.com/image-photo/close-businessman-hand-typing-on-600w-1371794945.jpg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4"/>
          <p:cNvSpPr/>
          <p:nvPr/>
        </p:nvSpPr>
        <p:spPr>
          <a:xfrm>
            <a:off x="211494" y="5602432"/>
            <a:ext cx="7915469" cy="92377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Identificar el mejor tipo de prueba</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Existen variadas formas en cuanto a las pruebas de usabilidad, la utilización de determinada forma de prueba depende del sitio web en cuanto a las métricas y a las tareas definidas en la primera etapa. Existen tres tipos de pruebas de usabilidad que son los más utilizadas:</a:t>
            </a:r>
            <a:endParaRPr b="0" i="0" sz="1200" u="none" cap="none" strike="noStrike">
              <a:solidFill>
                <a:srgbClr val="000000"/>
              </a:solidFill>
              <a:latin typeface="Arial"/>
              <a:ea typeface="Arial"/>
              <a:cs typeface="Arial"/>
              <a:sym typeface="Arial"/>
            </a:endParaRPr>
          </a:p>
        </p:txBody>
      </p:sp>
      <p:pic>
        <p:nvPicPr>
          <p:cNvPr descr="cerrar la escritura a mano de un hombre de negocios en un portátil para realizar el trabajo de beneficio de la empresa con información estadística del tablero virtual de gráficos de existencias, concepto de tecnología empresarial" id="99" name="Google Shape;99;p14"/>
          <p:cNvPicPr preferRelativeResize="0"/>
          <p:nvPr/>
        </p:nvPicPr>
        <p:blipFill rotWithShape="1">
          <a:blip r:embed="rId4">
            <a:alphaModFix/>
          </a:blip>
          <a:srcRect b="0" l="0" r="0" t="0"/>
          <a:stretch/>
        </p:blipFill>
        <p:spPr>
          <a:xfrm>
            <a:off x="1311728" y="632343"/>
            <a:ext cx="5715000" cy="34099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7" name="Google Shape;107;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https://thumbs.dreamstime.com/z/experiencia-del-usuario-dise%C3%B1ador-de-ux-que-dise%C3%B1a-el-web-en-la-disposici%C3%B3n-smartphone-109944082.jpg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5"/>
          <p:cNvSpPr/>
          <p:nvPr/>
        </p:nvSpPr>
        <p:spPr>
          <a:xfrm>
            <a:off x="108856" y="5289235"/>
            <a:ext cx="7691535" cy="81451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Clasificación de tarjetas o el llamado Card sorting, es la prueba más fácil y rápida. Esta técnica se basa en la experiencia del usuario digital, para calificar la taxonomía del producto digital. En un punto anterior, se realizó una descripción más amplia de esta técnica. </a:t>
            </a:r>
            <a:endParaRPr b="0" i="0" sz="1800" u="none" cap="none" strike="noStrike">
              <a:solidFill>
                <a:srgbClr val="000000"/>
              </a:solidFill>
              <a:latin typeface="Arial"/>
              <a:ea typeface="Arial"/>
              <a:cs typeface="Arial"/>
              <a:sym typeface="Arial"/>
            </a:endParaRPr>
          </a:p>
        </p:txBody>
      </p:sp>
      <p:pic>
        <p:nvPicPr>
          <p:cNvPr descr="Experiencia del usuario, diseñador de UX que diseña el web en la disposición del smartphone" id="109" name="Google Shape;109;p15"/>
          <p:cNvPicPr preferRelativeResize="0"/>
          <p:nvPr/>
        </p:nvPicPr>
        <p:blipFill rotWithShape="1">
          <a:blip r:embed="rId4">
            <a:alphaModFix/>
          </a:blip>
          <a:srcRect b="0" l="0" r="0" t="0"/>
          <a:stretch/>
        </p:blipFill>
        <p:spPr>
          <a:xfrm>
            <a:off x="1675621" y="1085889"/>
            <a:ext cx="4558004" cy="335902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7" name="Google Shape;117;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250"/>
              <a:buFont typeface="Arial"/>
              <a:buNone/>
            </a:pPr>
            <a:r>
              <a:rPr b="0" i="0" lang="es-ES" sz="1000" u="sng" cap="none" strike="noStrike">
                <a:solidFill>
                  <a:schemeClr val="hlink"/>
                </a:solidFill>
                <a:latin typeface="Arial"/>
                <a:ea typeface="Arial"/>
                <a:cs typeface="Arial"/>
                <a:sym typeface="Arial"/>
                <a:hlinkClick r:id="rId3"/>
              </a:rPr>
              <a:t>https://www.freepik.es/vector-premium/hombre-negocios-smartphone-contra-barra-busqueda-web-sobre-fondo-blanco-concepto-diseno-interfaz-experiencia-usuario_11067632.htm#page=1&amp;query=pruebas%20de%20usabilidad&amp;position=24</a:t>
            </a:r>
            <a:endParaRPr b="0"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6"/>
          <p:cNvSpPr/>
          <p:nvPr/>
        </p:nvSpPr>
        <p:spPr>
          <a:xfrm>
            <a:off x="257723" y="5040322"/>
            <a:ext cx="7840824" cy="134851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Estudio de campo o investigación contextual, las pruebas de usabilidad necesitan más tiempo que la clasificación de tarjetas y consiste en ir directamente al contexto real de sus usuarios, es decir donde ellos probablemente usen su sitio web y mediante una entrevista no tan formal, se les pide que indiquen cómo realizan el proceso mientras interactúan con la pantalla. Hay retroalimentación directa del usuario lo cual es una gran ventaja; aunque en ocasiones el estudio de campo puede hacerse virtualmente, al aparecer resta espontaneidad al usuario.</a:t>
            </a:r>
            <a:endParaRPr b="0" i="0" sz="1200" u="none" cap="none" strike="noStrike">
              <a:solidFill>
                <a:srgbClr val="000000"/>
              </a:solidFill>
              <a:latin typeface="Arial"/>
              <a:ea typeface="Arial"/>
              <a:cs typeface="Arial"/>
              <a:sym typeface="Arial"/>
            </a:endParaRPr>
          </a:p>
        </p:txBody>
      </p:sp>
      <p:pic>
        <p:nvPicPr>
          <p:cNvPr descr="Interfaz de usuario gráfica, Aplicación&#10;&#10;Descripción generada automáticamente" id="119" name="Google Shape;119;p16"/>
          <p:cNvPicPr preferRelativeResize="0"/>
          <p:nvPr/>
        </p:nvPicPr>
        <p:blipFill rotWithShape="1">
          <a:blip r:embed="rId4">
            <a:alphaModFix/>
          </a:blip>
          <a:srcRect b="0" l="0" r="0" t="0"/>
          <a:stretch/>
        </p:blipFill>
        <p:spPr>
          <a:xfrm>
            <a:off x="1642187" y="1046349"/>
            <a:ext cx="5066521" cy="322715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7" name="Google Shape;127;p1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just">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Arial"/>
                <a:ea typeface="Arial"/>
                <a:cs typeface="Arial"/>
                <a:sym typeface="Arial"/>
                <a:hlinkClick r:id="rId3"/>
              </a:rPr>
              <a:t>https://www.freepik.es/foto-gratis/primer-plano-mano-hombre-utilizando-su-telefono-movil_902477.htm#query=experiencia%20de%20usuario&amp;position=15</a:t>
            </a:r>
            <a:endParaRPr b="0" i="0" sz="1200" u="none" cap="none" strike="noStrike">
              <a:solidFill>
                <a:schemeClr val="dk1"/>
              </a:solidFill>
              <a:latin typeface="Arial"/>
              <a:ea typeface="Arial"/>
              <a:cs typeface="Arial"/>
              <a:sym typeface="Arial"/>
            </a:endParaRPr>
          </a:p>
        </p:txBody>
      </p:sp>
      <p:sp>
        <p:nvSpPr>
          <p:cNvPr id="128" name="Google Shape;128;p17"/>
          <p:cNvSpPr/>
          <p:nvPr/>
        </p:nvSpPr>
        <p:spPr>
          <a:xfrm>
            <a:off x="91090" y="5081811"/>
            <a:ext cx="8097840" cy="156087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El rastreo ocular, es una técnica que sirve para determinar dónde está mirando un usuario, la página que elige, en qué orden se desplaza y el tiempo durante el cual mira. Se puede determinar dónde y cuándo se conectan los usuarios digitales de su sitio web.  Entre más intenso y fuerte el color del mapa, es mayor el tiempo que el usuario mira ese sector de la pantalla. Por medio de este proceso es más fácil entender la usabilidad y eficacia del sitio web, es decir, el nivel de consecución de nuestras metas y objetivos de la página web. Con base en el rastreo ocular, los investigadores y especialistas en marketing han podido determinar que la mayoría de las personas utilizan el patrón de la Z y de la F al mover sus ojos y recorrer la pantalla.</a:t>
            </a:r>
            <a:endParaRPr b="0" i="0" sz="1200" u="none" cap="none" strike="noStrike">
              <a:solidFill>
                <a:srgbClr val="000000"/>
              </a:solidFill>
              <a:latin typeface="Arial"/>
              <a:ea typeface="Arial"/>
              <a:cs typeface="Arial"/>
              <a:sym typeface="Arial"/>
            </a:endParaRPr>
          </a:p>
        </p:txBody>
      </p:sp>
      <p:pic>
        <p:nvPicPr>
          <p:cNvPr descr="Una mano muestra un objeto en la mano&#10;&#10;Descripción generada automáticamente con confianza media" id="129" name="Google Shape;129;p17"/>
          <p:cNvPicPr preferRelativeResize="0"/>
          <p:nvPr/>
        </p:nvPicPr>
        <p:blipFill rotWithShape="1">
          <a:blip r:embed="rId4">
            <a:alphaModFix/>
          </a:blip>
          <a:srcRect b="0" l="0" r="0" t="0"/>
          <a:stretch/>
        </p:blipFill>
        <p:spPr>
          <a:xfrm>
            <a:off x="1450915" y="766276"/>
            <a:ext cx="5687004" cy="3754406"/>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