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62" name="Google Shape;16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2" name="Google Shape;8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2" name="Google Shape;9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2" name="Google Shape;10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12" name="Google Shape;1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2" name="Google Shape;12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2" name="Google Shape;1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42" name="Google Shape;14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52" name="Google Shape;15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1"/>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5"/>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8"/>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p:nvPr>
            <p:ph idx="2" type="pic"/>
          </p:nvPr>
        </p:nvSpPr>
        <p:spPr>
          <a:xfrm>
            <a:off x="5183187" y="987425"/>
            <a:ext cx="6172199" cy="4873624"/>
          </a:xfrm>
          <a:prstGeom prst="rect">
            <a:avLst/>
          </a:prstGeom>
          <a:noFill/>
          <a:ln>
            <a:noFill/>
          </a:ln>
        </p:spPr>
      </p:sp>
      <p:sp>
        <p:nvSpPr>
          <p:cNvPr id="58" name="Google Shape;58;p9"/>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image.shutterstock.com/image-photo/team-meeting-renewable-energy-engineers-600w-1501235705.jpg" TargetMode="Externa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image.shutterstock.com/image-photo/we-need-look-through-this-600w-428227375.jpg" TargetMode="Externa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image.shutterstock.com/image-photo/required-choice-demand-request-order-600w-518746798.jpg" TargetMode="Externa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image.shutterstock.com/image-photo/team-work-building-success-busy-600w-676225636.jpg" TargetMode="Externa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image.shutterstock.com/image-photo/group-business-people-meeting-600w-180807416.jpg" TargetMode="Externa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freepik.es/foto-gratis/empresaria-afroamericana-recortada-escribiendo-etiqueta-marcador-mano-empleador-oficina-sosteniendo-pluma-tomando-nota_9649170.htm#query=Brainstorming&amp;position=12" TargetMode="Externa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image.shutterstock.com/image-photo/ai-artificial-intelligence-digital-technology-600w-1962805639.jpg" TargetMode="Externa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image.shutterstock.com/image-photo/smiling-young-man-shaking-hands-600w-181395665.jpg" TargetMode="Externa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pexels.com/es-es/foto/foto-de-mujeres-en-el-encuentro-3810792/" TargetMode="Externa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p:nvPr/>
        </p:nvSpPr>
        <p:spPr>
          <a:xfrm>
            <a:off x="2398156" y="761623"/>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s-ES" sz="1800" u="none" cap="none" strike="noStrike">
                <a:solidFill>
                  <a:schemeClr val="lt1"/>
                </a:solidFill>
                <a:latin typeface="Arial"/>
                <a:ea typeface="Arial"/>
                <a:cs typeface="Arial"/>
                <a:sym typeface="Arial"/>
              </a:rPr>
              <a:t>       DI_CF13_5_PreProduccion</a:t>
            </a:r>
            <a:endParaRPr/>
          </a:p>
          <a:p>
            <a:pPr indent="0" lvl="0" marL="0" marR="0" rtl="0" algn="ctr">
              <a:lnSpc>
                <a:spcPct val="100000"/>
              </a:lnSpc>
              <a:spcBef>
                <a:spcPts val="0"/>
              </a:spcBef>
              <a:spcAft>
                <a:spcPts val="0"/>
              </a:spcAft>
              <a:buClr>
                <a:schemeClr val="lt1"/>
              </a:buClr>
              <a:buSzPts val="1400"/>
              <a:buFont typeface="Arial"/>
              <a:buNone/>
            </a:pPr>
            <a:r>
              <a:rPr b="1" i="0" lang="es-ES" sz="1400" u="none" cap="none" strike="noStrike">
                <a:solidFill>
                  <a:schemeClr val="lt1"/>
                </a:solidFill>
                <a:latin typeface="Arial"/>
                <a:ea typeface="Arial"/>
                <a:cs typeface="Arial"/>
                <a:sym typeface="Arial"/>
              </a:rPr>
              <a:t>Pasos A tipo n</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2"/>
          <p:cNvPicPr preferRelativeResize="0"/>
          <p:nvPr/>
        </p:nvPicPr>
        <p:blipFill rotWithShape="1">
          <a:blip r:embed="rId3">
            <a:alphaModFix/>
          </a:blip>
          <a:srcRect b="0" l="0" r="0" t="0"/>
          <a:stretch/>
        </p:blipFill>
        <p:spPr>
          <a:xfrm>
            <a:off x="4142792" y="2179325"/>
            <a:ext cx="4614276" cy="3997539"/>
          </a:xfrm>
          <a:prstGeom prst="rect">
            <a:avLst/>
          </a:prstGeom>
          <a:noFill/>
          <a:ln>
            <a:noFill/>
          </a:ln>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5" name="Google Shape;165;p21"/>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66" name="Google Shape;166;p2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67" name="Google Shape;167;p21"/>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https://image.shutterstock.com/image-photo/team-meeting-renewable-energy-engineers-600w-1501235705.jpg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 name="Google Shape;168;p21"/>
          <p:cNvSpPr/>
          <p:nvPr/>
        </p:nvSpPr>
        <p:spPr>
          <a:xfrm>
            <a:off x="164841" y="2650100"/>
            <a:ext cx="3166188" cy="2796599"/>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Producción: </a:t>
            </a:r>
            <a:r>
              <a:rPr b="0" i="0" lang="es-ES" sz="1400" u="none" cap="none" strike="noStrike">
                <a:solidFill>
                  <a:srgbClr val="000000"/>
                </a:solidFill>
                <a:latin typeface="Arial"/>
                <a:ea typeface="Arial"/>
                <a:cs typeface="Arial"/>
                <a:sym typeface="Arial"/>
              </a:rPr>
              <a:t>la pre producción se puede decir que finaliza en este paso, es acá cuando la planificación y todos los pasos anteriores conjugan para que se puedan hacer las creaciones pactadas. Acá se establecen las últimas acciones para dar inicio a la fase de producción, y se prepara lo último para establecer y revisar los cronogramas, para tener buenos resultados.</a:t>
            </a:r>
            <a:endParaRPr b="0" i="0" sz="1800" u="none" cap="none" strike="noStrike">
              <a:solidFill>
                <a:srgbClr val="000000"/>
              </a:solidFill>
              <a:latin typeface="Arial"/>
              <a:ea typeface="Arial"/>
              <a:cs typeface="Arial"/>
              <a:sym typeface="Arial"/>
            </a:endParaRPr>
          </a:p>
        </p:txBody>
      </p:sp>
      <p:pic>
        <p:nvPicPr>
          <p:cNvPr descr="Reunión de equipo de ingenieros de energía renovable trabajando en un concepto innovador de batería de panel solar más eficiente. Grupo de Especialistas Reunidos Alrededor De La Mesa, Solucionando Problemas. Centro de investigación luminosa" id="169" name="Google Shape;169;p21"/>
          <p:cNvPicPr preferRelativeResize="0"/>
          <p:nvPr/>
        </p:nvPicPr>
        <p:blipFill rotWithShape="1">
          <a:blip r:embed="rId4">
            <a:alphaModFix/>
          </a:blip>
          <a:srcRect b="0" l="0" r="0" t="0"/>
          <a:stretch/>
        </p:blipFill>
        <p:spPr>
          <a:xfrm>
            <a:off x="3773109" y="2395829"/>
            <a:ext cx="4038161" cy="2409436"/>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86" name="Google Shape;86;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87" name="Google Shape;87;p13"/>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https://image.shutterstock.com/image-photo/we-need-look-through-this-600w-428227375.jpg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 name="Google Shape;88;p13"/>
          <p:cNvSpPr/>
          <p:nvPr/>
        </p:nvSpPr>
        <p:spPr>
          <a:xfrm>
            <a:off x="379445" y="2402340"/>
            <a:ext cx="2792963" cy="2053319"/>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Necesidad: </a:t>
            </a:r>
            <a:r>
              <a:rPr b="0" i="0" lang="es-ES" sz="1400" u="none" cap="none" strike="noStrike">
                <a:solidFill>
                  <a:srgbClr val="000000"/>
                </a:solidFill>
                <a:latin typeface="Arial"/>
                <a:ea typeface="Arial"/>
                <a:cs typeface="Arial"/>
                <a:sym typeface="Arial"/>
              </a:rPr>
              <a:t>la necesidad se encuentra enmarcada en la carencia o falta de algo, a partir de allí crear un nuevo proyecto editorial respondiendo a los interrogantes: ¿qué?, ¿para quién?, ¿cuándo?, ¿cuánto?, ¿cómo?, ¿en qué medio?, etc. </a:t>
            </a:r>
            <a:endParaRPr b="0" i="0" sz="1800" u="none" cap="none" strike="noStrike">
              <a:solidFill>
                <a:srgbClr val="000000"/>
              </a:solidFill>
              <a:latin typeface="Arial"/>
              <a:ea typeface="Arial"/>
              <a:cs typeface="Arial"/>
              <a:sym typeface="Arial"/>
            </a:endParaRPr>
          </a:p>
        </p:txBody>
      </p:sp>
      <p:pic>
        <p:nvPicPr>
          <p:cNvPr descr="¡Necesitamos ver este documento! Joven y atractivo pensativo mirando la laptop mientras se sienta en la mesa de trabajo en la reunión de negocios con sus compañeros de trabajo" id="89" name="Google Shape;89;p13"/>
          <p:cNvPicPr preferRelativeResize="0"/>
          <p:nvPr/>
        </p:nvPicPr>
        <p:blipFill rotWithShape="1">
          <a:blip r:embed="rId4">
            <a:alphaModFix/>
          </a:blip>
          <a:srcRect b="0" l="0" r="0" t="0"/>
          <a:stretch/>
        </p:blipFill>
        <p:spPr>
          <a:xfrm>
            <a:off x="4132585" y="2237645"/>
            <a:ext cx="3411991" cy="2382707"/>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 name="Google Shape;95;p1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96" name="Google Shape;96;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97" name="Google Shape;97;p14"/>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https://image.shutterstock.com/image-photo/required-choice-demand-request-order-600w-518746798.jpg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 name="Google Shape;98;p14"/>
          <p:cNvSpPr/>
          <p:nvPr/>
        </p:nvSpPr>
        <p:spPr>
          <a:xfrm>
            <a:off x="4945223" y="2526220"/>
            <a:ext cx="2873829" cy="1805559"/>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Requerimientos: </a:t>
            </a:r>
            <a:r>
              <a:rPr b="0" i="0" lang="es-ES" sz="1400" u="none" cap="none" strike="noStrike">
                <a:solidFill>
                  <a:srgbClr val="000000"/>
                </a:solidFill>
                <a:latin typeface="Arial"/>
                <a:ea typeface="Arial"/>
                <a:cs typeface="Arial"/>
                <a:sym typeface="Arial"/>
              </a:rPr>
              <a:t>impuestos a partir de las necesidades identificadas, y que son establecidas por parte del cliente, contexto, política, editorial u otra que demande el proyecto en particular. </a:t>
            </a:r>
            <a:endParaRPr b="0" i="0" sz="1800" u="none" cap="none" strike="noStrike">
              <a:solidFill>
                <a:srgbClr val="000000"/>
              </a:solidFill>
              <a:latin typeface="Arial"/>
              <a:ea typeface="Arial"/>
              <a:cs typeface="Arial"/>
              <a:sym typeface="Arial"/>
            </a:endParaRPr>
          </a:p>
        </p:txBody>
      </p:sp>
      <p:pic>
        <p:nvPicPr>
          <p:cNvPr descr="Required Choice Demand Request Order Concept" id="99" name="Google Shape;99;p14"/>
          <p:cNvPicPr preferRelativeResize="0"/>
          <p:nvPr/>
        </p:nvPicPr>
        <p:blipFill rotWithShape="1">
          <a:blip r:embed="rId4">
            <a:alphaModFix/>
          </a:blip>
          <a:srcRect b="0" l="0" r="0" t="0"/>
          <a:stretch/>
        </p:blipFill>
        <p:spPr>
          <a:xfrm>
            <a:off x="541176" y="2159125"/>
            <a:ext cx="4086806" cy="2744971"/>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15"/>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06" name="Google Shape;106;p1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07" name="Google Shape;107;p15"/>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https://image.shutterstock.com/image-photo/team-work-building-success-busy-600w-676225636.jpg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 name="Google Shape;108;p15"/>
          <p:cNvSpPr/>
          <p:nvPr/>
        </p:nvSpPr>
        <p:spPr>
          <a:xfrm>
            <a:off x="314130" y="2765399"/>
            <a:ext cx="2820955" cy="1310039"/>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Célula: </a:t>
            </a:r>
            <a:r>
              <a:rPr b="0" i="0" lang="es-ES" sz="1400" u="none" cap="none" strike="noStrike">
                <a:solidFill>
                  <a:srgbClr val="000000"/>
                </a:solidFill>
                <a:latin typeface="Arial"/>
                <a:ea typeface="Arial"/>
                <a:cs typeface="Arial"/>
                <a:sym typeface="Arial"/>
              </a:rPr>
              <a:t>equipo de expertos interdisciplinarios para el desarrollo del proyecto en cada etapa de su diseño, ejecución y validación.  </a:t>
            </a:r>
            <a:endParaRPr b="0" i="0" sz="1800" u="none" cap="none" strike="noStrike">
              <a:solidFill>
                <a:srgbClr val="000000"/>
              </a:solidFill>
              <a:latin typeface="Arial"/>
              <a:ea typeface="Arial"/>
              <a:cs typeface="Arial"/>
              <a:sym typeface="Arial"/>
            </a:endParaRPr>
          </a:p>
        </p:txBody>
      </p:sp>
      <p:pic>
        <p:nvPicPr>
          <p:cNvPr descr="El trabajo en equipo y la creación de equipos es un éxito. Empleados socios de start-up trabajando en ropa informal, tan enfocados, discutiendo las ideas para una nueva estrategia de desarrollo en una oficina de luz cómoda" id="109" name="Google Shape;109;p15"/>
          <p:cNvPicPr preferRelativeResize="0"/>
          <p:nvPr/>
        </p:nvPicPr>
        <p:blipFill rotWithShape="1">
          <a:blip r:embed="rId4">
            <a:alphaModFix/>
          </a:blip>
          <a:srcRect b="0" l="0" r="0" t="0"/>
          <a:stretch/>
        </p:blipFill>
        <p:spPr>
          <a:xfrm>
            <a:off x="3442374" y="1690007"/>
            <a:ext cx="4503687" cy="3152581"/>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5" name="Google Shape;115;p16"/>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16" name="Google Shape;116;p1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17" name="Google Shape;117;p16"/>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https://image.shutterstock.com/image-photo/group-business-people-meeting-600w-180807416.jpg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 name="Google Shape;118;p16"/>
          <p:cNvSpPr/>
          <p:nvPr/>
        </p:nvSpPr>
        <p:spPr>
          <a:xfrm>
            <a:off x="4497355" y="1906820"/>
            <a:ext cx="3485407" cy="304436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Sesiones creativas: </a:t>
            </a:r>
            <a:r>
              <a:rPr b="0" i="0" lang="es-ES" sz="1400" u="none" cap="none" strike="noStrike">
                <a:solidFill>
                  <a:srgbClr val="000000"/>
                </a:solidFill>
                <a:latin typeface="Arial"/>
                <a:ea typeface="Arial"/>
                <a:cs typeface="Arial"/>
                <a:sym typeface="Arial"/>
              </a:rPr>
              <a:t>las sesiones creativas son fundamentales para el desarrollo de nuevas ideas, estrategias, metodologías y puesta en marcha del proyecto. Allí confluye todo el equipo de expertos y nacen las mejores ideas. Para que estas sesiones sean productivas, es necesario implementar un planning con reuniones periódicas y actividades definidas para cada persona o grupos de trabajo. Una estrategia que se puede implementar es la lluvia de ideas.  </a:t>
            </a:r>
            <a:endParaRPr b="0" i="0" sz="1800" u="none" cap="none" strike="noStrike">
              <a:solidFill>
                <a:srgbClr val="000000"/>
              </a:solidFill>
              <a:latin typeface="Arial"/>
              <a:ea typeface="Arial"/>
              <a:cs typeface="Arial"/>
              <a:sym typeface="Arial"/>
            </a:endParaRPr>
          </a:p>
        </p:txBody>
      </p:sp>
      <p:pic>
        <p:nvPicPr>
          <p:cNvPr descr="Group of Business People in Meeting" id="119" name="Google Shape;119;p16"/>
          <p:cNvPicPr preferRelativeResize="0"/>
          <p:nvPr/>
        </p:nvPicPr>
        <p:blipFill rotWithShape="1">
          <a:blip r:embed="rId4">
            <a:alphaModFix/>
          </a:blip>
          <a:srcRect b="0" l="0" r="0" t="0"/>
          <a:stretch/>
        </p:blipFill>
        <p:spPr>
          <a:xfrm>
            <a:off x="604417" y="2198858"/>
            <a:ext cx="3557035" cy="2460283"/>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 name="Google Shape;125;p17"/>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26" name="Google Shape;126;p1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27" name="Google Shape;127;p17"/>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rgbClr val="000000"/>
              </a:buClr>
              <a:buSzPts val="350"/>
              <a:buFont typeface="Arial"/>
              <a:buNone/>
            </a:pPr>
            <a:r>
              <a:rPr b="0" i="0" lang="es-ES" sz="1400" u="sng" cap="none" strike="noStrike">
                <a:solidFill>
                  <a:schemeClr val="hlink"/>
                </a:solidFill>
                <a:latin typeface="Arial"/>
                <a:ea typeface="Arial"/>
                <a:cs typeface="Arial"/>
                <a:sym typeface="Arial"/>
                <a:hlinkClick r:id="rId3"/>
              </a:rPr>
              <a:t>https://www.freepik.es/foto-gratis/empresaria-afroamericana-recortada-escribiendo-etiqueta-marcador-mano-empleador-oficina-sosteniendo-pluma-tomando-nota_9649170.htm#query=Brainstorming&amp;position=12</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17"/>
          <p:cNvSpPr/>
          <p:nvPr/>
        </p:nvSpPr>
        <p:spPr>
          <a:xfrm>
            <a:off x="0" y="2568707"/>
            <a:ext cx="3676261" cy="2078967"/>
          </a:xfrm>
          <a:prstGeom prst="rect">
            <a:avLst/>
          </a:prstGeom>
          <a:noFill/>
          <a:ln>
            <a:noFill/>
          </a:ln>
        </p:spPr>
        <p:txBody>
          <a:bodyPr anchorCtr="0" anchor="t" bIns="45700" lIns="91425" spcFirstLastPara="1" rIns="91425" wrap="square" tIns="45700">
            <a:noAutofit/>
          </a:bodyPr>
          <a:lstStyle/>
          <a:p>
            <a:pPr indent="0" lvl="0" marL="290195" marR="0" rtl="0" algn="just">
              <a:lnSpc>
                <a:spcPct val="115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Brainstorming o lluvia o tormenta de ideas</a:t>
            </a:r>
            <a:r>
              <a:rPr b="0" i="0" lang="es-ES" sz="1400" u="none" cap="none" strike="noStrike">
                <a:solidFill>
                  <a:srgbClr val="000000"/>
                </a:solidFill>
                <a:latin typeface="Arial"/>
                <a:ea typeface="Arial"/>
                <a:cs typeface="Arial"/>
                <a:sym typeface="Arial"/>
              </a:rPr>
              <a:t>. Esta herramienta generalmente es utilizada cuando se busca llegar a consensos o tomar decisiones en grupo. </a:t>
            </a:r>
            <a:endParaRPr/>
          </a:p>
          <a:p>
            <a:pPr indent="0" lvl="0" marL="290195" marR="0" rtl="0" algn="just">
              <a:lnSpc>
                <a:spcPct val="115000"/>
              </a:lnSpc>
              <a:spcBef>
                <a:spcPts val="175"/>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El </a:t>
            </a:r>
            <a:r>
              <a:rPr b="0" i="1" lang="es-ES" sz="1400" u="none" cap="none" strike="noStrike">
                <a:solidFill>
                  <a:srgbClr val="000000"/>
                </a:solidFill>
                <a:latin typeface="Arial"/>
                <a:ea typeface="Arial"/>
                <a:cs typeface="Arial"/>
                <a:sym typeface="Arial"/>
              </a:rPr>
              <a:t>brainstorming</a:t>
            </a:r>
            <a:r>
              <a:rPr b="0" i="0" lang="es-ES" sz="1400" u="none" cap="none" strike="noStrike">
                <a:solidFill>
                  <a:srgbClr val="000000"/>
                </a:solidFill>
                <a:latin typeface="Arial"/>
                <a:ea typeface="Arial"/>
                <a:cs typeface="Arial"/>
                <a:sym typeface="Arial"/>
              </a:rPr>
              <a:t> potencia los procesos creativos, y la generación de alternativas originales que ayudan en la resolución de una situación o problema.</a:t>
            </a:r>
            <a:endParaRPr b="0" i="0" sz="1800" u="none" cap="none" strike="noStrike">
              <a:solidFill>
                <a:srgbClr val="000000"/>
              </a:solidFill>
              <a:latin typeface="Arial"/>
              <a:ea typeface="Arial"/>
              <a:cs typeface="Arial"/>
              <a:sym typeface="Arial"/>
            </a:endParaRPr>
          </a:p>
        </p:txBody>
      </p:sp>
      <p:pic>
        <p:nvPicPr>
          <p:cNvPr descr="Empresaria afroamericana recortada escribiendo en etiqueta con marcador. mano de empleador de oficina sosteniendo la pluma y tomando nota Foto gratis" id="129" name="Google Shape;129;p17"/>
          <p:cNvPicPr preferRelativeResize="0"/>
          <p:nvPr/>
        </p:nvPicPr>
        <p:blipFill rotWithShape="1">
          <a:blip r:embed="rId4">
            <a:alphaModFix/>
          </a:blip>
          <a:srcRect b="0" l="0" r="0" t="0"/>
          <a:stretch/>
        </p:blipFill>
        <p:spPr>
          <a:xfrm>
            <a:off x="4306077" y="2058858"/>
            <a:ext cx="3674675" cy="2447827"/>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18"/>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36" name="Google Shape;136;p18"/>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37" name="Google Shape;137;p18"/>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https://image.shutterstock.com/image-photo/ai-artificial-intelligence-digital-technology-600w-1962805639.jpg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 name="Google Shape;138;p18"/>
          <p:cNvSpPr/>
          <p:nvPr/>
        </p:nvSpPr>
        <p:spPr>
          <a:xfrm>
            <a:off x="4741690" y="2467940"/>
            <a:ext cx="3422595" cy="1805559"/>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1" i="1" lang="es-ES" sz="1400" u="none" cap="none" strike="noStrike">
                <a:solidFill>
                  <a:srgbClr val="000000"/>
                </a:solidFill>
                <a:latin typeface="Arial"/>
                <a:ea typeface="Arial"/>
                <a:cs typeface="Arial"/>
                <a:sym typeface="Arial"/>
              </a:rPr>
              <a:t>Software</a:t>
            </a:r>
            <a:r>
              <a:rPr b="1" i="0" lang="es-ES" sz="1400" u="none" cap="none" strike="noStrike">
                <a:solidFill>
                  <a:srgbClr val="000000"/>
                </a:solidFill>
                <a:latin typeface="Arial"/>
                <a:ea typeface="Arial"/>
                <a:cs typeface="Arial"/>
                <a:sym typeface="Arial"/>
              </a:rPr>
              <a:t>: </a:t>
            </a:r>
            <a:r>
              <a:rPr b="0" i="0" lang="es-ES" sz="1400" u="none" cap="none" strike="noStrike">
                <a:solidFill>
                  <a:srgbClr val="000000"/>
                </a:solidFill>
                <a:latin typeface="Arial"/>
                <a:ea typeface="Arial"/>
                <a:cs typeface="Arial"/>
                <a:sym typeface="Arial"/>
              </a:rPr>
              <a:t>los programas y aplicaciones son de vital importancia en la creación de cualquier proyecto digital. Es necesario contar con programas de diseño, interfaces y el manejo de plataformas y formatos requeridos, para la ejecución de cada proyecto editorial.</a:t>
            </a:r>
            <a:endParaRPr b="0" i="0" sz="1800" u="none" cap="none" strike="noStrike">
              <a:solidFill>
                <a:srgbClr val="000000"/>
              </a:solidFill>
              <a:latin typeface="Arial"/>
              <a:ea typeface="Arial"/>
              <a:cs typeface="Arial"/>
              <a:sym typeface="Arial"/>
            </a:endParaRPr>
          </a:p>
        </p:txBody>
      </p:sp>
      <p:pic>
        <p:nvPicPr>
          <p:cNvPr descr="Ai, Inteligencia Artificial, Tecnología Digital, Desarrollo de Software, Concepto IoT Internet of Things. Programador, ingeniero de software usando tableta digital, codificando en laptop, código de computadora javascript" id="139" name="Google Shape;139;p18"/>
          <p:cNvPicPr preferRelativeResize="0"/>
          <p:nvPr/>
        </p:nvPicPr>
        <p:blipFill rotWithShape="1">
          <a:blip r:embed="rId4">
            <a:alphaModFix/>
          </a:blip>
          <a:srcRect b="0" l="0" r="0" t="0"/>
          <a:stretch/>
        </p:blipFill>
        <p:spPr>
          <a:xfrm>
            <a:off x="256138" y="2216302"/>
            <a:ext cx="4396487" cy="2425395"/>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19"/>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46" name="Google Shape;146;p1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47" name="Google Shape;147;p19"/>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https://image.shutterstock.com/image-photo/smiling-young-man-shaking-hands-600w-181395665.jpg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 name="Google Shape;148;p19"/>
          <p:cNvSpPr/>
          <p:nvPr/>
        </p:nvSpPr>
        <p:spPr>
          <a:xfrm>
            <a:off x="258147" y="2573070"/>
            <a:ext cx="2858277" cy="2053319"/>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Validación: </a:t>
            </a:r>
            <a:r>
              <a:rPr b="0" i="0" lang="es-ES" sz="1400" u="none" cap="none" strike="noStrike">
                <a:solidFill>
                  <a:srgbClr val="000000"/>
                </a:solidFill>
                <a:latin typeface="Arial"/>
                <a:ea typeface="Arial"/>
                <a:cs typeface="Arial"/>
                <a:sym typeface="Arial"/>
              </a:rPr>
              <a:t>la validación de un proyecto consiste en la aprobación y verificación de todos los pasos requeridos para la ejecución del mismo. Por lo general esta validación está aprobada por el cliente, un director de arte o diseño. </a:t>
            </a:r>
            <a:endParaRPr b="0" i="0" sz="1800" u="none" cap="none" strike="noStrike">
              <a:solidFill>
                <a:srgbClr val="000000"/>
              </a:solidFill>
              <a:latin typeface="Arial"/>
              <a:ea typeface="Arial"/>
              <a:cs typeface="Arial"/>
              <a:sym typeface="Arial"/>
            </a:endParaRPr>
          </a:p>
        </p:txBody>
      </p:sp>
      <p:pic>
        <p:nvPicPr>
          <p:cNvPr descr="Joven sonriente estrechando la mano con un agente de seguros o asesor de inversión mientras se sienta en una reunión con su esposa en su oficina" id="149" name="Google Shape;149;p19"/>
          <p:cNvPicPr preferRelativeResize="0"/>
          <p:nvPr/>
        </p:nvPicPr>
        <p:blipFill rotWithShape="1">
          <a:blip r:embed="rId4">
            <a:alphaModFix/>
          </a:blip>
          <a:srcRect b="0" l="0" r="0" t="0"/>
          <a:stretch/>
        </p:blipFill>
        <p:spPr>
          <a:xfrm>
            <a:off x="3535576" y="1920900"/>
            <a:ext cx="4298622" cy="3016200"/>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5" name="Google Shape;155;p20"/>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56" name="Google Shape;156;p2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57" name="Google Shape;157;p20"/>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rgbClr val="000000"/>
              </a:buClr>
              <a:buSzPts val="350"/>
              <a:buFont typeface="Arial"/>
              <a:buNone/>
            </a:pPr>
            <a:r>
              <a:rPr b="0" i="0" lang="es-ES" sz="1400" u="none" cap="none" strike="noStrike">
                <a:solidFill>
                  <a:srgbClr val="000000"/>
                </a:solidFill>
                <a:latin typeface="Arial"/>
                <a:ea typeface="Arial"/>
                <a:cs typeface="Arial"/>
                <a:sym typeface="Arial"/>
              </a:rPr>
              <a:t> </a:t>
            </a:r>
            <a:r>
              <a:rPr b="0" i="0" lang="es-ES" sz="1400" u="sng" cap="none" strike="noStrike">
                <a:solidFill>
                  <a:schemeClr val="hlink"/>
                </a:solidFill>
                <a:latin typeface="Arial"/>
                <a:ea typeface="Arial"/>
                <a:cs typeface="Arial"/>
                <a:sym typeface="Arial"/>
                <a:hlinkClick r:id="rId3"/>
              </a:rPr>
              <a:t>https://www.pexels.com/es-es/foto/foto-de-mujeres-en-el-encuentro-3810792/</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 name="Google Shape;158;p20"/>
          <p:cNvSpPr/>
          <p:nvPr/>
        </p:nvSpPr>
        <p:spPr>
          <a:xfrm>
            <a:off x="3724654" y="2241660"/>
            <a:ext cx="4509796" cy="2651431"/>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La validación tiene las siguientes características:</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175"/>
              </a:spcBef>
              <a:spcAft>
                <a:spcPts val="0"/>
              </a:spcAft>
              <a:buClr>
                <a:srgbClr val="000000"/>
              </a:buClr>
              <a:buSzPts val="1400"/>
              <a:buFont typeface="Courier New"/>
              <a:buChar char="o"/>
            </a:pPr>
            <a:r>
              <a:rPr b="0" i="0" lang="es-ES" sz="1400" u="none" cap="none" strike="noStrike">
                <a:solidFill>
                  <a:srgbClr val="000000"/>
                </a:solidFill>
                <a:latin typeface="Arial"/>
                <a:ea typeface="Arial"/>
                <a:cs typeface="Arial"/>
                <a:sym typeface="Arial"/>
              </a:rPr>
              <a:t>Se mide por actividades estipuladas a cada equipo.</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175"/>
              </a:spcBef>
              <a:spcAft>
                <a:spcPts val="0"/>
              </a:spcAft>
              <a:buClr>
                <a:srgbClr val="000000"/>
              </a:buClr>
              <a:buSzPts val="1400"/>
              <a:buFont typeface="Courier New"/>
              <a:buChar char="o"/>
            </a:pPr>
            <a:r>
              <a:rPr b="0" i="0" lang="es-ES" sz="1400" u="none" cap="none" strike="noStrike">
                <a:solidFill>
                  <a:srgbClr val="000000"/>
                </a:solidFill>
                <a:latin typeface="Arial"/>
                <a:ea typeface="Arial"/>
                <a:cs typeface="Arial"/>
                <a:sym typeface="Arial"/>
              </a:rPr>
              <a:t>Valida plazos en los tiempos de ejecución de las tareas y labores estipuladas.</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175"/>
              </a:spcBef>
              <a:spcAft>
                <a:spcPts val="0"/>
              </a:spcAft>
              <a:buClr>
                <a:srgbClr val="000000"/>
              </a:buClr>
              <a:buSzPts val="1400"/>
              <a:buFont typeface="Courier New"/>
              <a:buChar char="o"/>
            </a:pPr>
            <a:r>
              <a:rPr b="0" i="0" lang="es-ES" sz="1400" u="none" cap="none" strike="noStrike">
                <a:solidFill>
                  <a:srgbClr val="000000"/>
                </a:solidFill>
                <a:latin typeface="Arial"/>
                <a:ea typeface="Arial"/>
                <a:cs typeface="Arial"/>
                <a:sym typeface="Arial"/>
              </a:rPr>
              <a:t>Determina la calidad de los componentes y las entregas ejecutadas.</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175"/>
              </a:spcBef>
              <a:spcAft>
                <a:spcPts val="0"/>
              </a:spcAft>
              <a:buClr>
                <a:srgbClr val="000000"/>
              </a:buClr>
              <a:buSzPts val="1400"/>
              <a:buFont typeface="Courier New"/>
              <a:buChar char="o"/>
            </a:pPr>
            <a:r>
              <a:rPr b="0" i="0" lang="es-ES" sz="1400" u="none" cap="none" strike="noStrike">
                <a:solidFill>
                  <a:srgbClr val="000000"/>
                </a:solidFill>
                <a:latin typeface="Arial"/>
                <a:ea typeface="Arial"/>
                <a:cs typeface="Arial"/>
                <a:sym typeface="Arial"/>
              </a:rPr>
              <a:t>Tiene en cuenta el feedbacks o retroalimentación de los clientes con la empresa y de los integrantes de los equipos de trabajo.</a:t>
            </a:r>
            <a:endParaRPr b="0" i="0" sz="1800" u="none" cap="none" strike="noStrike">
              <a:solidFill>
                <a:srgbClr val="000000"/>
              </a:solidFill>
              <a:latin typeface="Arial"/>
              <a:ea typeface="Arial"/>
              <a:cs typeface="Arial"/>
              <a:sym typeface="Arial"/>
            </a:endParaRPr>
          </a:p>
        </p:txBody>
      </p:sp>
      <p:pic>
        <p:nvPicPr>
          <p:cNvPr descr="Foto De Mujeres En El Encuentro" id="159" name="Google Shape;159;p20"/>
          <p:cNvPicPr preferRelativeResize="0"/>
          <p:nvPr/>
        </p:nvPicPr>
        <p:blipFill rotWithShape="1">
          <a:blip r:embed="rId4">
            <a:alphaModFix/>
          </a:blip>
          <a:srcRect b="0" l="0" r="0" t="0"/>
          <a:stretch/>
        </p:blipFill>
        <p:spPr>
          <a:xfrm>
            <a:off x="677299" y="1455575"/>
            <a:ext cx="2820353" cy="3946849"/>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