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io5+4HrnGC/sFPTQ0fKuljY1T7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5701" autoAdjust="0"/>
  </p:normalViewPr>
  <p:slideViewPr>
    <p:cSldViewPr snapToGrid="0">
      <p:cViewPr varScale="1">
        <p:scale>
          <a:sx n="104" d="100"/>
          <a:sy n="104" d="100"/>
        </p:scale>
        <p:origin x="10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5797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3BB93AD-ED06-425F-87FF-7ADFE1956088}"/>
              </a:ext>
            </a:extLst>
          </p:cNvPr>
          <p:cNvSpPr/>
          <p:nvPr/>
        </p:nvSpPr>
        <p:spPr>
          <a:xfrm>
            <a:off x="2798529" y="638175"/>
            <a:ext cx="6221646" cy="475297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B69F3974-3E0D-480F-AFAC-E552A92F0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427701"/>
              </p:ext>
            </p:extLst>
          </p:nvPr>
        </p:nvGraphicFramePr>
        <p:xfrm>
          <a:off x="2933700" y="787361"/>
          <a:ext cx="5953126" cy="41243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76563">
                  <a:extLst>
                    <a:ext uri="{9D8B030D-6E8A-4147-A177-3AD203B41FA5}">
                      <a16:colId xmlns:a16="http://schemas.microsoft.com/office/drawing/2014/main" val="993933692"/>
                    </a:ext>
                  </a:extLst>
                </a:gridCol>
                <a:gridCol w="2976563">
                  <a:extLst>
                    <a:ext uri="{9D8B030D-6E8A-4147-A177-3AD203B41FA5}">
                      <a16:colId xmlns:a16="http://schemas.microsoft.com/office/drawing/2014/main" val="675313517"/>
                    </a:ext>
                  </a:extLst>
                </a:gridCol>
              </a:tblGrid>
              <a:tr h="824865">
                <a:tc>
                  <a:txBody>
                    <a:bodyPr/>
                    <a:lstStyle/>
                    <a:p>
                      <a:pPr lvl="1" algn="l"/>
                      <a:r>
                        <a:rPr lang="es-CO" sz="1000" b="1" dirty="0">
                          <a:solidFill>
                            <a:schemeClr val="bg1"/>
                          </a:solidFill>
                        </a:rPr>
                        <a:t>AUTENTICIDAD</a:t>
                      </a:r>
                    </a:p>
                    <a:p>
                      <a:pPr lvl="1" algn="l"/>
                      <a:endParaRPr lang="es-CO" sz="1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solidFill>
                            <a:schemeClr val="bg1"/>
                          </a:solidFill>
                        </a:rPr>
                        <a:t>ACTITUD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810840"/>
                  </a:ext>
                </a:extLst>
              </a:tr>
              <a:tr h="824865">
                <a:tc>
                  <a:txBody>
                    <a:bodyPr/>
                    <a:lstStyle/>
                    <a:p>
                      <a:r>
                        <a:rPr lang="es-CO" sz="1000" b="1" dirty="0">
                          <a:solidFill>
                            <a:schemeClr val="bg1"/>
                          </a:solidFill>
                        </a:rPr>
                        <a:t>ACTIVIDAD</a:t>
                      </a:r>
                    </a:p>
                    <a:p>
                      <a:endParaRPr lang="es-CO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solidFill>
                            <a:schemeClr val="bg1"/>
                          </a:solidFill>
                        </a:rPr>
                        <a:t>DOLOR/VALOR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94233"/>
                  </a:ext>
                </a:extLst>
              </a:tr>
              <a:tr h="824865">
                <a:tc>
                  <a:txBody>
                    <a:bodyPr/>
                    <a:lstStyle/>
                    <a:p>
                      <a:r>
                        <a:rPr lang="es-CO" sz="1000" b="1" dirty="0">
                          <a:solidFill>
                            <a:schemeClr val="bg1"/>
                          </a:solidFill>
                        </a:rPr>
                        <a:t>NECESIDAD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solidFill>
                            <a:schemeClr val="bg1"/>
                          </a:solidFill>
                        </a:rPr>
                        <a:t>OPORTUNIDAD DE VENTA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351891"/>
                  </a:ext>
                </a:extLst>
              </a:tr>
              <a:tr h="824865">
                <a:tc>
                  <a:txBody>
                    <a:bodyPr/>
                    <a:lstStyle/>
                    <a:p>
                      <a:r>
                        <a:rPr lang="es-CO" sz="1000" b="1" dirty="0">
                          <a:solidFill>
                            <a:schemeClr val="bg1"/>
                          </a:solidFill>
                        </a:rPr>
                        <a:t>DIAGNÓSTICO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solidFill>
                            <a:schemeClr val="bg1"/>
                          </a:solidFill>
                        </a:rPr>
                        <a:t>OBJECIONES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2479029"/>
                  </a:ext>
                </a:extLst>
              </a:tr>
              <a:tr h="824865">
                <a:tc>
                  <a:txBody>
                    <a:bodyPr/>
                    <a:lstStyle/>
                    <a:p>
                      <a:r>
                        <a:rPr lang="es-CO" sz="1000" b="1" dirty="0">
                          <a:solidFill>
                            <a:schemeClr val="bg1"/>
                          </a:solidFill>
                        </a:rPr>
                        <a:t>PODER DE COMPRA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 sz="1000" b="1" dirty="0">
                          <a:solidFill>
                            <a:schemeClr val="bg1"/>
                          </a:solidFill>
                        </a:rPr>
                        <a:t>VALOR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360719"/>
                  </a:ext>
                </a:extLst>
              </a:tr>
            </a:tbl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FFF4659A-CFAD-4667-BE98-BF7BB122BA6B}"/>
              </a:ext>
            </a:extLst>
          </p:cNvPr>
          <p:cNvSpPr/>
          <p:nvPr/>
        </p:nvSpPr>
        <p:spPr>
          <a:xfrm>
            <a:off x="422043" y="619125"/>
            <a:ext cx="2114550" cy="477202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Principios  clave para la venta consultiva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099E8A-DE1B-46DC-98FA-8FFD4A4C2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233" y="1055729"/>
            <a:ext cx="446420" cy="45111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3D2F542-227A-4F77-B6A0-8A79966591F9}"/>
              </a:ext>
            </a:extLst>
          </p:cNvPr>
          <p:cNvSpPr txBox="1"/>
          <p:nvPr/>
        </p:nvSpPr>
        <p:spPr>
          <a:xfrm>
            <a:off x="4303480" y="912853"/>
            <a:ext cx="15448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>
                <a:solidFill>
                  <a:schemeClr val="bg1"/>
                </a:solidFill>
              </a:rPr>
              <a:t>La intención de ayudar cuenta más que la técnica.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C9357C1-100B-458D-9CF3-6CC9A43C5757}"/>
              </a:ext>
            </a:extLst>
          </p:cNvPr>
          <p:cNvSpPr txBox="1"/>
          <p:nvPr/>
        </p:nvSpPr>
        <p:spPr>
          <a:xfrm>
            <a:off x="4303479" y="1770103"/>
            <a:ext cx="154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>
                <a:solidFill>
                  <a:schemeClr val="bg1"/>
                </a:solidFill>
              </a:rPr>
              <a:t>La actividad es la clave de la productividad.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FA31500-7262-412D-8993-051F639648A7}"/>
              </a:ext>
            </a:extLst>
          </p:cNvPr>
          <p:cNvSpPr txBox="1"/>
          <p:nvPr/>
        </p:nvSpPr>
        <p:spPr>
          <a:xfrm>
            <a:off x="4351104" y="2627353"/>
            <a:ext cx="15448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>
                <a:solidFill>
                  <a:schemeClr val="bg1"/>
                </a:solidFill>
              </a:rPr>
              <a:t>Hay tres (3) niveles mentales de necesidad de compra.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6CD0173-7332-42E2-936D-1B0AD2E94CA7}"/>
              </a:ext>
            </a:extLst>
          </p:cNvPr>
          <p:cNvSpPr txBox="1"/>
          <p:nvPr/>
        </p:nvSpPr>
        <p:spPr>
          <a:xfrm>
            <a:off x="4379679" y="3465553"/>
            <a:ext cx="15448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>
                <a:solidFill>
                  <a:schemeClr val="bg1"/>
                </a:solidFill>
              </a:rPr>
              <a:t>¡No adivinar! Diagnosticar antes de prescribir.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6C9A91F-63F0-49C9-83FA-F051BB7E2953}"/>
              </a:ext>
            </a:extLst>
          </p:cNvPr>
          <p:cNvSpPr txBox="1"/>
          <p:nvPr/>
        </p:nvSpPr>
        <p:spPr>
          <a:xfrm>
            <a:off x="4351104" y="4265653"/>
            <a:ext cx="15448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>
                <a:solidFill>
                  <a:schemeClr val="bg1"/>
                </a:solidFill>
              </a:rPr>
              <a:t>No se le puede vender a quien no puede comprar.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AB653D7-8F7F-4E90-8982-F9DB05256176}"/>
              </a:ext>
            </a:extLst>
          </p:cNvPr>
          <p:cNvSpPr txBox="1"/>
          <p:nvPr/>
        </p:nvSpPr>
        <p:spPr>
          <a:xfrm>
            <a:off x="7122880" y="892257"/>
            <a:ext cx="1640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>
                <a:solidFill>
                  <a:schemeClr val="bg1"/>
                </a:solidFill>
              </a:rPr>
              <a:t>La actitud y la energía influyen y contagian.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92EFADE-4C5F-48BA-BBF8-F18971D75AFA}"/>
              </a:ext>
            </a:extLst>
          </p:cNvPr>
          <p:cNvSpPr txBox="1"/>
          <p:nvPr/>
        </p:nvSpPr>
        <p:spPr>
          <a:xfrm>
            <a:off x="7218129" y="1825707"/>
            <a:ext cx="1563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>
                <a:solidFill>
                  <a:schemeClr val="bg1"/>
                </a:solidFill>
              </a:rPr>
              <a:t>Sin dolor reconocido no hay valor percibido.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76AD753-740F-4B85-9F9D-8496DB8E6A80}"/>
              </a:ext>
            </a:extLst>
          </p:cNvPr>
          <p:cNvSpPr txBox="1"/>
          <p:nvPr/>
        </p:nvSpPr>
        <p:spPr>
          <a:xfrm>
            <a:off x="7122880" y="2654382"/>
            <a:ext cx="16401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>
                <a:solidFill>
                  <a:schemeClr val="bg1"/>
                </a:solidFill>
              </a:rPr>
              <a:t>Hay dos (2) tipos de clientes: los que buscan y los que no.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19558EB-90DB-4533-A611-A52F96C82417}"/>
              </a:ext>
            </a:extLst>
          </p:cNvPr>
          <p:cNvSpPr txBox="1"/>
          <p:nvPr/>
        </p:nvSpPr>
        <p:spPr>
          <a:xfrm>
            <a:off x="7113354" y="3436890"/>
            <a:ext cx="1659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>
                <a:solidFill>
                  <a:schemeClr val="bg1"/>
                </a:solidFill>
              </a:rPr>
              <a:t>Detenerse a tiempo con luz amarilla.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4DFBAD2-40A7-4985-8F7E-CC2CBDE6F47A}"/>
              </a:ext>
            </a:extLst>
          </p:cNvPr>
          <p:cNvSpPr txBox="1"/>
          <p:nvPr/>
        </p:nvSpPr>
        <p:spPr>
          <a:xfrm>
            <a:off x="7122880" y="4216481"/>
            <a:ext cx="15448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>
                <a:solidFill>
                  <a:schemeClr val="bg1"/>
                </a:solidFill>
              </a:rPr>
              <a:t>Las mejores relaciones de negocios están basadas en </a:t>
            </a:r>
            <a:r>
              <a:rPr lang="es-CO" sz="1000">
                <a:solidFill>
                  <a:schemeClr val="bg1"/>
                </a:solidFill>
              </a:rPr>
              <a:t>el valor.</a:t>
            </a:r>
            <a:endParaRPr lang="es-CO" sz="1000" dirty="0">
              <a:solidFill>
                <a:schemeClr val="bg1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1BAF0ED-4558-4EC3-96E4-FBF1BFC2C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915" y="1844757"/>
            <a:ext cx="516638" cy="516638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B213D056-0037-40F0-97A8-BABD5B6D6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7178" y="2651321"/>
            <a:ext cx="516638" cy="516638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85268CFB-0F3E-45FA-9AE9-5B0F417F41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5020" y="3525193"/>
            <a:ext cx="495007" cy="495007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FF24B48-2A0D-4DD4-9CFF-3E1C995CB3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2440" y="4230782"/>
            <a:ext cx="618683" cy="612955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DC226008-7AA0-4A52-BE51-8A50ACFABA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994712"/>
            <a:ext cx="561975" cy="561975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18BA0766-727D-49A3-BA35-32468B7522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7037" y="1863995"/>
            <a:ext cx="623060" cy="49740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DFF5F707-E47F-4A6C-8053-B6C501A046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8398" y="3509650"/>
            <a:ext cx="465804" cy="465804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AC248972-116B-488B-B0BA-F659E9A7570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90340" y="4284846"/>
            <a:ext cx="561975" cy="561975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1C2FBA64-9702-45A0-AD81-FF2B328C779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09790" y="2668703"/>
            <a:ext cx="548185" cy="54818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2F820D0-15BE-4C28-96D5-4DB28E27D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6" y="1514475"/>
            <a:ext cx="581026" cy="58102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F6A6014-736C-493E-A7B2-BBC6656FB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50" y="1981200"/>
            <a:ext cx="581026" cy="58102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9031809-604A-44D6-8E39-D7C43E2E2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675" y="1128713"/>
            <a:ext cx="581026" cy="58102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A44C639-FBCB-486B-89FF-B9D75B6C93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8025" y="1419226"/>
            <a:ext cx="723900" cy="7239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9C3750F-A460-4978-B9D2-888035DB81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2127" y="2143127"/>
            <a:ext cx="657224" cy="6572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8487BC6-13ED-4E26-B0B7-DBE6DF523A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7201" y="2562227"/>
            <a:ext cx="657224" cy="657224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25404C47-B8BD-45C8-9F61-DA54F718E7F4}"/>
              </a:ext>
            </a:extLst>
          </p:cNvPr>
          <p:cNvGrpSpPr/>
          <p:nvPr/>
        </p:nvGrpSpPr>
        <p:grpSpPr>
          <a:xfrm>
            <a:off x="3368436" y="2701687"/>
            <a:ext cx="727314" cy="574914"/>
            <a:chOff x="3368436" y="2701687"/>
            <a:chExt cx="727314" cy="574914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FF89D14D-F057-4919-84A9-45CEF2199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68436" y="2800351"/>
              <a:ext cx="304800" cy="304800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E63CD1FC-0C48-4FFC-BB38-6456B810C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20836" y="2701687"/>
              <a:ext cx="574914" cy="574914"/>
            </a:xfrm>
            <a:prstGeom prst="rect">
              <a:avLst/>
            </a:prstGeom>
          </p:spPr>
        </p:pic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BA14D12F-8416-490C-95DF-2CC93D4AE7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14850" y="3022480"/>
            <a:ext cx="733425" cy="73342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C85F9A6-4428-4FA7-A9E1-FA1C43F1B54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72225" y="2909888"/>
            <a:ext cx="657225" cy="6572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771323C-8E79-4D0A-9737-39C80558A9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2045450" y="2963625"/>
            <a:ext cx="574913" cy="57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53215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125</Words>
  <Application>Microsoft Macintosh PowerPoint</Application>
  <PresentationFormat>Panorámica</PresentationFormat>
  <Paragraphs>21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4" baseType="lpstr">
      <vt:lpstr>Arial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Microsoft Office User</cp:lastModifiedBy>
  <cp:revision>16</cp:revision>
  <dcterms:modified xsi:type="dcterms:W3CDTF">2021-08-17T17:47:46Z</dcterms:modified>
</cp:coreProperties>
</file>