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2"/>
  </p:notesMasterIdLst>
  <p:sldIdLst>
    <p:sldId id="256" r:id="rId5"/>
    <p:sldId id="257" r:id="rId6"/>
    <p:sldId id="258" r:id="rId7"/>
    <p:sldId id="259" r:id="rId8"/>
    <p:sldId id="260" r:id="rId9"/>
    <p:sldId id="261"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hNISfZ0rzthOVMDn667nTBa6ZCI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customschemas.google.com/relationships/presentationmetadata" Target="metadata"/><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457200" lvl="0" indent="-228600" algn="l" rtl="0">
              <a:lnSpc>
                <a:spcPct val="100000"/>
              </a:lnSpc>
              <a:spcBef>
                <a:spcPts val="0"/>
              </a:spcBef>
              <a:spcAft>
                <a:spcPts val="0"/>
              </a:spcAft>
              <a:buSzPts val="1400"/>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a:lvl2pPr>
            <a:lvl3pPr marR="0" lvl="2" algn="l">
              <a:lnSpc>
                <a:spcPct val="100000"/>
              </a:lnSpc>
              <a:spcBef>
                <a:spcPts val="0"/>
              </a:spcBef>
              <a:spcAft>
                <a:spcPts val="0"/>
              </a:spcAft>
              <a:buSzPts val="1400"/>
              <a:buNone/>
              <a:defRPr/>
            </a:lvl3pPr>
            <a:lvl4pPr marR="0" lvl="3" algn="l">
              <a:lnSpc>
                <a:spcPct val="100000"/>
              </a:lnSpc>
              <a:spcBef>
                <a:spcPts val="0"/>
              </a:spcBef>
              <a:spcAft>
                <a:spcPts val="0"/>
              </a:spcAft>
              <a:buSzPts val="1400"/>
              <a:buNone/>
              <a:defRPr/>
            </a:lvl4pPr>
            <a:lvl5pPr marR="0" lvl="4" algn="l">
              <a:lnSpc>
                <a:spcPct val="100000"/>
              </a:lnSpc>
              <a:spcBef>
                <a:spcPts val="0"/>
              </a:spcBef>
              <a:spcAft>
                <a:spcPts val="0"/>
              </a:spcAft>
              <a:buSzPts val="1400"/>
              <a:buNone/>
              <a:defRPr/>
            </a:lvl5pPr>
            <a:lvl6pPr marR="0" lvl="5" algn="l">
              <a:lnSpc>
                <a:spcPct val="100000"/>
              </a:lnSpc>
              <a:spcBef>
                <a:spcPts val="0"/>
              </a:spcBef>
              <a:spcAft>
                <a:spcPts val="0"/>
              </a:spcAft>
              <a:buSzPts val="1400"/>
              <a:buNone/>
              <a:defRPr/>
            </a:lvl6pPr>
            <a:lvl7pPr marR="0" lvl="6" algn="l">
              <a:lnSpc>
                <a:spcPct val="100000"/>
              </a:lnSpc>
              <a:spcBef>
                <a:spcPts val="0"/>
              </a:spcBef>
              <a:spcAft>
                <a:spcPts val="0"/>
              </a:spcAft>
              <a:buSzPts val="1400"/>
              <a:buNone/>
              <a:defRPr/>
            </a:lvl7pPr>
            <a:lvl8pPr marR="0" lvl="7" algn="l">
              <a:lnSpc>
                <a:spcPct val="100000"/>
              </a:lnSpc>
              <a:spcBef>
                <a:spcPts val="0"/>
              </a:spcBef>
              <a:spcAft>
                <a:spcPts val="0"/>
              </a:spcAft>
              <a:buSzPts val="1400"/>
              <a:buNone/>
              <a:defRPr/>
            </a:lvl8pPr>
            <a:lvl9pPr marR="0" lvl="8" algn="l">
              <a:lnSpc>
                <a:spcPct val="100000"/>
              </a:lnSpc>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2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9"/>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20"/>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20"/>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20"/>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3"/>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3"/>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23"/>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2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4"/>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a:spLocks noGrp="1"/>
          </p:cNvSpPr>
          <p:nvPr>
            <p:ph type="pic" idx="2"/>
          </p:nvPr>
        </p:nvSpPr>
        <p:spPr>
          <a:xfrm>
            <a:off x="5183187" y="987425"/>
            <a:ext cx="6172199" cy="4873624"/>
          </a:xfrm>
          <a:prstGeom prst="rect">
            <a:avLst/>
          </a:prstGeom>
          <a:noFill/>
          <a:ln>
            <a:noFill/>
          </a:ln>
        </p:spPr>
      </p:sp>
      <p:sp>
        <p:nvSpPr>
          <p:cNvPr id="58" name="Google Shape;58;p24"/>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2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5"/>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2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6"/>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pload.wikimedia.org/wikipedia/commons/thumb/8/83/Sena_Colombia_logo.svg/1045px-Sena_Colombia_logo.svg.p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es/vector-gratis/animador-trabajando-movimiento-personajes-disenar-marcos-caminar_11669296.htm#page=1&amp;query=animaci%C3%B3n&amp;position=12"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hyperlink" Target="https://image.freepik.com/vector-gratis/impulsar-ilustracion-concepto-abstracto-ventas_335657-1833.jpg" TargetMode="External"/><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freepik.es/vector-gratis/ilustracion-concepto-abstracto-segmentacion-audiencia_11667653.htm#page=1&amp;query=clientes&amp;position=1&amp;from_view=search" TargetMode="External"/><Relationship Id="rId5" Type="http://schemas.openxmlformats.org/officeDocument/2006/relationships/hyperlink" Target="https://image.freepik.com/vector-gratis/concepto-abstracto-servicio-al-cliente-chatbot_335657-3037.jpg" TargetMode="External"/><Relationship Id="rId10" Type="http://schemas.openxmlformats.org/officeDocument/2006/relationships/image" Target="../media/image9.jpg"/><Relationship Id="rId4" Type="http://schemas.openxmlformats.org/officeDocument/2006/relationships/hyperlink" Target="https://image.freepik.com/vector-gratis/analistas-demanda-dandose-mano-pantallas-portatiles-planificando-demanda-futura-planificacion-demanda-analisis-demanda-ilustracion-concepto-pronostico-ventas-digitales_335657-2098.jpg" TargetMode="External"/><Relationship Id="rId9"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es/vector-gratis/coleccion-iconos-planos-simbolos-linea-comprando-todo-mundo-e-shop-cesta-llena-pagando-entrega-domicilio_7497408.htm#page=1&amp;query=venta&amp;position=23&amp;from_view=search"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www.pexels.com/es-es/foto/ciudad-punto-de-referencia-edificio-construccion-4468974/"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p:nvPr/>
        </p:nvSpPr>
        <p:spPr>
          <a:xfrm>
            <a:off x="2110715" y="2520458"/>
            <a:ext cx="8136824" cy="1211283"/>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a:solidFill>
                  <a:schemeClr val="lt1"/>
                </a:solidFill>
                <a:latin typeface="Arial"/>
                <a:ea typeface="Arial"/>
                <a:cs typeface="Arial"/>
                <a:sym typeface="Arial"/>
              </a:rPr>
              <a:t>Videos con Motion Graphics + Voz en off.</a:t>
            </a:r>
            <a:endParaRPr/>
          </a:p>
          <a:p>
            <a:pPr marL="0" marR="0" lvl="0" indent="0" algn="ctr" rtl="0">
              <a:lnSpc>
                <a:spcPct val="100000"/>
              </a:lnSpc>
              <a:spcBef>
                <a:spcPts val="0"/>
              </a:spcBef>
              <a:spcAft>
                <a:spcPts val="0"/>
              </a:spcAft>
              <a:buNone/>
            </a:pPr>
            <a:r>
              <a:rPr lang="es-ES" sz="1800" b="0" i="0" u="none" strike="noStrike" cap="none">
                <a:solidFill>
                  <a:schemeClr val="lt1"/>
                </a:solidFill>
                <a:latin typeface="Arial"/>
                <a:ea typeface="Arial"/>
                <a:cs typeface="Arial"/>
                <a:sym typeface="Arial"/>
              </a:rPr>
              <a:t>CF8_Introduccion</a:t>
            </a:r>
            <a:endParaRPr/>
          </a:p>
          <a:p>
            <a:pPr marL="0" marR="0" lvl="0" indent="0" algn="ctr" rtl="0">
              <a:lnSpc>
                <a:spcPct val="100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3"/>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a:solidFill>
                  <a:schemeClr val="dk1"/>
                </a:solidFill>
                <a:latin typeface="Arial"/>
                <a:ea typeface="Arial"/>
                <a:cs typeface="Arial"/>
                <a:sym typeface="Arial"/>
              </a:rPr>
              <a:t>Logo animado del SENA</a:t>
            </a:r>
            <a:endParaRPr sz="1400" b="0" i="0" u="none" strike="noStrike" cap="none">
              <a:solidFill>
                <a:schemeClr val="dk1"/>
              </a:solidFill>
              <a:latin typeface="Arial"/>
              <a:ea typeface="Arial"/>
              <a:cs typeface="Arial"/>
              <a:sym typeface="Arial"/>
            </a:endParaRPr>
          </a:p>
        </p:txBody>
      </p:sp>
      <p:sp>
        <p:nvSpPr>
          <p:cNvPr id="85" name="Google Shape;85;p3"/>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a:t>
            </a:r>
            <a:endParaRPr sz="1400" b="0" i="0" u="none" strike="noStrike" cap="none">
              <a:solidFill>
                <a:srgbClr val="000000"/>
              </a:solidFill>
              <a:latin typeface="Arial"/>
              <a:ea typeface="Arial"/>
              <a:cs typeface="Arial"/>
              <a:sym typeface="Arial"/>
            </a:endParaRPr>
          </a:p>
        </p:txBody>
      </p:sp>
      <p:sp>
        <p:nvSpPr>
          <p:cNvPr id="86" name="Google Shape;86;p3"/>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3"/>
          <p:cNvSpPr txBox="1"/>
          <p:nvPr/>
        </p:nvSpPr>
        <p:spPr>
          <a:xfrm>
            <a:off x="92278" y="4397160"/>
            <a:ext cx="6457950" cy="1107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a:solidFill>
                  <a:schemeClr val="dk1"/>
                </a:solidFill>
                <a:latin typeface="Arial"/>
                <a:ea typeface="Arial"/>
                <a:cs typeface="Arial"/>
                <a:sym typeface="Arial"/>
              </a:rPr>
              <a:t>Música</a:t>
            </a:r>
            <a:endParaRPr sz="1400" b="0" i="0" u="none" strike="noStrike" cap="none">
              <a:solidFill>
                <a:schemeClr val="dk1"/>
              </a:solidFill>
              <a:latin typeface="Arial"/>
              <a:ea typeface="Arial"/>
              <a:cs typeface="Arial"/>
              <a:sym typeface="Arial"/>
            </a:endParaRPr>
          </a:p>
        </p:txBody>
      </p:sp>
      <p:sp>
        <p:nvSpPr>
          <p:cNvPr id="88" name="Google Shape;88;p3"/>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 name="Google Shape;89;p3"/>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just"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Dar clic para ver la imagen:</a:t>
            </a:r>
            <a:endParaRPr/>
          </a:p>
          <a:p>
            <a:pPr marL="0" marR="0" lvl="0" indent="0" algn="just" rtl="0">
              <a:lnSpc>
                <a:spcPct val="100000"/>
              </a:lnSpc>
              <a:spcBef>
                <a:spcPts val="0"/>
              </a:spcBef>
              <a:spcAft>
                <a:spcPts val="0"/>
              </a:spcAft>
              <a:buNone/>
            </a:pPr>
            <a:r>
              <a:rPr lang="es-ES" sz="12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Logo Sena</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3"/>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sz="1400" b="0" i="0" u="none" strike="noStrike" cap="none">
              <a:solidFill>
                <a:srgbClr val="000000"/>
              </a:solidFill>
              <a:latin typeface="Arial"/>
              <a:ea typeface="Arial"/>
              <a:cs typeface="Arial"/>
              <a:sym typeface="Arial"/>
            </a:endParaRPr>
          </a:p>
        </p:txBody>
      </p:sp>
      <p:grpSp>
        <p:nvGrpSpPr>
          <p:cNvPr id="91" name="Google Shape;91;p3"/>
          <p:cNvGrpSpPr/>
          <p:nvPr/>
        </p:nvGrpSpPr>
        <p:grpSpPr>
          <a:xfrm>
            <a:off x="-42401" y="-64613"/>
            <a:ext cx="6909926" cy="3859056"/>
            <a:chOff x="-42401" y="-24097"/>
            <a:chExt cx="6909926" cy="3859056"/>
          </a:xfrm>
        </p:grpSpPr>
        <p:pic>
          <p:nvPicPr>
            <p:cNvPr id="92" name="Google Shape;92;p3"/>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93" name="Google Shape;93;p3"/>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94" name="Google Shape;94;p3"/>
          <p:cNvPicPr preferRelativeResize="0"/>
          <p:nvPr/>
        </p:nvPicPr>
        <p:blipFill rotWithShape="1">
          <a:blip r:embed="rId5">
            <a:alphaModFix/>
          </a:blip>
          <a:srcRect t="3393" b="5016"/>
          <a:stretch/>
        </p:blipFill>
        <p:spPr>
          <a:xfrm>
            <a:off x="503250" y="81310"/>
            <a:ext cx="5812027" cy="311909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4"/>
          <p:cNvSpPr txBox="1"/>
          <p:nvPr/>
        </p:nvSpPr>
        <p:spPr>
          <a:xfrm>
            <a:off x="7002204" y="1090862"/>
            <a:ext cx="5118691" cy="30161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50"/>
              <a:buFont typeface="Arial"/>
              <a:buNone/>
            </a:pPr>
            <a:r>
              <a:rPr lang="es-ES" sz="1400" b="1" i="0" u="none" strike="noStrike" cap="none">
                <a:solidFill>
                  <a:srgbClr val="000000"/>
                </a:solidFill>
                <a:latin typeface="Arial"/>
                <a:ea typeface="Arial"/>
                <a:cs typeface="Arial"/>
                <a:sym typeface="Arial"/>
              </a:rPr>
              <a:t>Video Motion Graphics + Voz en off</a:t>
            </a:r>
            <a:r>
              <a:rPr lang="es-ES" sz="1400" b="0" i="0" u="none" strike="noStrike" cap="none">
                <a:solidFill>
                  <a:srgbClr val="000000"/>
                </a:solidFill>
                <a:latin typeface="Arial"/>
                <a:ea typeface="Arial"/>
                <a:cs typeface="Arial"/>
                <a:sym typeface="Arial"/>
              </a:rPr>
              <a:t>: a medida que el presentador narra, mostrar imagen y texto relacionados.</a:t>
            </a:r>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Titulo principal: “</a:t>
            </a:r>
            <a:r>
              <a:rPr lang="es-ES" sz="1400" b="1" i="0" u="none" strike="noStrike" cap="none">
                <a:solidFill>
                  <a:schemeClr val="dk1"/>
                </a:solidFill>
                <a:latin typeface="Arial"/>
                <a:ea typeface="Arial"/>
                <a:cs typeface="Arial"/>
                <a:sym typeface="Arial"/>
              </a:rPr>
              <a:t>Introducción</a:t>
            </a:r>
            <a:r>
              <a:rPr lang="es-ES" sz="1400" b="0" i="0" u="none" strike="noStrike" cap="none">
                <a:solidFill>
                  <a:schemeClr val="dk1"/>
                </a:solidFill>
                <a:latin typeface="Arial"/>
                <a:ea typeface="Arial"/>
                <a:cs typeface="Arial"/>
                <a:sym typeface="Arial"/>
              </a:rPr>
              <a:t>” acompañado de la siguiente imagen.  </a:t>
            </a:r>
            <a:endParaRPr sz="14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a:solidFill>
                <a:schemeClr val="dk1"/>
              </a:solidFill>
              <a:latin typeface="Arial"/>
              <a:ea typeface="Arial"/>
              <a:cs typeface="Arial"/>
              <a:sym typeface="Arial"/>
            </a:endParaRPr>
          </a:p>
        </p:txBody>
      </p:sp>
      <p:sp>
        <p:nvSpPr>
          <p:cNvPr id="101" name="Google Shape;101;p4"/>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a:t>
            </a:r>
            <a:endParaRPr sz="1400" b="0" i="0" u="none" strike="noStrike" cap="none">
              <a:solidFill>
                <a:srgbClr val="000000"/>
              </a:solidFill>
              <a:latin typeface="Arial"/>
              <a:ea typeface="Arial"/>
              <a:cs typeface="Arial"/>
              <a:sym typeface="Arial"/>
            </a:endParaRPr>
          </a:p>
        </p:txBody>
      </p:sp>
      <p:sp>
        <p:nvSpPr>
          <p:cNvPr id="102" name="Google Shape;102;p4"/>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 name="Google Shape;103;p4"/>
          <p:cNvSpPr txBox="1"/>
          <p:nvPr/>
        </p:nvSpPr>
        <p:spPr>
          <a:xfrm>
            <a:off x="200025" y="4494437"/>
            <a:ext cx="6457950" cy="11079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800" b="1" i="0" u="none" strike="noStrike" cap="none">
                <a:solidFill>
                  <a:schemeClr val="dk1"/>
                </a:solidFill>
                <a:latin typeface="Arial"/>
                <a:ea typeface="Arial"/>
                <a:cs typeface="Arial"/>
                <a:sym typeface="Arial"/>
              </a:rPr>
              <a:t>Introducción</a:t>
            </a:r>
            <a:endParaRPr sz="18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4"/>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4"/>
          <p:cNvSpPr/>
          <p:nvPr/>
        </p:nvSpPr>
        <p:spPr>
          <a:xfrm>
            <a:off x="6857999" y="5469204"/>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300"/>
              <a:buFont typeface="Arial"/>
              <a:buNone/>
            </a:pPr>
            <a:r>
              <a:rPr lang="es-ES" sz="1200" b="1" i="0" u="none" strike="noStrike" cap="none">
                <a:solidFill>
                  <a:schemeClr val="dk1"/>
                </a:solidFill>
                <a:latin typeface="Arial"/>
                <a:ea typeface="Arial"/>
                <a:cs typeface="Arial"/>
                <a:sym typeface="Arial"/>
              </a:rPr>
              <a:t>Referencias de las imágenes: </a:t>
            </a:r>
            <a:endParaRPr/>
          </a:p>
          <a:p>
            <a:pPr marL="0" marR="0" lvl="0" indent="0" algn="just"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00"/>
              <a:buFont typeface="Arial"/>
              <a:buNone/>
            </a:pPr>
            <a:r>
              <a:rPr lang="es-ES" sz="1200" b="0" i="0" u="none" strike="noStrike" cap="none">
                <a:solidFill>
                  <a:schemeClr val="dk1"/>
                </a:solidFill>
                <a:latin typeface="Arial"/>
                <a:ea typeface="Arial"/>
                <a:cs typeface="Arial"/>
                <a:sym typeface="Arial"/>
              </a:rPr>
              <a:t>https://www.freepik.es/vector-gratis/asociacion-rentable-cowork-socios-comerciales-marketing-afiliados-solucion-marketing-rentable-concepto-gestion-marketing-afiliados_10780044.htm#page=1&amp;query=venta&amp;position=1&amp;from_view=search</a:t>
            </a:r>
            <a:endParaRPr/>
          </a:p>
        </p:txBody>
      </p:sp>
      <p:sp>
        <p:nvSpPr>
          <p:cNvPr id="106" name="Google Shape;106;p4"/>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sz="1400" b="0" i="0" u="none" strike="noStrike" cap="none">
              <a:solidFill>
                <a:srgbClr val="000000"/>
              </a:solidFill>
              <a:latin typeface="Arial"/>
              <a:ea typeface="Arial"/>
              <a:cs typeface="Arial"/>
              <a:sym typeface="Arial"/>
            </a:endParaRPr>
          </a:p>
        </p:txBody>
      </p:sp>
      <p:grpSp>
        <p:nvGrpSpPr>
          <p:cNvPr id="107" name="Google Shape;107;p4"/>
          <p:cNvGrpSpPr/>
          <p:nvPr/>
        </p:nvGrpSpPr>
        <p:grpSpPr>
          <a:xfrm>
            <a:off x="-42401" y="-64613"/>
            <a:ext cx="6909926" cy="3859056"/>
            <a:chOff x="-42401" y="-24097"/>
            <a:chExt cx="6909926" cy="3859056"/>
          </a:xfrm>
        </p:grpSpPr>
        <p:pic>
          <p:nvPicPr>
            <p:cNvPr id="108" name="Google Shape;108;p4"/>
            <p:cNvPicPr preferRelativeResize="0"/>
            <p:nvPr/>
          </p:nvPicPr>
          <p:blipFill rotWithShape="1">
            <a:blip r:embed="rId3">
              <a:alphaModFix/>
            </a:blip>
            <a:srcRect/>
            <a:stretch/>
          </p:blipFill>
          <p:spPr>
            <a:xfrm>
              <a:off x="-42401" y="-24097"/>
              <a:ext cx="6909926" cy="3859056"/>
            </a:xfrm>
            <a:prstGeom prst="rect">
              <a:avLst/>
            </a:prstGeom>
            <a:noFill/>
            <a:ln>
              <a:noFill/>
            </a:ln>
          </p:spPr>
        </p:pic>
        <p:sp>
          <p:nvSpPr>
            <p:cNvPr id="109" name="Google Shape;109;p4"/>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10" name="Google Shape;110;p4"/>
          <p:cNvPicPr preferRelativeResize="0"/>
          <p:nvPr/>
        </p:nvPicPr>
        <p:blipFill rotWithShape="1">
          <a:blip r:embed="rId4">
            <a:alphaModFix/>
          </a:blip>
          <a:srcRect/>
          <a:stretch/>
        </p:blipFill>
        <p:spPr>
          <a:xfrm>
            <a:off x="731913" y="499348"/>
            <a:ext cx="925531" cy="949346"/>
          </a:xfrm>
          <a:prstGeom prst="rect">
            <a:avLst/>
          </a:prstGeom>
          <a:noFill/>
          <a:ln>
            <a:noFill/>
          </a:ln>
        </p:spPr>
      </p:pic>
      <p:sp>
        <p:nvSpPr>
          <p:cNvPr id="111" name="Google Shape;111;p4"/>
          <p:cNvSpPr/>
          <p:nvPr/>
        </p:nvSpPr>
        <p:spPr>
          <a:xfrm>
            <a:off x="99850" y="1864915"/>
            <a:ext cx="2073844" cy="400110"/>
          </a:xfrm>
          <a:prstGeom prst="rect">
            <a:avLst/>
          </a:prstGeom>
          <a:solidFill>
            <a:srgbClr val="F2F2F2">
              <a:alpha val="40784"/>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2000" b="1" i="0" u="none" strike="noStrike" cap="none">
                <a:solidFill>
                  <a:srgbClr val="000000"/>
                </a:solidFill>
                <a:latin typeface="Arial"/>
                <a:ea typeface="Arial"/>
                <a:cs typeface="Arial"/>
                <a:sym typeface="Arial"/>
              </a:rPr>
              <a:t>Introducción</a:t>
            </a:r>
            <a:endParaRPr sz="2000" b="0" i="0" u="none" strike="noStrike" cap="none">
              <a:solidFill>
                <a:srgbClr val="000000"/>
              </a:solidFill>
              <a:latin typeface="Arial"/>
              <a:ea typeface="Arial"/>
              <a:cs typeface="Arial"/>
              <a:sym typeface="Arial"/>
            </a:endParaRPr>
          </a:p>
        </p:txBody>
      </p:sp>
      <p:pic>
        <p:nvPicPr>
          <p:cNvPr id="112" name="Google Shape;112;p4" descr="Asociación rentable, cowork de socios comerciales. marketing de afiliados, solución de marketing rentable, concepto de gestión de marketing de afiliados. vector gratuito"/>
          <p:cNvPicPr preferRelativeResize="0"/>
          <p:nvPr/>
        </p:nvPicPr>
        <p:blipFill rotWithShape="1">
          <a:blip r:embed="rId5">
            <a:alphaModFix/>
          </a:blip>
          <a:srcRect/>
          <a:stretch/>
        </p:blipFill>
        <p:spPr>
          <a:xfrm>
            <a:off x="2373719" y="234289"/>
            <a:ext cx="4185080" cy="27878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8" name="Google Shape;118;p6"/>
          <p:cNvSpPr txBox="1"/>
          <p:nvPr/>
        </p:nvSpPr>
        <p:spPr>
          <a:xfrm>
            <a:off x="6946086" y="994759"/>
            <a:ext cx="5118691" cy="30161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Una vez haya desaparecido el anterior slide, aparece la imagen relacionada</a:t>
            </a:r>
            <a:r>
              <a:rPr lang="es-ES" sz="1400" b="1" i="0" u="none" strike="noStrike" cap="none">
                <a:solidFill>
                  <a:srgbClr val="000000"/>
                </a:solidFill>
                <a:latin typeface="Arial"/>
                <a:ea typeface="Arial"/>
                <a:cs typeface="Arial"/>
                <a:sym typeface="Arial"/>
              </a:rPr>
              <a:t>, </a:t>
            </a:r>
            <a:r>
              <a:rPr lang="es-ES" sz="1400" b="0" i="0" u="none" strike="noStrike" cap="none">
                <a:solidFill>
                  <a:srgbClr val="000000"/>
                </a:solidFill>
                <a:latin typeface="Arial"/>
                <a:ea typeface="Arial"/>
                <a:cs typeface="Arial"/>
                <a:sym typeface="Arial"/>
              </a:rPr>
              <a:t>mientras se integra el audio de la narración. S</a:t>
            </a:r>
            <a:r>
              <a:rPr lang="es-ES" sz="1400" b="0" i="0" u="none" strike="noStrike" cap="none">
                <a:solidFill>
                  <a:schemeClr val="dk1"/>
                </a:solidFill>
                <a:latin typeface="Arial"/>
                <a:ea typeface="Arial"/>
                <a:cs typeface="Arial"/>
                <a:sym typeface="Arial"/>
              </a:rPr>
              <a:t>e realza los textos </a:t>
            </a:r>
            <a:r>
              <a:rPr lang="es-ES" sz="1400" b="1" i="0" u="none" strike="noStrike" cap="none">
                <a:solidFill>
                  <a:srgbClr val="000000"/>
                </a:solidFill>
                <a:latin typeface="Arial"/>
                <a:ea typeface="Arial"/>
                <a:cs typeface="Arial"/>
                <a:sym typeface="Arial"/>
              </a:rPr>
              <a:t>“Ventas y Comunicación”, </a:t>
            </a:r>
            <a:r>
              <a:rPr lang="es-ES" sz="1400" b="0" i="0" u="none" strike="noStrike" cap="none">
                <a:solidFill>
                  <a:srgbClr val="000000"/>
                </a:solidFill>
                <a:latin typeface="Arial"/>
                <a:ea typeface="Arial"/>
                <a:cs typeface="Arial"/>
                <a:sym typeface="Arial"/>
              </a:rPr>
              <a:t>haciendo zoom, en el momento de la narración.</a:t>
            </a:r>
            <a:endParaRPr sz="14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a:solidFill>
                <a:schemeClr val="dk1"/>
              </a:solidFill>
              <a:latin typeface="Arial"/>
              <a:ea typeface="Arial"/>
              <a:cs typeface="Arial"/>
              <a:sym typeface="Arial"/>
            </a:endParaRPr>
          </a:p>
        </p:txBody>
      </p:sp>
      <p:sp>
        <p:nvSpPr>
          <p:cNvPr id="119" name="Google Shape;119;p6"/>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a:t>
            </a:r>
            <a:endParaRPr sz="1400" b="0" i="0" u="none" strike="noStrike" cap="none">
              <a:solidFill>
                <a:srgbClr val="000000"/>
              </a:solidFill>
              <a:latin typeface="Arial"/>
              <a:ea typeface="Arial"/>
              <a:cs typeface="Arial"/>
              <a:sym typeface="Arial"/>
            </a:endParaRPr>
          </a:p>
        </p:txBody>
      </p:sp>
      <p:sp>
        <p:nvSpPr>
          <p:cNvPr id="120" name="Google Shape;120;p6"/>
          <p:cNvSpPr/>
          <p:nvPr/>
        </p:nvSpPr>
        <p:spPr>
          <a:xfrm>
            <a:off x="0" y="4203522"/>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6"/>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p6"/>
          <p:cNvSpPr/>
          <p:nvPr/>
        </p:nvSpPr>
        <p:spPr>
          <a:xfrm>
            <a:off x="6867525" y="5358809"/>
            <a:ext cx="5333999" cy="149918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300"/>
              <a:buFont typeface="Arial"/>
              <a:buNone/>
            </a:pPr>
            <a:r>
              <a:rPr lang="es-ES" sz="1200" b="1" i="0" u="none" strike="noStrike" cap="none">
                <a:solidFill>
                  <a:schemeClr val="dk1"/>
                </a:solidFill>
                <a:latin typeface="Arial"/>
                <a:ea typeface="Arial"/>
                <a:cs typeface="Arial"/>
                <a:sym typeface="Arial"/>
              </a:rPr>
              <a:t>Referencias de las imágenes: </a:t>
            </a:r>
            <a:endParaRPr/>
          </a:p>
          <a:p>
            <a:pPr marL="0" marR="0" lvl="0" indent="0" algn="just" rtl="0">
              <a:lnSpc>
                <a:spcPct val="100000"/>
              </a:lnSpc>
              <a:spcBef>
                <a:spcPts val="0"/>
              </a:spcBef>
              <a:spcAft>
                <a:spcPts val="0"/>
              </a:spcAft>
              <a:buClr>
                <a:schemeClr val="dk1"/>
              </a:buClr>
              <a:buSzPts val="300"/>
              <a:buFont typeface="Arial"/>
              <a:buNone/>
            </a:pPr>
            <a:r>
              <a:rPr lang="es-ES" sz="16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https://www.freepik.es/vector-gratis/animador-trabajando-movimiento-personajes-disenar-marcos-caminar_11669296.htm#page=1&amp;query=animaci%C3%B3n&amp;position=12</a:t>
            </a: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3" name="Google Shape;123;p6"/>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sz="1400" b="0" i="0" u="none" strike="noStrike" cap="none">
              <a:solidFill>
                <a:srgbClr val="000000"/>
              </a:solidFill>
              <a:latin typeface="Arial"/>
              <a:ea typeface="Arial"/>
              <a:cs typeface="Arial"/>
              <a:sym typeface="Arial"/>
            </a:endParaRPr>
          </a:p>
        </p:txBody>
      </p:sp>
      <p:grpSp>
        <p:nvGrpSpPr>
          <p:cNvPr id="124" name="Google Shape;124;p6"/>
          <p:cNvGrpSpPr/>
          <p:nvPr/>
        </p:nvGrpSpPr>
        <p:grpSpPr>
          <a:xfrm>
            <a:off x="-42401" y="-64613"/>
            <a:ext cx="6909926" cy="3859056"/>
            <a:chOff x="-42401" y="-24097"/>
            <a:chExt cx="6909926" cy="3859056"/>
          </a:xfrm>
        </p:grpSpPr>
        <p:pic>
          <p:nvPicPr>
            <p:cNvPr id="125" name="Google Shape;125;p6"/>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26" name="Google Shape;126;p6"/>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27" name="Google Shape;127;p6"/>
          <p:cNvSpPr/>
          <p:nvPr/>
        </p:nvSpPr>
        <p:spPr>
          <a:xfrm>
            <a:off x="279326" y="4817970"/>
            <a:ext cx="6326426" cy="307777"/>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8" name="Google Shape;128;p6" descr="Imagen que contiene Interfaz de usuario gráfica&#10;&#10;Descripción generada automáticamente"/>
          <p:cNvPicPr preferRelativeResize="0"/>
          <p:nvPr/>
        </p:nvPicPr>
        <p:blipFill rotWithShape="1">
          <a:blip r:embed="rId5">
            <a:alphaModFix/>
          </a:blip>
          <a:srcRect r="4420"/>
          <a:stretch/>
        </p:blipFill>
        <p:spPr>
          <a:xfrm>
            <a:off x="675278" y="43983"/>
            <a:ext cx="4749874" cy="3268255"/>
          </a:xfrm>
          <a:prstGeom prst="rect">
            <a:avLst/>
          </a:prstGeom>
          <a:noFill/>
          <a:ln>
            <a:noFill/>
          </a:ln>
        </p:spPr>
      </p:pic>
      <p:sp>
        <p:nvSpPr>
          <p:cNvPr id="129" name="Google Shape;129;p6"/>
          <p:cNvSpPr/>
          <p:nvPr/>
        </p:nvSpPr>
        <p:spPr>
          <a:xfrm>
            <a:off x="3194419" y="137835"/>
            <a:ext cx="3519377" cy="400110"/>
          </a:xfrm>
          <a:prstGeom prst="rect">
            <a:avLst/>
          </a:prstGeom>
          <a:solidFill>
            <a:srgbClr val="F2F2F2">
              <a:alpha val="40784"/>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2000" b="1" i="0" u="none" strike="noStrike" cap="none">
                <a:solidFill>
                  <a:srgbClr val="000000"/>
                </a:solidFill>
                <a:latin typeface="Arial"/>
                <a:ea typeface="Arial"/>
                <a:cs typeface="Arial"/>
                <a:sym typeface="Arial"/>
              </a:rPr>
              <a:t>Portafolio de productos</a:t>
            </a:r>
            <a:endParaRPr sz="2000" b="0" i="0" u="none" strike="noStrike" cap="none">
              <a:solidFill>
                <a:srgbClr val="000000"/>
              </a:solidFill>
              <a:latin typeface="Arial"/>
              <a:ea typeface="Arial"/>
              <a:cs typeface="Arial"/>
              <a:sym typeface="Arial"/>
            </a:endParaRPr>
          </a:p>
        </p:txBody>
      </p:sp>
      <p:sp>
        <p:nvSpPr>
          <p:cNvPr id="130" name="Google Shape;130;p6"/>
          <p:cNvSpPr/>
          <p:nvPr/>
        </p:nvSpPr>
        <p:spPr>
          <a:xfrm>
            <a:off x="249349" y="4457304"/>
            <a:ext cx="6326425" cy="1976567"/>
          </a:xfrm>
          <a:prstGeom prst="rect">
            <a:avLst/>
          </a:prstGeom>
          <a:noFill/>
          <a:ln>
            <a:noFill/>
          </a:ln>
        </p:spPr>
        <p:txBody>
          <a:bodyPr spcFirstLastPara="1" wrap="square" lIns="91425" tIns="45700" rIns="91425" bIns="45700" anchor="t" anchorCtr="0">
            <a:spAutoFit/>
          </a:bodyPr>
          <a:lstStyle/>
          <a:p>
            <a:pPr marL="180340" marR="0" lvl="0" indent="0" algn="just" rtl="0">
              <a:lnSpc>
                <a:spcPct val="115000"/>
              </a:lnSpc>
              <a:spcBef>
                <a:spcPts val="0"/>
              </a:spcBef>
              <a:spcAft>
                <a:spcPts val="0"/>
              </a:spcAft>
              <a:buNone/>
            </a:pPr>
            <a:r>
              <a:rPr lang="es-ES" sz="1800" b="0" i="0" u="none" strike="noStrike" cap="none">
                <a:solidFill>
                  <a:srgbClr val="000000"/>
                </a:solidFill>
                <a:latin typeface="Arial"/>
                <a:ea typeface="Arial"/>
                <a:cs typeface="Arial"/>
                <a:sym typeface="Arial"/>
              </a:rPr>
              <a:t>La venta no finaliza con el cierre y la entrega, la empresa debe pensar y reiniciar el ciclo de venta con cada cliente, debe identificar si a lo largo del proceso el recibo de la mercancía y su utilización, bien sea para consumo o producción existe alguna inconformidad o incomodidad que haga que ese cliente no vuelva a comprar.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 name="Google Shape;136;p10"/>
          <p:cNvSpPr txBox="1"/>
          <p:nvPr/>
        </p:nvSpPr>
        <p:spPr>
          <a:xfrm>
            <a:off x="6946086" y="994759"/>
            <a:ext cx="5118691" cy="30161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A medida que el presentador narra el texto, mostrar las imágenes relacionadas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a:solidFill>
                <a:schemeClr val="dk1"/>
              </a:solidFill>
              <a:latin typeface="Arial"/>
              <a:ea typeface="Arial"/>
              <a:cs typeface="Arial"/>
              <a:sym typeface="Arial"/>
            </a:endParaRPr>
          </a:p>
        </p:txBody>
      </p:sp>
      <p:sp>
        <p:nvSpPr>
          <p:cNvPr id="137" name="Google Shape;137;p10"/>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a:t>
            </a:r>
            <a:endParaRPr sz="1400" b="0" i="0" u="none" strike="noStrike" cap="none">
              <a:solidFill>
                <a:srgbClr val="000000"/>
              </a:solidFill>
              <a:latin typeface="Arial"/>
              <a:ea typeface="Arial"/>
              <a:cs typeface="Arial"/>
              <a:sym typeface="Arial"/>
            </a:endParaRPr>
          </a:p>
        </p:txBody>
      </p:sp>
      <p:sp>
        <p:nvSpPr>
          <p:cNvPr id="138" name="Google Shape;138;p10"/>
          <p:cNvSpPr/>
          <p:nvPr/>
        </p:nvSpPr>
        <p:spPr>
          <a:xfrm>
            <a:off x="0" y="4203522"/>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9" name="Google Shape;139;p10"/>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 name="Google Shape;140;p10"/>
          <p:cNvSpPr/>
          <p:nvPr/>
        </p:nvSpPr>
        <p:spPr>
          <a:xfrm>
            <a:off x="6857999" y="3039606"/>
            <a:ext cx="5333999" cy="3812363"/>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300"/>
              <a:buFont typeface="Arial"/>
              <a:buNone/>
            </a:pPr>
            <a:r>
              <a:rPr lang="es-ES" sz="1200" b="1" i="0" u="none" strike="noStrike" cap="none">
                <a:solidFill>
                  <a:schemeClr val="dk1"/>
                </a:solidFill>
                <a:latin typeface="Arial"/>
                <a:ea typeface="Arial"/>
                <a:cs typeface="Arial"/>
                <a:sym typeface="Arial"/>
              </a:rPr>
              <a:t>Referencias de las imágenes:</a:t>
            </a:r>
            <a:endParaRPr/>
          </a:p>
          <a:p>
            <a:pPr marL="0" marR="0" lvl="0" indent="0" algn="just" rtl="0">
              <a:lnSpc>
                <a:spcPct val="100000"/>
              </a:lnSpc>
              <a:spcBef>
                <a:spcPts val="0"/>
              </a:spcBef>
              <a:spcAft>
                <a:spcPts val="0"/>
              </a:spcAft>
              <a:buClr>
                <a:schemeClr val="dk1"/>
              </a:buClr>
              <a:buSzPts val="300"/>
              <a:buFont typeface="Arial"/>
              <a:buNone/>
            </a:pPr>
            <a:r>
              <a:rPr lang="es-ES" sz="1200" b="1"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https://image.freepik.com/vector-gratis/impulsar-ilustracion-concepto-abstracto-ventas_335657-1833.jpg</a:t>
            </a: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00"/>
              <a:buFont typeface="Arial"/>
              <a:buNone/>
            </a:pP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00"/>
              <a:buFont typeface="Arial"/>
              <a:buNone/>
            </a:pPr>
            <a:r>
              <a:rPr lang="es-ES" sz="1200" b="1"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https://image.freepik.com/vector-gratis/analistas-demanda-dandose-mano-pantallas-portatiles-planificando-demanda-futura-planificacion-demanda-analisis-demanda-ilustracion-concepto-pronostico-ventas-digitales_335657-2098.jpg</a:t>
            </a: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00"/>
              <a:buFont typeface="Arial"/>
              <a:buNone/>
            </a:pP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00"/>
              <a:buFont typeface="Arial"/>
              <a:buNone/>
            </a:pPr>
            <a:r>
              <a:rPr lang="es-ES" sz="1200" b="1" i="0" u="sng" strike="noStrike" cap="none">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https://image.freepik.com/vector-gratis/concepto-abstracto-servicio-al-cliente-chatbot_335657-3037.jpg</a:t>
            </a: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00"/>
              <a:buFont typeface="Arial"/>
              <a:buNone/>
            </a:pP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s-ES" sz="1200" b="1" i="0" u="sng" strike="noStrike" cap="none">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https://www.freepik.es/vector-gratis/ilustracion-concepto-abstracto-segmentacion-audiencia_11667653.htm#page=1&amp;query=clientes&amp;position=1&amp;from_view=search</a:t>
            </a: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00"/>
              <a:buFont typeface="Arial"/>
              <a:buNone/>
            </a:pP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00"/>
              <a:buFont typeface="Arial"/>
              <a:buNone/>
            </a:pPr>
            <a:endParaRPr sz="12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300"/>
              <a:buFont typeface="Arial"/>
              <a:buNone/>
            </a:pPr>
            <a:r>
              <a:rPr lang="es-ES" sz="1200" b="1" i="0" u="none" strike="noStrike" cap="none">
                <a:solidFill>
                  <a:schemeClr val="dk1"/>
                </a:solidFill>
                <a:latin typeface="Arial"/>
                <a:ea typeface="Arial"/>
                <a:cs typeface="Arial"/>
                <a:sym typeface="Arial"/>
              </a:rPr>
              <a:t> </a:t>
            </a:r>
            <a:endParaRPr sz="1200" b="0" i="0" u="none" strike="noStrike" cap="none">
              <a:solidFill>
                <a:schemeClr val="dk1"/>
              </a:solidFill>
              <a:latin typeface="Arial"/>
              <a:ea typeface="Arial"/>
              <a:cs typeface="Arial"/>
              <a:sym typeface="Arial"/>
            </a:endParaRPr>
          </a:p>
        </p:txBody>
      </p:sp>
      <p:sp>
        <p:nvSpPr>
          <p:cNvPr id="141" name="Google Shape;141;p10"/>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sz="1400" b="0" i="0" u="none" strike="noStrike" cap="none">
              <a:solidFill>
                <a:srgbClr val="000000"/>
              </a:solidFill>
              <a:latin typeface="Arial"/>
              <a:ea typeface="Arial"/>
              <a:cs typeface="Arial"/>
              <a:sym typeface="Arial"/>
            </a:endParaRPr>
          </a:p>
        </p:txBody>
      </p:sp>
      <p:sp>
        <p:nvSpPr>
          <p:cNvPr id="142" name="Google Shape;142;p10"/>
          <p:cNvSpPr/>
          <p:nvPr/>
        </p:nvSpPr>
        <p:spPr>
          <a:xfrm>
            <a:off x="279326" y="4817970"/>
            <a:ext cx="6326426" cy="307777"/>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 name="Google Shape;143;p10"/>
          <p:cNvSpPr/>
          <p:nvPr/>
        </p:nvSpPr>
        <p:spPr>
          <a:xfrm>
            <a:off x="249349" y="4457304"/>
            <a:ext cx="6326425" cy="2613664"/>
          </a:xfrm>
          <a:prstGeom prst="rect">
            <a:avLst/>
          </a:prstGeom>
          <a:noFill/>
          <a:ln>
            <a:noFill/>
          </a:ln>
        </p:spPr>
        <p:txBody>
          <a:bodyPr spcFirstLastPara="1" wrap="square" lIns="91425" tIns="45700" rIns="91425" bIns="45700" anchor="t" anchorCtr="0">
            <a:spAutoFit/>
          </a:bodyPr>
          <a:lstStyle/>
          <a:p>
            <a:pPr marL="83820" marR="0" lvl="0" indent="0" algn="just" rtl="0">
              <a:lnSpc>
                <a:spcPct val="115000"/>
              </a:lnSpc>
              <a:spcBef>
                <a:spcPts val="0"/>
              </a:spcBef>
              <a:spcAft>
                <a:spcPts val="0"/>
              </a:spcAft>
              <a:buNone/>
            </a:pPr>
            <a:r>
              <a:rPr lang="es-ES" sz="1800" b="0" i="0" u="none" strike="noStrike" cap="none">
                <a:solidFill>
                  <a:srgbClr val="000000"/>
                </a:solidFill>
                <a:latin typeface="Arial"/>
                <a:ea typeface="Arial"/>
                <a:cs typeface="Arial"/>
                <a:sym typeface="Arial"/>
              </a:rPr>
              <a:t>Entre las razones que conllevan a este seguimiento y monitoreo, es determinar si se percibió por parte del cliente el nivel de atención, el cumplimiento de las garantías, si el producto cumplió con las expectativas, si el servicio prestado de instalación, mantenimiento o reparación se lleva a cabo de acuerdo con las políticas de la organización. </a:t>
            </a:r>
            <a:endParaRPr/>
          </a:p>
          <a:p>
            <a:pPr marL="83820" marR="0" lvl="0" indent="0" algn="just" rtl="0">
              <a:lnSpc>
                <a:spcPct val="115000"/>
              </a:lnSpc>
              <a:spcBef>
                <a:spcPts val="0"/>
              </a:spcBef>
              <a:spcAft>
                <a:spcPts val="0"/>
              </a:spcAft>
              <a:buNone/>
            </a:pPr>
            <a:r>
              <a:rPr lang="es-ES" sz="1800" b="0" i="0" u="none" strike="noStrike" cap="none">
                <a:solidFill>
                  <a:srgbClr val="000000"/>
                </a:solidFill>
                <a:highlight>
                  <a:srgbClr val="FFFFFF"/>
                </a:highlight>
                <a:latin typeface="Arial"/>
                <a:ea typeface="Arial"/>
                <a:cs typeface="Arial"/>
                <a:sym typeface="Arial"/>
              </a:rPr>
              <a:t>.</a:t>
            </a:r>
            <a:endParaRPr sz="1800" b="0" i="0" u="none" strike="noStrike" cap="none">
              <a:solidFill>
                <a:srgbClr val="000000"/>
              </a:solidFill>
              <a:latin typeface="Arial"/>
              <a:ea typeface="Arial"/>
              <a:cs typeface="Arial"/>
              <a:sym typeface="Arial"/>
            </a:endParaRPr>
          </a:p>
        </p:txBody>
      </p:sp>
      <p:pic>
        <p:nvPicPr>
          <p:cNvPr id="144" name="Google Shape;144;p10" descr="Analistas de demanda dándose la mano desde las pantallas de los portátiles y planificando la demanda futura. planificación de la demanda, análisis de la demanda, ilustración del concepto de pronóstico de ventas digitales vector gratuito"/>
          <p:cNvPicPr preferRelativeResize="0"/>
          <p:nvPr/>
        </p:nvPicPr>
        <p:blipFill rotWithShape="1">
          <a:blip r:embed="rId7">
            <a:alphaModFix/>
          </a:blip>
          <a:srcRect/>
          <a:stretch/>
        </p:blipFill>
        <p:spPr>
          <a:xfrm>
            <a:off x="4677092" y="713155"/>
            <a:ext cx="1945981" cy="1296285"/>
          </a:xfrm>
          <a:prstGeom prst="rect">
            <a:avLst/>
          </a:prstGeom>
          <a:noFill/>
          <a:ln>
            <a:noFill/>
          </a:ln>
        </p:spPr>
      </p:pic>
      <p:pic>
        <p:nvPicPr>
          <p:cNvPr id="145" name="Google Shape;145;p10" descr="Concepto abstracto de servicio al cliente chatbot vector gratuito"/>
          <p:cNvPicPr preferRelativeResize="0"/>
          <p:nvPr/>
        </p:nvPicPr>
        <p:blipFill rotWithShape="1">
          <a:blip r:embed="rId8">
            <a:alphaModFix/>
          </a:blip>
          <a:srcRect/>
          <a:stretch/>
        </p:blipFill>
        <p:spPr>
          <a:xfrm>
            <a:off x="127223" y="1430607"/>
            <a:ext cx="1927922" cy="1927922"/>
          </a:xfrm>
          <a:prstGeom prst="rect">
            <a:avLst/>
          </a:prstGeom>
          <a:noFill/>
          <a:ln>
            <a:noFill/>
          </a:ln>
        </p:spPr>
      </p:pic>
      <p:sp>
        <p:nvSpPr>
          <p:cNvPr id="146" name="Google Shape;146;p10"/>
          <p:cNvSpPr/>
          <p:nvPr/>
        </p:nvSpPr>
        <p:spPr>
          <a:xfrm>
            <a:off x="2595280" y="1208023"/>
            <a:ext cx="2440325" cy="400110"/>
          </a:xfrm>
          <a:prstGeom prst="rect">
            <a:avLst/>
          </a:prstGeom>
          <a:solidFill>
            <a:srgbClr val="F2F2F2">
              <a:alpha val="40784"/>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2000" b="1" i="0" u="none" strike="noStrike" cap="none">
                <a:solidFill>
                  <a:srgbClr val="000000"/>
                </a:solidFill>
                <a:latin typeface="Arial"/>
                <a:ea typeface="Arial"/>
                <a:cs typeface="Arial"/>
                <a:sym typeface="Arial"/>
              </a:rPr>
              <a:t>Monitoreo</a:t>
            </a:r>
            <a:endParaRPr/>
          </a:p>
        </p:txBody>
      </p:sp>
      <p:pic>
        <p:nvPicPr>
          <p:cNvPr id="147" name="Google Shape;147;p10" descr="Impulsar la ilustración del concepto abstracto de ventas vector gratuito"/>
          <p:cNvPicPr preferRelativeResize="0"/>
          <p:nvPr/>
        </p:nvPicPr>
        <p:blipFill rotWithShape="1">
          <a:blip r:embed="rId9">
            <a:alphaModFix/>
          </a:blip>
          <a:srcRect/>
          <a:stretch/>
        </p:blipFill>
        <p:spPr>
          <a:xfrm>
            <a:off x="299825" y="81310"/>
            <a:ext cx="1560873" cy="1560873"/>
          </a:xfrm>
          <a:prstGeom prst="rect">
            <a:avLst/>
          </a:prstGeom>
          <a:noFill/>
          <a:ln>
            <a:noFill/>
          </a:ln>
        </p:spPr>
      </p:pic>
      <p:sp>
        <p:nvSpPr>
          <p:cNvPr id="148" name="Google Shape;148;p10"/>
          <p:cNvSpPr/>
          <p:nvPr/>
        </p:nvSpPr>
        <p:spPr>
          <a:xfrm>
            <a:off x="1420724" y="262283"/>
            <a:ext cx="2440326" cy="400110"/>
          </a:xfrm>
          <a:prstGeom prst="rect">
            <a:avLst/>
          </a:prstGeom>
          <a:solidFill>
            <a:srgbClr val="F2F2F2">
              <a:alpha val="40784"/>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2000" b="1" i="0" u="none" strike="noStrike" cap="none">
                <a:solidFill>
                  <a:srgbClr val="000000"/>
                </a:solidFill>
                <a:latin typeface="Arial"/>
                <a:ea typeface="Arial"/>
                <a:cs typeface="Arial"/>
                <a:sym typeface="Arial"/>
              </a:rPr>
              <a:t>Seguimiento</a:t>
            </a:r>
            <a:endParaRPr sz="2000" b="0" i="0" u="none" strike="noStrike" cap="none">
              <a:solidFill>
                <a:srgbClr val="000000"/>
              </a:solidFill>
              <a:latin typeface="Arial"/>
              <a:ea typeface="Arial"/>
              <a:cs typeface="Arial"/>
              <a:sym typeface="Arial"/>
            </a:endParaRPr>
          </a:p>
        </p:txBody>
      </p:sp>
      <p:sp>
        <p:nvSpPr>
          <p:cNvPr id="149" name="Google Shape;149;p10"/>
          <p:cNvSpPr/>
          <p:nvPr/>
        </p:nvSpPr>
        <p:spPr>
          <a:xfrm>
            <a:off x="1738286" y="2325019"/>
            <a:ext cx="2938806" cy="400110"/>
          </a:xfrm>
          <a:prstGeom prst="rect">
            <a:avLst/>
          </a:prstGeom>
          <a:solidFill>
            <a:srgbClr val="F2F2F2">
              <a:alpha val="40784"/>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2000" b="1" i="0" u="none" strike="noStrike" cap="none">
                <a:solidFill>
                  <a:srgbClr val="000000"/>
                </a:solidFill>
                <a:latin typeface="Arial"/>
                <a:ea typeface="Arial"/>
                <a:cs typeface="Arial"/>
                <a:sym typeface="Arial"/>
              </a:rPr>
              <a:t>Expectativas </a:t>
            </a:r>
            <a:endParaRPr sz="2000" b="0" i="0" u="none" strike="noStrike" cap="none">
              <a:solidFill>
                <a:srgbClr val="000000"/>
              </a:solidFill>
              <a:latin typeface="Arial"/>
              <a:ea typeface="Arial"/>
              <a:cs typeface="Arial"/>
              <a:sym typeface="Arial"/>
            </a:endParaRPr>
          </a:p>
        </p:txBody>
      </p:sp>
      <p:sp>
        <p:nvSpPr>
          <p:cNvPr id="150" name="Google Shape;150;p10"/>
          <p:cNvSpPr/>
          <p:nvPr/>
        </p:nvSpPr>
        <p:spPr>
          <a:xfrm>
            <a:off x="2143231" y="3152998"/>
            <a:ext cx="2938806" cy="400110"/>
          </a:xfrm>
          <a:prstGeom prst="rect">
            <a:avLst/>
          </a:prstGeom>
          <a:solidFill>
            <a:srgbClr val="F2F2F2">
              <a:alpha val="40784"/>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2000" b="1" i="0" u="none" strike="noStrike" cap="none">
                <a:solidFill>
                  <a:srgbClr val="000000"/>
                </a:solidFill>
                <a:latin typeface="Arial"/>
                <a:ea typeface="Arial"/>
                <a:cs typeface="Arial"/>
                <a:sym typeface="Arial"/>
              </a:rPr>
              <a:t>Servicio</a:t>
            </a:r>
            <a:endParaRPr sz="2000" b="0" i="0" u="none" strike="noStrike" cap="none">
              <a:solidFill>
                <a:srgbClr val="000000"/>
              </a:solidFill>
              <a:latin typeface="Arial"/>
              <a:ea typeface="Arial"/>
              <a:cs typeface="Arial"/>
              <a:sym typeface="Arial"/>
            </a:endParaRPr>
          </a:p>
        </p:txBody>
      </p:sp>
      <p:pic>
        <p:nvPicPr>
          <p:cNvPr id="151" name="Google Shape;151;p10" descr="Ilustración de concepto abstracto de segmentación de audiencia vector gratuito"/>
          <p:cNvPicPr preferRelativeResize="0"/>
          <p:nvPr/>
        </p:nvPicPr>
        <p:blipFill rotWithShape="1">
          <a:blip r:embed="rId10">
            <a:alphaModFix/>
          </a:blip>
          <a:srcRect/>
          <a:stretch/>
        </p:blipFill>
        <p:spPr>
          <a:xfrm>
            <a:off x="4950865" y="2056059"/>
            <a:ext cx="1742973" cy="1742973"/>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7" name="Google Shape;157;p11"/>
          <p:cNvSpPr txBox="1"/>
          <p:nvPr/>
        </p:nvSpPr>
        <p:spPr>
          <a:xfrm>
            <a:off x="7002204" y="1090862"/>
            <a:ext cx="5118691" cy="301619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A medida que el presentador narra el texto, mostrar las imágenes relacionada, al mismo tiempo se realza el texto </a:t>
            </a:r>
            <a:r>
              <a:rPr lang="es-ES" sz="1400" b="1" i="0" u="none" strike="noStrike" cap="none">
                <a:solidFill>
                  <a:srgbClr val="000000"/>
                </a:solidFill>
                <a:latin typeface="Arial"/>
                <a:ea typeface="Arial"/>
                <a:cs typeface="Arial"/>
                <a:sym typeface="Arial"/>
              </a:rPr>
              <a:t>“Planeación Estratégica” </a:t>
            </a:r>
            <a:r>
              <a:rPr lang="es-ES" sz="1400" b="0" i="0" u="none" strike="noStrike" cap="none">
                <a:solidFill>
                  <a:srgbClr val="000000"/>
                </a:solidFill>
                <a:latin typeface="Arial"/>
                <a:ea typeface="Arial"/>
                <a:cs typeface="Arial"/>
                <a:sym typeface="Arial"/>
              </a:rPr>
              <a:t>haciendo énfasis, en el momento de la narración.</a:t>
            </a:r>
            <a:endParaRPr sz="1400" b="1" i="0" u="none"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a:solidFill>
                <a:schemeClr val="dk1"/>
              </a:solidFill>
              <a:latin typeface="Arial"/>
              <a:ea typeface="Arial"/>
              <a:cs typeface="Arial"/>
              <a:sym typeface="Arial"/>
            </a:endParaRPr>
          </a:p>
        </p:txBody>
      </p:sp>
      <p:sp>
        <p:nvSpPr>
          <p:cNvPr id="158" name="Google Shape;158;p11"/>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Indicaciones </a:t>
            </a:r>
            <a:endParaRPr sz="1400" b="0" i="0" u="none" strike="noStrike" cap="none">
              <a:solidFill>
                <a:srgbClr val="000000"/>
              </a:solidFill>
              <a:latin typeface="Arial"/>
              <a:ea typeface="Arial"/>
              <a:cs typeface="Arial"/>
              <a:sym typeface="Arial"/>
            </a:endParaRPr>
          </a:p>
        </p:txBody>
      </p:sp>
      <p:sp>
        <p:nvSpPr>
          <p:cNvPr id="159" name="Google Shape;159;p11"/>
          <p:cNvSpPr/>
          <p:nvPr/>
        </p:nvSpPr>
        <p:spPr>
          <a:xfrm>
            <a:off x="0" y="4203522"/>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0" name="Google Shape;160;p11"/>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11"/>
          <p:cNvSpPr/>
          <p:nvPr/>
        </p:nvSpPr>
        <p:spPr>
          <a:xfrm>
            <a:off x="6867525" y="5358809"/>
            <a:ext cx="5333999" cy="1499189"/>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300"/>
              <a:buFont typeface="Arial"/>
              <a:buNone/>
            </a:pPr>
            <a:r>
              <a:rPr lang="es-ES" sz="1200" b="1" i="0" u="none" strike="noStrike" cap="none">
                <a:solidFill>
                  <a:schemeClr val="dk1"/>
                </a:solidFill>
                <a:latin typeface="Arial"/>
                <a:ea typeface="Arial"/>
                <a:cs typeface="Arial"/>
                <a:sym typeface="Arial"/>
              </a:rPr>
              <a:t>Referencias de las imágenes: </a:t>
            </a:r>
            <a:endParaRPr/>
          </a:p>
          <a:p>
            <a:pPr marL="0" marR="0" lvl="0" indent="0" algn="just" rtl="0">
              <a:lnSpc>
                <a:spcPct val="100000"/>
              </a:lnSpc>
              <a:spcBef>
                <a:spcPts val="0"/>
              </a:spcBef>
              <a:spcAft>
                <a:spcPts val="0"/>
              </a:spcAft>
              <a:buClr>
                <a:schemeClr val="dk1"/>
              </a:buClr>
              <a:buSzPts val="300"/>
              <a:buFont typeface="Arial"/>
              <a:buNone/>
            </a:pPr>
            <a:r>
              <a:rPr lang="es-ES" sz="1200" b="1"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https://www.freepik.es/vector-gratis/coleccion-iconos-planos-simbolos-linea-comprando-todo-mundo-e-shop-cesta-llena-pagando-entrega-domicilio_7497408.htm#page=1&amp;query=venta&amp;position=23&amp;from_view=search</a:t>
            </a:r>
            <a:r>
              <a:rPr lang="es-ES" sz="1200" b="1" i="0" u="none" strike="noStrike" cap="none">
                <a:solidFill>
                  <a:schemeClr val="dk1"/>
                </a:solidFill>
                <a:latin typeface="Arial"/>
                <a:ea typeface="Arial"/>
                <a:cs typeface="Arial"/>
                <a:sym typeface="Arial"/>
              </a:rPr>
              <a:t> </a:t>
            </a:r>
            <a:endParaRPr/>
          </a:p>
        </p:txBody>
      </p:sp>
      <p:sp>
        <p:nvSpPr>
          <p:cNvPr id="162" name="Google Shape;162;p11"/>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Audio/ Narración </a:t>
            </a:r>
            <a:endParaRPr sz="1400" b="0" i="0" u="none" strike="noStrike" cap="none">
              <a:solidFill>
                <a:srgbClr val="000000"/>
              </a:solidFill>
              <a:latin typeface="Arial"/>
              <a:ea typeface="Arial"/>
              <a:cs typeface="Arial"/>
              <a:sym typeface="Arial"/>
            </a:endParaRPr>
          </a:p>
        </p:txBody>
      </p:sp>
      <p:grpSp>
        <p:nvGrpSpPr>
          <p:cNvPr id="163" name="Google Shape;163;p11"/>
          <p:cNvGrpSpPr/>
          <p:nvPr/>
        </p:nvGrpSpPr>
        <p:grpSpPr>
          <a:xfrm>
            <a:off x="-48835" y="-27626"/>
            <a:ext cx="6909926" cy="3859056"/>
            <a:chOff x="-42401" y="-24097"/>
            <a:chExt cx="6909926" cy="3859056"/>
          </a:xfrm>
        </p:grpSpPr>
        <p:pic>
          <p:nvPicPr>
            <p:cNvPr id="164" name="Google Shape;164;p11"/>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65" name="Google Shape;165;p11"/>
            <p:cNvSpPr/>
            <p:nvPr/>
          </p:nvSpPr>
          <p:spPr>
            <a:xfrm>
              <a:off x="92278" y="37223"/>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66" name="Google Shape;166;p11"/>
          <p:cNvSpPr/>
          <p:nvPr/>
        </p:nvSpPr>
        <p:spPr>
          <a:xfrm>
            <a:off x="279326" y="4817970"/>
            <a:ext cx="6326426" cy="307777"/>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 name="Google Shape;167;p11"/>
          <p:cNvSpPr/>
          <p:nvPr/>
        </p:nvSpPr>
        <p:spPr>
          <a:xfrm>
            <a:off x="249349" y="4457304"/>
            <a:ext cx="6326425" cy="1976567"/>
          </a:xfrm>
          <a:prstGeom prst="rect">
            <a:avLst/>
          </a:prstGeom>
          <a:noFill/>
          <a:ln>
            <a:noFill/>
          </a:ln>
        </p:spPr>
        <p:txBody>
          <a:bodyPr spcFirstLastPara="1" wrap="square" lIns="91425" tIns="45700" rIns="91425" bIns="45700" anchor="t" anchorCtr="0">
            <a:spAutoFit/>
          </a:bodyPr>
          <a:lstStyle/>
          <a:p>
            <a:pPr marL="83820" marR="0" lvl="0" indent="0" algn="just" rtl="0">
              <a:lnSpc>
                <a:spcPct val="115000"/>
              </a:lnSpc>
              <a:spcBef>
                <a:spcPts val="0"/>
              </a:spcBef>
              <a:spcAft>
                <a:spcPts val="0"/>
              </a:spcAft>
              <a:buNone/>
            </a:pPr>
            <a:r>
              <a:rPr lang="es-ES" sz="1800" b="0" i="0" u="none" strike="noStrike" cap="none">
                <a:solidFill>
                  <a:srgbClr val="000000"/>
                </a:solidFill>
                <a:latin typeface="Arial"/>
                <a:ea typeface="Arial"/>
                <a:cs typeface="Arial"/>
                <a:sym typeface="Arial"/>
              </a:rPr>
              <a:t>El resultado que arroje el seguimiento en la postventa debe llevar a armar una estrategia que elimine esas brechas </a:t>
            </a:r>
            <a:r>
              <a:rPr lang="es-ES" sz="1800"/>
              <a:t>para </a:t>
            </a:r>
            <a:r>
              <a:rPr lang="es-ES" sz="1800" b="0" i="0" u="none" strike="noStrike" cap="none">
                <a:solidFill>
                  <a:srgbClr val="000000"/>
                </a:solidFill>
                <a:latin typeface="Arial"/>
                <a:ea typeface="Arial"/>
                <a:cs typeface="Arial"/>
                <a:sym typeface="Arial"/>
              </a:rPr>
              <a:t>que logre en el cliente un nivel de fidelidad y relaciones a largo plazo</a:t>
            </a:r>
            <a:r>
              <a:rPr lang="es-ES" sz="1800"/>
              <a:t>, con el fin de</a:t>
            </a:r>
            <a:r>
              <a:rPr lang="es-ES" sz="1800" b="0" i="0" u="none" strike="noStrike" cap="none">
                <a:solidFill>
                  <a:srgbClr val="000000"/>
                </a:solidFill>
                <a:latin typeface="Arial"/>
                <a:ea typeface="Arial"/>
                <a:cs typeface="Arial"/>
                <a:sym typeface="Arial"/>
              </a:rPr>
              <a:t> tener una clientela leal, que hable bien de la marca y la posicione en el mercado. </a:t>
            </a:r>
            <a:endParaRPr/>
          </a:p>
          <a:p>
            <a:pPr marL="83820" marR="0" lvl="0" indent="0" algn="just" rtl="0">
              <a:lnSpc>
                <a:spcPct val="115000"/>
              </a:lnSpc>
              <a:spcBef>
                <a:spcPts val="0"/>
              </a:spcBef>
              <a:spcAft>
                <a:spcPts val="0"/>
              </a:spcAft>
              <a:buNone/>
            </a:pPr>
            <a:r>
              <a:rPr lang="es-ES" sz="1800" b="0" i="0" u="none" strike="noStrike" cap="none">
                <a:solidFill>
                  <a:srgbClr val="000000"/>
                </a:solidFill>
                <a:highlight>
                  <a:srgbClr val="FFFFFF"/>
                </a:highlight>
                <a:latin typeface="Arial"/>
                <a:ea typeface="Arial"/>
                <a:cs typeface="Arial"/>
                <a:sym typeface="Arial"/>
              </a:rPr>
              <a:t>.</a:t>
            </a:r>
            <a:endParaRPr sz="1800" b="0" i="0" u="none" strike="noStrike" cap="none">
              <a:solidFill>
                <a:srgbClr val="000000"/>
              </a:solidFill>
              <a:latin typeface="Arial"/>
              <a:ea typeface="Arial"/>
              <a:cs typeface="Arial"/>
              <a:sym typeface="Arial"/>
            </a:endParaRPr>
          </a:p>
        </p:txBody>
      </p:sp>
      <p:sp>
        <p:nvSpPr>
          <p:cNvPr id="168" name="Google Shape;168;p11"/>
          <p:cNvSpPr/>
          <p:nvPr/>
        </p:nvSpPr>
        <p:spPr>
          <a:xfrm>
            <a:off x="3429000" y="2815166"/>
            <a:ext cx="3798003" cy="400110"/>
          </a:xfrm>
          <a:prstGeom prst="rect">
            <a:avLst/>
          </a:prstGeom>
          <a:solidFill>
            <a:srgbClr val="F2F2F2">
              <a:alpha val="40784"/>
            </a:srgbClr>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2000" b="1" i="0" u="none" strike="noStrike" cap="none">
                <a:solidFill>
                  <a:srgbClr val="000000"/>
                </a:solidFill>
                <a:latin typeface="Arial"/>
                <a:ea typeface="Arial"/>
                <a:cs typeface="Arial"/>
                <a:sym typeface="Arial"/>
              </a:rPr>
              <a:t>Postventa</a:t>
            </a:r>
            <a:endParaRPr sz="2000" b="0" i="0" u="none" strike="noStrike" cap="none">
              <a:solidFill>
                <a:srgbClr val="000000"/>
              </a:solidFill>
              <a:latin typeface="Arial"/>
              <a:ea typeface="Arial"/>
              <a:cs typeface="Arial"/>
              <a:sym typeface="Arial"/>
            </a:endParaRPr>
          </a:p>
        </p:txBody>
      </p:sp>
      <p:pic>
        <p:nvPicPr>
          <p:cNvPr id="169" name="Google Shape;169;p11" descr="Colección de iconos planos de símbolos en línea comprando en todo el mundo con e-shop cesta llena pagando entrega a domicilio vector gratuito"/>
          <p:cNvPicPr preferRelativeResize="0"/>
          <p:nvPr/>
        </p:nvPicPr>
        <p:blipFill rotWithShape="1">
          <a:blip r:embed="rId5">
            <a:alphaModFix/>
          </a:blip>
          <a:srcRect/>
          <a:stretch/>
        </p:blipFill>
        <p:spPr>
          <a:xfrm>
            <a:off x="791466" y="83127"/>
            <a:ext cx="3667994" cy="316994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p:nvPr/>
        </p:nvSpPr>
        <p:spPr>
          <a:xfrm>
            <a:off x="6858000" y="0"/>
            <a:ext cx="533399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5" name="Google Shape;175;p12"/>
          <p:cNvSpPr txBox="1"/>
          <p:nvPr/>
        </p:nvSpPr>
        <p:spPr>
          <a:xfrm>
            <a:off x="6896100" y="1257300"/>
            <a:ext cx="5314800" cy="30161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50"/>
              <a:buFont typeface="Arial"/>
              <a:buNone/>
            </a:pPr>
            <a:r>
              <a:rPr lang="es-ES" sz="1400" b="0" i="0" u="none" strike="noStrike" cap="none">
                <a:solidFill>
                  <a:schemeClr val="dk1"/>
                </a:solidFill>
                <a:latin typeface="Arial"/>
                <a:ea typeface="Arial"/>
                <a:cs typeface="Arial"/>
                <a:sym typeface="Arial"/>
              </a:rPr>
              <a:t>Aparece cortinilla de cierre SENA </a:t>
            </a:r>
            <a:endParaRPr/>
          </a:p>
          <a:p>
            <a:pPr marL="0" marR="0" lvl="0" indent="0" algn="l" rtl="0">
              <a:lnSpc>
                <a:spcPct val="100000"/>
              </a:lnSpc>
              <a:spcBef>
                <a:spcPts val="0"/>
              </a:spcBef>
              <a:spcAft>
                <a:spcPts val="0"/>
              </a:spcAft>
              <a:buClr>
                <a:srgbClr val="000000"/>
              </a:buClr>
              <a:buSzPts val="350"/>
              <a:buFont typeface="Arial"/>
              <a:buNone/>
            </a:pPr>
            <a:endParaRPr sz="1400" b="0" i="0" u="none" strike="noStrike" cap="none">
              <a:solidFill>
                <a:schemeClr val="dk1"/>
              </a:solidFill>
              <a:latin typeface="Arial"/>
              <a:ea typeface="Arial"/>
              <a:cs typeface="Arial"/>
              <a:sym typeface="Arial"/>
            </a:endParaRPr>
          </a:p>
        </p:txBody>
      </p:sp>
      <p:sp>
        <p:nvSpPr>
          <p:cNvPr id="176" name="Google Shape;176;p12"/>
          <p:cNvSpPr/>
          <p:nvPr/>
        </p:nvSpPr>
        <p:spPr>
          <a:xfrm>
            <a:off x="6877050" y="0"/>
            <a:ext cx="53149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50"/>
              <a:buFont typeface="Arial"/>
              <a:buNone/>
            </a:pPr>
            <a:r>
              <a:rPr lang="es-ES" sz="1800" b="0" i="0" u="none" strike="noStrike" cap="none">
                <a:solidFill>
                  <a:schemeClr val="lt1"/>
                </a:solidFill>
                <a:latin typeface="Arial"/>
                <a:ea typeface="Arial"/>
                <a:cs typeface="Arial"/>
                <a:sym typeface="Arial"/>
              </a:rPr>
              <a:t>Indicaciones </a:t>
            </a:r>
            <a:endParaRPr/>
          </a:p>
        </p:txBody>
      </p:sp>
      <p:sp>
        <p:nvSpPr>
          <p:cNvPr id="177" name="Google Shape;177;p12"/>
          <p:cNvSpPr/>
          <p:nvPr/>
        </p:nvSpPr>
        <p:spPr>
          <a:xfrm>
            <a:off x="0" y="4203521"/>
            <a:ext cx="6858000" cy="26544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 name="Google Shape;178;p12"/>
          <p:cNvSpPr txBox="1"/>
          <p:nvPr/>
        </p:nvSpPr>
        <p:spPr>
          <a:xfrm>
            <a:off x="92278" y="4397160"/>
            <a:ext cx="6457950" cy="15306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
              <a:buFont typeface="Arial"/>
              <a:buNone/>
            </a:pPr>
            <a:r>
              <a:rPr lang="es-ES" sz="1600" b="0" i="0" u="none" strike="noStrike" cap="none">
                <a:solidFill>
                  <a:schemeClr val="dk1"/>
                </a:solidFill>
                <a:latin typeface="Arial"/>
                <a:ea typeface="Arial"/>
                <a:cs typeface="Arial"/>
                <a:sym typeface="Arial"/>
              </a:rPr>
              <a:t>Cortinilla SENA </a:t>
            </a:r>
            <a:endParaRPr/>
          </a:p>
          <a:p>
            <a:pPr marL="0" marR="0" lvl="0" indent="0" algn="l" rtl="0">
              <a:lnSpc>
                <a:spcPct val="100000"/>
              </a:lnSpc>
              <a:spcBef>
                <a:spcPts val="0"/>
              </a:spcBef>
              <a:spcAft>
                <a:spcPts val="0"/>
              </a:spcAft>
              <a:buClr>
                <a:srgbClr val="000000"/>
              </a:buClr>
              <a:buSzPts val="4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
              <a:buFont typeface="Arial"/>
              <a:buNone/>
            </a:pPr>
            <a:endParaRPr sz="1600" b="0" i="0" u="none" strike="noStrike" cap="none">
              <a:solidFill>
                <a:schemeClr val="dk1"/>
              </a:solidFill>
              <a:latin typeface="Arial"/>
              <a:ea typeface="Arial"/>
              <a:cs typeface="Arial"/>
              <a:sym typeface="Arial"/>
            </a:endParaRPr>
          </a:p>
        </p:txBody>
      </p:sp>
      <p:sp>
        <p:nvSpPr>
          <p:cNvPr id="179" name="Google Shape;179;p12"/>
          <p:cNvSpPr/>
          <p:nvPr/>
        </p:nvSpPr>
        <p:spPr>
          <a:xfrm>
            <a:off x="-19050" y="83127"/>
            <a:ext cx="6877050" cy="373345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 name="Google Shape;180;p12"/>
          <p:cNvSpPr/>
          <p:nvPr/>
        </p:nvSpPr>
        <p:spPr>
          <a:xfrm>
            <a:off x="6867525" y="5602432"/>
            <a:ext cx="5333999" cy="1255566"/>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
              <a:buFont typeface="Arial"/>
              <a:buNone/>
            </a:pPr>
            <a:r>
              <a:rPr lang="es-ES" sz="1200" b="0" i="0" u="none" strike="noStrike" cap="none">
                <a:solidFill>
                  <a:schemeClr val="dk1"/>
                </a:solidFill>
                <a:latin typeface="Arial"/>
                <a:ea typeface="Arial"/>
                <a:cs typeface="Arial"/>
                <a:sym typeface="Arial"/>
              </a:rPr>
              <a:t>Referencias de las imágenes:</a:t>
            </a:r>
            <a:endParaRPr/>
          </a:p>
          <a:p>
            <a:pPr marL="0" marR="0" lvl="0" indent="0" algn="l" rtl="0">
              <a:lnSpc>
                <a:spcPct val="100000"/>
              </a:lnSpc>
              <a:spcBef>
                <a:spcPts val="0"/>
              </a:spcBef>
              <a:spcAft>
                <a:spcPts val="0"/>
              </a:spcAft>
              <a:buClr>
                <a:srgbClr val="000000"/>
              </a:buClr>
              <a:buSzPts val="400"/>
              <a:buFont typeface="Arial"/>
              <a:buNone/>
            </a:pPr>
            <a:r>
              <a:rPr lang="es-ES" sz="1600" b="0"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https://www.pexels.com/es-es/foto/ciudad-punto-de-referencia-edificio-construccion-4468974/</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12"/>
          <p:cNvSpPr/>
          <p:nvPr/>
        </p:nvSpPr>
        <p:spPr>
          <a:xfrm>
            <a:off x="0" y="3818394"/>
            <a:ext cx="6858000" cy="385128"/>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50"/>
              <a:buFont typeface="Arial"/>
              <a:buNone/>
            </a:pPr>
            <a:r>
              <a:rPr lang="es-ES" sz="1800" b="0" i="0" u="none" strike="noStrike" cap="none">
                <a:solidFill>
                  <a:schemeClr val="lt1"/>
                </a:solidFill>
                <a:latin typeface="Arial"/>
                <a:ea typeface="Arial"/>
                <a:cs typeface="Arial"/>
                <a:sym typeface="Arial"/>
              </a:rPr>
              <a:t>Audio/ Narración </a:t>
            </a:r>
            <a:endParaRPr/>
          </a:p>
        </p:txBody>
      </p:sp>
      <p:grpSp>
        <p:nvGrpSpPr>
          <p:cNvPr id="182" name="Google Shape;182;p12"/>
          <p:cNvGrpSpPr/>
          <p:nvPr/>
        </p:nvGrpSpPr>
        <p:grpSpPr>
          <a:xfrm>
            <a:off x="-42401" y="-66430"/>
            <a:ext cx="6909926" cy="3860873"/>
            <a:chOff x="-42401" y="-25914"/>
            <a:chExt cx="6909926" cy="3860873"/>
          </a:xfrm>
        </p:grpSpPr>
        <p:pic>
          <p:nvPicPr>
            <p:cNvPr id="183" name="Google Shape;183;p12"/>
            <p:cNvPicPr preferRelativeResize="0"/>
            <p:nvPr/>
          </p:nvPicPr>
          <p:blipFill rotWithShape="1">
            <a:blip r:embed="rId4">
              <a:alphaModFix/>
            </a:blip>
            <a:srcRect/>
            <a:stretch/>
          </p:blipFill>
          <p:spPr>
            <a:xfrm>
              <a:off x="-42401" y="-24097"/>
              <a:ext cx="6909926" cy="3859056"/>
            </a:xfrm>
            <a:prstGeom prst="rect">
              <a:avLst/>
            </a:prstGeom>
            <a:noFill/>
            <a:ln>
              <a:noFill/>
            </a:ln>
          </p:spPr>
        </p:pic>
        <p:sp>
          <p:nvSpPr>
            <p:cNvPr id="184" name="Google Shape;184;p12"/>
            <p:cNvSpPr/>
            <p:nvPr/>
          </p:nvSpPr>
          <p:spPr>
            <a:xfrm>
              <a:off x="90182" y="-25914"/>
              <a:ext cx="6677636" cy="3315531"/>
            </a:xfrm>
            <a:prstGeom prst="rect">
              <a:avLst/>
            </a:prstGeom>
            <a:solidFill>
              <a:schemeClr val="lt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185" name="Google Shape;185;p12"/>
          <p:cNvPicPr preferRelativeResize="0"/>
          <p:nvPr/>
        </p:nvPicPr>
        <p:blipFill rotWithShape="1">
          <a:blip r:embed="rId5">
            <a:alphaModFix/>
          </a:blip>
          <a:srcRect/>
          <a:stretch/>
        </p:blipFill>
        <p:spPr>
          <a:xfrm>
            <a:off x="1524713" y="6586"/>
            <a:ext cx="3788266" cy="30730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b45339b-ced9-4d0d-8f64-77573914d53b" xsi:nil="true"/>
    <lcf76f155ced4ddcb4097134ff3c332f xmlns="43a3ca16-9c26-4813-b83f-4aec9927b43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9282E1EDBE9234EA9E6D38F720E265F" ma:contentTypeVersion="15" ma:contentTypeDescription="Crear nuevo documento." ma:contentTypeScope="" ma:versionID="b31c7aa9eaf043a08b87120b3c4916e3">
  <xsd:schema xmlns:xsd="http://www.w3.org/2001/XMLSchema" xmlns:xs="http://www.w3.org/2001/XMLSchema" xmlns:p="http://schemas.microsoft.com/office/2006/metadata/properties" xmlns:ns2="cb45339b-ced9-4d0d-8f64-77573914d53b" xmlns:ns3="43a3ca16-9c26-4813-b83f-4aec9927b43f" targetNamespace="http://schemas.microsoft.com/office/2006/metadata/properties" ma:root="true" ma:fieldsID="3533d065b04d75c457075bc55f1f5315" ns2:_="" ns3:_="">
    <xsd:import namespace="cb45339b-ced9-4d0d-8f64-77573914d53b"/>
    <xsd:import namespace="43a3ca16-9c26-4813-b83f-4aec9927b43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bjectDetectorVersions" minOccurs="0"/>
                <xsd:element ref="ns3:MediaLengthInSeconds" minOccurs="0"/>
                <xsd:element ref="ns3:MediaServiceLocation" minOccurs="0"/>
                <xsd:element ref="ns3:MediaServiceGenerationTime" minOccurs="0"/>
                <xsd:element ref="ns3:MediaServiceEventHashCode" minOccurs="0"/>
                <xsd:element ref="ns3:lcf76f155ced4ddcb4097134ff3c332f" minOccurs="0"/>
                <xsd:element ref="ns2:TaxCatchAll"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45339b-ced9-4d0d-8f64-77573914d53b"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2f40a149-578b-41a1-8845-c88bc1831770}" ma:internalName="TaxCatchAll" ma:showField="CatchAllData" ma:web="cb45339b-ced9-4d0d-8f64-77573914d53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3a3ca16-9c26-4813-b83f-4aec9927b43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E6A756-BCB6-4F5A-B225-B2D3805EBBEA}">
  <ds:schemaRefs>
    <ds:schemaRef ds:uri="http://schemas.microsoft.com/office/2006/metadata/properties"/>
    <ds:schemaRef ds:uri="http://schemas.microsoft.com/office/infopath/2007/PartnerControls"/>
    <ds:schemaRef ds:uri="cb45339b-ced9-4d0d-8f64-77573914d53b"/>
    <ds:schemaRef ds:uri="43a3ca16-9c26-4813-b83f-4aec9927b43f"/>
  </ds:schemaRefs>
</ds:datastoreItem>
</file>

<file path=customXml/itemProps2.xml><?xml version="1.0" encoding="utf-8"?>
<ds:datastoreItem xmlns:ds="http://schemas.openxmlformats.org/officeDocument/2006/customXml" ds:itemID="{DA7CA98D-4861-4798-973C-02D3CEBA7B89}">
  <ds:schemaRefs>
    <ds:schemaRef ds:uri="http://schemas.microsoft.com/sharepoint/v3/contenttype/forms"/>
  </ds:schemaRefs>
</ds:datastoreItem>
</file>

<file path=customXml/itemProps3.xml><?xml version="1.0" encoding="utf-8"?>
<ds:datastoreItem xmlns:ds="http://schemas.openxmlformats.org/officeDocument/2006/customXml" ds:itemID="{9A9E24FD-186B-43AA-865A-A78CB3EEAD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45339b-ced9-4d0d-8f64-77573914d53b"/>
    <ds:schemaRef ds:uri="43a3ca16-9c26-4813-b83f-4aec9927b4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7</Slides>
  <Notes>7</Notes>
  <HiddenSlides>0</HiddenSlide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revision>1</cp:revision>
  <dcterms:modified xsi:type="dcterms:W3CDTF">2025-04-07T23:30:22Z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0x01010049282E1EDBE9234EA9E6D38F720E265F</vt:lpwstr>
  </property>
</Properties>
</file>