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vrEENNxUPv5sWhge7XqzE0KPE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58359C-4EDD-AED4-FB7B-F68BA7161645}" v="17" dt="2023-05-23T23:55:54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a Esperanza Herrera Quiñonez" userId="S::veherrera@sena.edu.co::9758591f-fd0d-4cff-aa27-bfcca219a1dd" providerId="AD" clId="Web-{5258359C-4EDD-AED4-FB7B-F68BA7161645}"/>
    <pc:docChg chg="mod modSld">
      <pc:chgData name="Viviana Esperanza Herrera Quiñonez" userId="S::veherrera@sena.edu.co::9758591f-fd0d-4cff-aa27-bfcca219a1dd" providerId="AD" clId="Web-{5258359C-4EDD-AED4-FB7B-F68BA7161645}" dt="2023-05-23T23:55:54.728" v="15" actId="20577"/>
      <pc:docMkLst>
        <pc:docMk/>
      </pc:docMkLst>
      <pc:sldChg chg="addSp delSp modSp">
        <pc:chgData name="Viviana Esperanza Herrera Quiñonez" userId="S::veherrera@sena.edu.co::9758591f-fd0d-4cff-aa27-bfcca219a1dd" providerId="AD" clId="Web-{5258359C-4EDD-AED4-FB7B-F68BA7161645}" dt="2023-05-23T23:54:31.508" v="6"/>
        <pc:sldMkLst>
          <pc:docMk/>
          <pc:sldMk cId="0" sldId="256"/>
        </pc:sldMkLst>
        <pc:spChg chg="add mod">
          <ac:chgData name="Viviana Esperanza Herrera Quiñonez" userId="S::veherrera@sena.edu.co::9758591f-fd0d-4cff-aa27-bfcca219a1dd" providerId="AD" clId="Web-{5258359C-4EDD-AED4-FB7B-F68BA7161645}" dt="2023-05-23T23:54:29.992" v="5" actId="20577"/>
          <ac:spMkLst>
            <pc:docMk/>
            <pc:sldMk cId="0" sldId="256"/>
            <ac:spMk id="2" creationId="{C6B1E777-92B8-FABD-84CF-63B1C5038370}"/>
          </ac:spMkLst>
        </pc:spChg>
        <pc:spChg chg="del mod">
          <ac:chgData name="Viviana Esperanza Herrera Quiñonez" userId="S::veherrera@sena.edu.co::9758591f-fd0d-4cff-aa27-bfcca219a1dd" providerId="AD" clId="Web-{5258359C-4EDD-AED4-FB7B-F68BA7161645}" dt="2023-05-23T23:54:31.508" v="6"/>
          <ac:spMkLst>
            <pc:docMk/>
            <pc:sldMk cId="0" sldId="256"/>
            <ac:spMk id="51" creationId="{00000000-0000-0000-0000-000000000000}"/>
          </ac:spMkLst>
        </pc:spChg>
      </pc:sldChg>
      <pc:sldChg chg="addSp delSp modSp">
        <pc:chgData name="Viviana Esperanza Herrera Quiñonez" userId="S::veherrera@sena.edu.co::9758591f-fd0d-4cff-aa27-bfcca219a1dd" providerId="AD" clId="Web-{5258359C-4EDD-AED4-FB7B-F68BA7161645}" dt="2023-05-23T23:55:23.837" v="11"/>
        <pc:sldMkLst>
          <pc:docMk/>
          <pc:sldMk cId="0" sldId="257"/>
        </pc:sldMkLst>
        <pc:spChg chg="add del mod">
          <ac:chgData name="Viviana Esperanza Herrera Quiñonez" userId="S::veherrera@sena.edu.co::9758591f-fd0d-4cff-aa27-bfcca219a1dd" providerId="AD" clId="Web-{5258359C-4EDD-AED4-FB7B-F68BA7161645}" dt="2023-05-23T23:55:00.774" v="10"/>
          <ac:spMkLst>
            <pc:docMk/>
            <pc:sldMk cId="0" sldId="257"/>
            <ac:spMk id="2" creationId="{9A263A78-7E68-6F03-6874-F5FA83E9235B}"/>
          </ac:spMkLst>
        </pc:spChg>
        <pc:spChg chg="mod">
          <ac:chgData name="Viviana Esperanza Herrera Quiñonez" userId="S::veherrera@sena.edu.co::9758591f-fd0d-4cff-aa27-bfcca219a1dd" providerId="AD" clId="Web-{5258359C-4EDD-AED4-FB7B-F68BA7161645}" dt="2023-05-23T23:55:23.837" v="11"/>
          <ac:spMkLst>
            <pc:docMk/>
            <pc:sldMk cId="0" sldId="257"/>
            <ac:spMk id="71" creationId="{00000000-0000-0000-0000-000000000000}"/>
          </ac:spMkLst>
        </pc:spChg>
      </pc:sldChg>
      <pc:sldChg chg="modSp">
        <pc:chgData name="Viviana Esperanza Herrera Quiñonez" userId="S::veherrera@sena.edu.co::9758591f-fd0d-4cff-aa27-bfcca219a1dd" providerId="AD" clId="Web-{5258359C-4EDD-AED4-FB7B-F68BA7161645}" dt="2023-05-23T23:55:38.712" v="12"/>
        <pc:sldMkLst>
          <pc:docMk/>
          <pc:sldMk cId="0" sldId="258"/>
        </pc:sldMkLst>
        <pc:spChg chg="mod">
          <ac:chgData name="Viviana Esperanza Herrera Quiñonez" userId="S::veherrera@sena.edu.co::9758591f-fd0d-4cff-aa27-bfcca219a1dd" providerId="AD" clId="Web-{5258359C-4EDD-AED4-FB7B-F68BA7161645}" dt="2023-05-23T23:55:38.712" v="12"/>
          <ac:spMkLst>
            <pc:docMk/>
            <pc:sldMk cId="0" sldId="258"/>
            <ac:spMk id="101" creationId="{00000000-0000-0000-0000-000000000000}"/>
          </ac:spMkLst>
        </pc:spChg>
      </pc:sldChg>
      <pc:sldChg chg="modSp">
        <pc:chgData name="Viviana Esperanza Herrera Quiñonez" userId="S::veherrera@sena.edu.co::9758591f-fd0d-4cff-aa27-bfcca219a1dd" providerId="AD" clId="Web-{5258359C-4EDD-AED4-FB7B-F68BA7161645}" dt="2023-05-23T23:55:54.728" v="15" actId="20577"/>
        <pc:sldMkLst>
          <pc:docMk/>
          <pc:sldMk cId="0" sldId="259"/>
        </pc:sldMkLst>
        <pc:spChg chg="mod">
          <ac:chgData name="Viviana Esperanza Herrera Quiñonez" userId="S::veherrera@sena.edu.co::9758591f-fd0d-4cff-aa27-bfcca219a1dd" providerId="AD" clId="Web-{5258359C-4EDD-AED4-FB7B-F68BA7161645}" dt="2023-05-23T23:55:54.728" v="15" actId="20577"/>
          <ac:spMkLst>
            <pc:docMk/>
            <pc:sldMk cId="0" sldId="259"/>
            <ac:spMk id="130" creationId="{00000000-0000-0000-0000-000000000000}"/>
          </ac:spMkLst>
        </pc:spChg>
        <pc:spChg chg="mod">
          <ac:chgData name="Viviana Esperanza Herrera Quiñonez" userId="S::veherrera@sena.edu.co::9758591f-fd0d-4cff-aa27-bfcca219a1dd" providerId="AD" clId="Web-{5258359C-4EDD-AED4-FB7B-F68BA7161645}" dt="2023-05-23T23:55:43.166" v="13"/>
          <ac:spMkLst>
            <pc:docMk/>
            <pc:sldMk cId="0" sldId="259"/>
            <ac:spMk id="13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4" name="Google Shape;8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4" name="Google Shape;1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1library.co/document/zxvn7jwy-sistema-gestion-inventarios-insumos-agricolas-veterinarios-agricola-tulcan.html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ica.gov.co/getattachment/Areas/Pecuaria/Servicios/Inocuidad-en-las-Cadenas-Agroalimentarias/Autorizacion-Sanitaria-y-de-Inocuidad-2/Registro-Oficial-de-Tratamientos-Veterinarios_Corregido.pdf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://www1.eaaay.gov.co/planeacion/SGC/LbAg/51.18.04%20REGISTROS,%20INFORMES%20Y%20ASEGURAMIENTO%20DE%20LOS%20RESULTADOS.pdf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lproductor.com/2017/02/manejo-de-registro-de-ganado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es.slideshare.net/dflorez1609/ses1-01f1-formato-de-asistencia-a-entrenamiento-y-capacitac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5.png"/><Relationship Id="rId5" Type="http://schemas.openxmlformats.org/officeDocument/2006/relationships/image" Target="../media/image8.png"/><Relationship Id="rId10" Type="http://schemas.openxmlformats.org/officeDocument/2006/relationships/hyperlink" Target="https://es.scribd.com/document/467557638/formatos-registros-avicultura-xlsx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es.scribd.com/document/470573560/Formato-Control-de-Plaga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hubspot.es/sales/como-hacer-inventario-en-excel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studylib.es/doc/8881016/85699702-formatos-para-el-control-del-programa-de-limpiez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5.png"/><Relationship Id="rId5" Type="http://schemas.openxmlformats.org/officeDocument/2006/relationships/image" Target="../media/image12.png"/><Relationship Id="rId10" Type="http://schemas.openxmlformats.org/officeDocument/2006/relationships/hyperlink" Target="https://www.ica.gov.co/servicios_linea/sigma/consultas/guia-comprobacion-seguimiento-y-control-de-las-gs.aspx" TargetMode="External"/><Relationship Id="rId4" Type="http://schemas.openxmlformats.org/officeDocument/2006/relationships/image" Target="../media/image11.png"/><Relationship Id="rId9" Type="http://schemas.openxmlformats.org/officeDocument/2006/relationships/hyperlink" Target="https://www.produccion-animal.com.ar/informacion_tecnica/manejo_del_alimento/65-planilla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2;p2">
            <a:extLst>
              <a:ext uri="{FF2B5EF4-FFF2-40B4-BE49-F238E27FC236}">
                <a16:creationId xmlns:a16="http://schemas.microsoft.com/office/drawing/2014/main" id="{C6B1E777-92B8-FABD-84CF-63B1C5038370}"/>
              </a:ext>
            </a:extLst>
          </p:cNvPr>
          <p:cNvSpPr/>
          <p:nvPr/>
        </p:nvSpPr>
        <p:spPr>
          <a:xfrm>
            <a:off x="2027588" y="2665124"/>
            <a:ext cx="8136824" cy="1211283"/>
          </a:xfrm>
          <a:prstGeom prst="rect">
            <a:avLst/>
          </a:prstGeom>
          <a:solidFill>
            <a:srgbClr val="39A900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4999"/>
              </a:lnSpc>
            </a:pPr>
            <a:r>
              <a:rPr lang="es-ES" sz="1800" dirty="0">
                <a:solidFill>
                  <a:schemeClr val="lt1"/>
                </a:solidFill>
              </a:rPr>
              <a:t>Imagen interactiva </a:t>
            </a:r>
          </a:p>
          <a:p>
            <a:pPr algn="ctr">
              <a:lnSpc>
                <a:spcPct val="114999"/>
              </a:lnSpc>
            </a:pPr>
            <a:r>
              <a:rPr lang="es-ES" sz="1800" dirty="0">
                <a:solidFill>
                  <a:schemeClr val="lt1"/>
                </a:solidFill>
              </a:rPr>
              <a:t>DI_CF02_3.1_Formatos _para_ </a:t>
            </a:r>
            <a:r>
              <a:rPr lang="es-ES" sz="1800" dirty="0" err="1">
                <a:solidFill>
                  <a:schemeClr val="lt1"/>
                </a:solidFill>
              </a:rPr>
              <a:t>registro_en_la_implementación_de_BPG_en</a:t>
            </a:r>
            <a:r>
              <a:rPr lang="es-ES" sz="1800" dirty="0">
                <a:solidFill>
                  <a:schemeClr val="lt1"/>
                </a:solidFill>
              </a:rPr>
              <a:t> </a:t>
            </a:r>
            <a:r>
              <a:rPr lang="es-ES" sz="1800" dirty="0" err="1">
                <a:solidFill>
                  <a:schemeClr val="lt1"/>
                </a:solidFill>
              </a:rPr>
              <a:t>la</a:t>
            </a:r>
            <a:r>
              <a:rPr lang="es-E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es-ES" sz="1800" dirty="0" err="1">
                <a:solidFill>
                  <a:schemeClr val="lt1"/>
                </a:solidFill>
              </a:rPr>
              <a:t>producción</a:t>
            </a:r>
            <a:r>
              <a:rPr lang="es-E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es-ES" sz="1800" dirty="0" err="1">
                <a:solidFill>
                  <a:schemeClr val="lt1"/>
                </a:solidFill>
              </a:rPr>
              <a:t>porcina</a:t>
            </a:r>
            <a:endParaRPr dirty="0" err="1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2"/>
          <p:cNvGrpSpPr/>
          <p:nvPr/>
        </p:nvGrpSpPr>
        <p:grpSpPr>
          <a:xfrm>
            <a:off x="1770096" y="1321123"/>
            <a:ext cx="5379801" cy="5148340"/>
            <a:chOff x="139016" y="2946"/>
            <a:chExt cx="5379801" cy="5148340"/>
          </a:xfrm>
        </p:grpSpPr>
        <p:sp>
          <p:nvSpPr>
            <p:cNvPr id="57" name="Google Shape;57;p2"/>
            <p:cNvSpPr/>
            <p:nvPr/>
          </p:nvSpPr>
          <p:spPr>
            <a:xfrm>
              <a:off x="140539" y="41631"/>
              <a:ext cx="2464622" cy="197169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l="-1998" r="-1999"/>
              </a:stretch>
            </a:blip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39016" y="1802228"/>
              <a:ext cx="2318281" cy="690094"/>
            </a:xfrm>
            <a:prstGeom prst="wedgeRectCallout">
              <a:avLst>
                <a:gd name="adj1" fmla="val 20250"/>
                <a:gd name="adj2" fmla="val -60700"/>
              </a:avLst>
            </a:prstGeom>
            <a:solidFill>
              <a:srgbClr val="49ACC5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 txBox="1"/>
            <p:nvPr/>
          </p:nvSpPr>
          <p:spPr>
            <a:xfrm>
              <a:off x="139016" y="1802228"/>
              <a:ext cx="2318281" cy="6900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ES" sz="1400" b="0" i="0" u="none" strike="noStrike" cap="none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rPr>
                <a:t>Aplicación de medicamentos veterinarios.</a:t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054195" y="2946"/>
              <a:ext cx="2464622" cy="197169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938" t="831" r="-140" b="-830"/>
              </a:stretch>
            </a:blip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276011" y="1777475"/>
              <a:ext cx="2193514" cy="690094"/>
            </a:xfrm>
            <a:prstGeom prst="wedgeRectCallout">
              <a:avLst>
                <a:gd name="adj1" fmla="val 20250"/>
                <a:gd name="adj2" fmla="val -60700"/>
              </a:avLst>
            </a:prstGeom>
            <a:solidFill>
              <a:srgbClr val="49C9C5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 txBox="1"/>
            <p:nvPr/>
          </p:nvSpPr>
          <p:spPr>
            <a:xfrm>
              <a:off x="3276011" y="1777475"/>
              <a:ext cx="2193514" cy="6900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ES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rPr>
                <a:t>Inventario de insumos</a:t>
              </a:r>
              <a:r>
                <a:rPr lang="es-ES" sz="1400" b="0" i="0" u="none" strike="noStrike" cap="none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rPr>
                <a:t> agrícolas y veterinarios.</a:t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36565" y="2714031"/>
              <a:ext cx="2464622" cy="1971698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l="-2999" r="-2999"/>
              </a:stretch>
            </a:blip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58381" y="4459672"/>
              <a:ext cx="2193514" cy="690094"/>
            </a:xfrm>
            <a:prstGeom prst="wedgeRectCallout">
              <a:avLst>
                <a:gd name="adj1" fmla="val 20250"/>
                <a:gd name="adj2" fmla="val -60700"/>
              </a:avLst>
            </a:prstGeom>
            <a:solidFill>
              <a:srgbClr val="48CEA8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 txBox="1"/>
            <p:nvPr/>
          </p:nvSpPr>
          <p:spPr>
            <a:xfrm>
              <a:off x="558381" y="4459672"/>
              <a:ext cx="2193514" cy="6900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ES" sz="1400" b="0" i="0" u="none" strike="noStrike" cap="none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rPr>
                <a:t>Registro de monitoreo calidad del agua -  Análisis físico.</a:t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031235" y="2675780"/>
              <a:ext cx="2464622" cy="186222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l="-24879" t="-17124" r="-4352" b="-3816"/>
              </a:stretch>
            </a:blip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269466" y="4461192"/>
              <a:ext cx="2193514" cy="690094"/>
            </a:xfrm>
            <a:prstGeom prst="wedgeRectCallout">
              <a:avLst>
                <a:gd name="adj1" fmla="val 20250"/>
                <a:gd name="adj2" fmla="val -60700"/>
              </a:avLst>
            </a:prstGeom>
            <a:solidFill>
              <a:srgbClr val="47D387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 txBox="1"/>
            <p:nvPr/>
          </p:nvSpPr>
          <p:spPr>
            <a:xfrm>
              <a:off x="3269466" y="4461192"/>
              <a:ext cx="2193514" cy="6900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ES" sz="1400" b="0" i="0" u="none" strike="noStrike" cap="none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rPr>
                <a:t>Registro de monitoreo calidad del agua - Análisis químico.</a:t>
              </a: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8243825" y="-2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8253350" y="794301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producción, se sugiere colocar texto e imagen similar. Algunas imágenes son marcas registradas y solo se usaran los formatos como recurso informativo.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 pasar la lupa el registro pueda hacer zoom para ver la información.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rgbClr val="34A900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8253350" y="2710135"/>
            <a:ext cx="3948174" cy="41478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imagen 1 </a:t>
            </a:r>
            <a:r>
              <a:rPr lang="es-ES" sz="12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https://www.ica.gov.co/getattachment/Areas/Pecuaria/Servicios/Inocuidad-en-las-Cadenas-Agroalimentarias/Autorizacion-Sanitaria-y-de-Inocuidad-2/Registro-Oficial-de-Tratamientos-Veterinarios_Corregido.pdf.aspx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imagen 2 </a:t>
            </a:r>
            <a:r>
              <a:rPr lang="es-ES" sz="12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https://1library.co/document/zxvn7jwy-sistema-gestion-inventarios-insumos-agricolas-veterinarios-agricola-tulcan.html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imagen 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 17 </a:t>
            </a:r>
            <a:r>
              <a:rPr lang="es-ES" sz="12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http://www1.eaaay.gov.co/planeacion/SGC/LbAg/51.18.04%20REGISTROS,%20INFORMES%20Y%20ASEGURAMIENTO%20DE%20LOS%20RESULTADOS.pdf</a:t>
            </a:r>
            <a:endParaRPr sz="1200" b="0" i="0" u="sng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imagen 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 7 </a:t>
            </a:r>
            <a:r>
              <a:rPr lang="es-ES" sz="12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http://www1.eaaay.gov.co/planeacion/SGC/LbAg/51.18.04%20REGISTROS,%20INFORMES%20Y%20ASEGURAMIENTO%20DE%20LOS%20RESULTADOS.pdf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2088015" y="358222"/>
            <a:ext cx="422744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Formatos para registro en la implementación de BPG en la producción porcina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1303028" y="1883995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5" name="Google Shape;75;p2"/>
          <p:cNvSpPr/>
          <p:nvPr/>
        </p:nvSpPr>
        <p:spPr>
          <a:xfrm flipH="1">
            <a:off x="4288089" y="1937225"/>
            <a:ext cx="5348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1035290" y="4011610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4332967" y="4011610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68590" y="2146142"/>
            <a:ext cx="774259" cy="762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684687" y="2084281"/>
            <a:ext cx="774259" cy="762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340800" y="4601816"/>
            <a:ext cx="774259" cy="762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511061" y="4022000"/>
            <a:ext cx="774259" cy="76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5"/>
          <p:cNvGrpSpPr/>
          <p:nvPr/>
        </p:nvGrpSpPr>
        <p:grpSpPr>
          <a:xfrm>
            <a:off x="1579679" y="1165796"/>
            <a:ext cx="5358930" cy="5358931"/>
            <a:chOff x="76986" y="2474"/>
            <a:chExt cx="5358930" cy="5358931"/>
          </a:xfrm>
        </p:grpSpPr>
        <p:sp>
          <p:nvSpPr>
            <p:cNvPr id="87" name="Google Shape;87;p15"/>
            <p:cNvSpPr/>
            <p:nvPr/>
          </p:nvSpPr>
          <p:spPr>
            <a:xfrm>
              <a:off x="76986" y="2474"/>
              <a:ext cx="2551871" cy="204149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l="-1998" r="-1999"/>
              </a:stretch>
            </a:blipFill>
            <a:ln w="254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306655" y="1839822"/>
              <a:ext cx="2271165" cy="714524"/>
            </a:xfrm>
            <a:prstGeom prst="wedgeRectCallout">
              <a:avLst>
                <a:gd name="adj1" fmla="val 20250"/>
                <a:gd name="adj2" fmla="val -60700"/>
              </a:avLst>
            </a:prstGeom>
            <a:solidFill>
              <a:srgbClr val="46D864"/>
            </a:solidFill>
            <a:ln w="254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 txBox="1"/>
            <p:nvPr/>
          </p:nvSpPr>
          <p:spPr>
            <a:xfrm>
              <a:off x="306655" y="1839822"/>
              <a:ext cx="2271165" cy="714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ES" sz="1800" b="0" i="0" u="none" strike="noStrike" cap="none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rPr>
                <a:t>Capacitaciones del personal.</a:t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2884045" y="2474"/>
              <a:ext cx="2551871" cy="204149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30997" r="-30995"/>
              </a:stretch>
            </a:blipFill>
            <a:ln w="254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3113714" y="1839822"/>
              <a:ext cx="2271165" cy="714524"/>
            </a:xfrm>
            <a:prstGeom prst="wedgeRectCallout">
              <a:avLst>
                <a:gd name="adj1" fmla="val 20250"/>
                <a:gd name="adj2" fmla="val -60700"/>
              </a:avLst>
            </a:prstGeom>
            <a:solidFill>
              <a:srgbClr val="4CDD45"/>
            </a:solidFill>
            <a:ln w="254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 txBox="1"/>
            <p:nvPr/>
          </p:nvSpPr>
          <p:spPr>
            <a:xfrm>
              <a:off x="3113714" y="1839822"/>
              <a:ext cx="2271165" cy="714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ES" sz="1800" b="0" i="0" u="none" strike="noStrike" cap="none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rPr>
                <a:t>Registro individual de cada animal.</a:t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76986" y="2809533"/>
              <a:ext cx="2551871" cy="204149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l="3463" t="-10265" r="-3462" b="-55729"/>
              </a:stretch>
            </a:blipFill>
            <a:ln w="254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306655" y="4646881"/>
              <a:ext cx="2271165" cy="714524"/>
            </a:xfrm>
            <a:prstGeom prst="wedgeRectCallout">
              <a:avLst>
                <a:gd name="adj1" fmla="val 20250"/>
                <a:gd name="adj2" fmla="val -60700"/>
              </a:avLst>
            </a:prstGeom>
            <a:solidFill>
              <a:srgbClr val="73E145"/>
            </a:solidFill>
            <a:ln w="254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 txBox="1"/>
            <p:nvPr/>
          </p:nvSpPr>
          <p:spPr>
            <a:xfrm>
              <a:off x="306655" y="4646881"/>
              <a:ext cx="2271165" cy="714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ES" sz="1800" b="0" i="0" u="none" strike="noStrike" cap="none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rPr>
                <a:t>Control  de plagas y roedores. </a:t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884045" y="2809533"/>
              <a:ext cx="2551871" cy="204149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l="1732" t="559" r="-1732" b="-66559"/>
              </a:stretch>
            </a:blipFill>
            <a:ln w="254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3113714" y="4646881"/>
              <a:ext cx="2271165" cy="714524"/>
            </a:xfrm>
            <a:prstGeom prst="wedgeRectCallout">
              <a:avLst>
                <a:gd name="adj1" fmla="val 20250"/>
                <a:gd name="adj2" fmla="val -60700"/>
              </a:avLst>
            </a:prstGeom>
            <a:solidFill>
              <a:srgbClr val="9CE644"/>
            </a:solidFill>
            <a:ln w="254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 txBox="1"/>
            <p:nvPr/>
          </p:nvSpPr>
          <p:spPr>
            <a:xfrm>
              <a:off x="3113714" y="4646881"/>
              <a:ext cx="2271165" cy="714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ES" sz="1800" b="0" i="0" u="none" strike="noStrike" cap="none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rPr>
                <a:t>Registro ingreso de personas y vehículos.</a:t>
              </a:r>
              <a:endParaRPr/>
            </a:p>
          </p:txBody>
        </p:sp>
      </p:grpSp>
      <p:sp>
        <p:nvSpPr>
          <p:cNvPr id="99" name="Google Shape;99;p15"/>
          <p:cNvSpPr/>
          <p:nvPr/>
        </p:nvSpPr>
        <p:spPr>
          <a:xfrm>
            <a:off x="8243825" y="-2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8253350" y="794301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producción, se sugiere colocar texto e imagen similar. Algunas imágenes son marcas registradas y solo se usaran los formatos como </a:t>
            </a:r>
            <a:r>
              <a:rPr lang="es-ES" sz="140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recurso informativo</a:t>
            </a: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 pasar la lupa el registro pueda hacer zoom para ver la información. No se deben descargar ya que tienen derechos de autor.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rgbClr val="34A900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8253350" y="2710135"/>
            <a:ext cx="3948174" cy="41478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imagen 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https://es.slideshare.net/dflorez1609/ses1-01f1-formato-de-asistencia-a-entrenamiento-y-capacitacion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imagen 6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https://elproductor.com/2017/02/manejo-de-registro-de-ganado/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imagen 7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Fundacol </a:t>
            </a:r>
            <a:r>
              <a:rPr lang="es-ES" sz="12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https://es.scribd.com/document/470573560/Formato-Control-de-Plagas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imagen 8 </a:t>
            </a:r>
            <a:r>
              <a:rPr lang="es-ES" sz="12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https://es.scribd.com/document/467557638/formatos-registros-avicultura-xlsx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2174367" y="190361"/>
            <a:ext cx="422744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Formatos para registro en la implementación de BPG en la producción porcina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1303028" y="1883995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/>
          <p:nvPr/>
        </p:nvSpPr>
        <p:spPr>
          <a:xfrm flipH="1">
            <a:off x="4288089" y="1937225"/>
            <a:ext cx="5348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1035290" y="4011610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4332967" y="4011610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768590" y="2146142"/>
            <a:ext cx="774259" cy="762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684687" y="2084281"/>
            <a:ext cx="774259" cy="762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340800" y="4601816"/>
            <a:ext cx="774259" cy="762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388800" y="4754216"/>
            <a:ext cx="774259" cy="76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6"/>
          <p:cNvGrpSpPr/>
          <p:nvPr/>
        </p:nvGrpSpPr>
        <p:grpSpPr>
          <a:xfrm>
            <a:off x="1480314" y="1375130"/>
            <a:ext cx="5877433" cy="5307873"/>
            <a:chOff x="2442" y="248330"/>
            <a:chExt cx="5877433" cy="5307873"/>
          </a:xfrm>
        </p:grpSpPr>
        <p:sp>
          <p:nvSpPr>
            <p:cNvPr id="117" name="Google Shape;117;p16"/>
            <p:cNvSpPr/>
            <p:nvPr/>
          </p:nvSpPr>
          <p:spPr>
            <a:xfrm>
              <a:off x="287222" y="248330"/>
              <a:ext cx="2527558" cy="202204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l="-1998" r="-1999"/>
              </a:stretch>
            </a:blipFill>
            <a:ln w="254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514702" y="2068173"/>
              <a:ext cx="2249527" cy="707716"/>
            </a:xfrm>
            <a:prstGeom prst="wedgeRectCallout">
              <a:avLst>
                <a:gd name="adj1" fmla="val 20250"/>
                <a:gd name="adj2" fmla="val -60700"/>
              </a:avLst>
            </a:prstGeom>
            <a:solidFill>
              <a:srgbClr val="C8EA44"/>
            </a:solidFill>
            <a:ln w="254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514702" y="2068173"/>
              <a:ext cx="2249527" cy="7077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s-ES" sz="1500" b="0" i="0" u="none" strike="noStrike" cap="none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rPr>
                <a:t>Control programa de limpieza y desinfección.</a:t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3067537" y="248330"/>
              <a:ext cx="2527558" cy="202204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9999" r="-9999"/>
              </a:stretch>
            </a:blipFill>
            <a:ln w="254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3295017" y="2068173"/>
              <a:ext cx="2249527" cy="707716"/>
            </a:xfrm>
            <a:prstGeom prst="wedgeRectCallout">
              <a:avLst>
                <a:gd name="adj1" fmla="val 20250"/>
                <a:gd name="adj2" fmla="val -60700"/>
              </a:avLst>
            </a:prstGeom>
            <a:solidFill>
              <a:srgbClr val="EEE744"/>
            </a:solidFill>
            <a:ln w="254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3295017" y="2068173"/>
              <a:ext cx="2249527" cy="7077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s-ES" sz="1500" b="0" i="0" u="none" strike="noStrike" cap="none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rPr>
                <a:t>Inventario de alimentos.</a:t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2442" y="3028645"/>
              <a:ext cx="3097119" cy="202204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l="917" r="3136" b="13290"/>
              </a:stretch>
            </a:blipFill>
            <a:ln w="254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514702" y="4848487"/>
              <a:ext cx="2249527" cy="707716"/>
            </a:xfrm>
            <a:prstGeom prst="wedgeRectCallout">
              <a:avLst>
                <a:gd name="adj1" fmla="val 20250"/>
                <a:gd name="adj2" fmla="val -60700"/>
              </a:avLst>
            </a:prstGeom>
            <a:solidFill>
              <a:srgbClr val="F2BE44"/>
            </a:solidFill>
            <a:ln w="254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514702" y="4848487"/>
              <a:ext cx="2249527" cy="7077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s-ES" sz="1500" b="0" i="0" u="none" strike="noStrike" cap="none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rPr>
                <a:t>Ingreso y  salida de animales.</a:t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3352317" y="3028645"/>
              <a:ext cx="2527558" cy="202204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t="-30997" b="-30995"/>
              </a:stretch>
            </a:blipFill>
            <a:ln w="254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3579797" y="4848487"/>
              <a:ext cx="2249527" cy="707716"/>
            </a:xfrm>
            <a:prstGeom prst="wedgeRectCallout">
              <a:avLst>
                <a:gd name="adj1" fmla="val 20250"/>
                <a:gd name="adj2" fmla="val -60700"/>
              </a:avLst>
            </a:prstGeom>
            <a:solidFill>
              <a:srgbClr val="F69444"/>
            </a:solidFill>
            <a:ln w="254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3579797" y="4848487"/>
              <a:ext cx="2249527" cy="7077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s-ES" sz="1500" b="0" i="0" u="none" strike="noStrike" cap="none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rPr>
                <a:t>Guía sanitaria de movilización de animales.</a:t>
              </a:r>
              <a:endParaRPr/>
            </a:p>
          </p:txBody>
        </p:sp>
      </p:grpSp>
      <p:sp>
        <p:nvSpPr>
          <p:cNvPr id="129" name="Google Shape;129;p16"/>
          <p:cNvSpPr/>
          <p:nvPr/>
        </p:nvSpPr>
        <p:spPr>
          <a:xfrm>
            <a:off x="8243825" y="-2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8253350" y="794301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producción, se sugiere colocar texto e imagen similar. Algunas imágenes son marcas registradas y solo se </a:t>
            </a:r>
            <a:r>
              <a:rPr lang="es-ES">
                <a:solidFill>
                  <a:schemeClr val="dk1"/>
                </a:solidFill>
              </a:rPr>
              <a:t>usarán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los formatos como recurso informativo.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 pasar la lupa el registro pueda hacer zoom para ver la información.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rgbClr val="34A900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8253350" y="2710135"/>
            <a:ext cx="3948174" cy="41478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imagen 9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SENA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https://studylib.es/doc/8881016/85699702-formatos-para-el-control-del-programa-de-limpiez</a:t>
            </a: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Imagen 10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https://blog.hubspot.es/sales/como-hacer-inventario-en-excel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Imagen 11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 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https://www.produccion-animal.com.ar/informacion_tecnica/manejo_del_alimento/65-planillas.pdf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Imagen 12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 9 </a:t>
            </a:r>
            <a:r>
              <a:rPr lang="es-ES" sz="12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https://www.ica.gov.co/servicios_linea/sigma/consultas/guia-comprobacion-seguimiento-y-control-de-las-gs.aspx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2088015" y="167091"/>
            <a:ext cx="422744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Formatos para registro en la implementación de BPG en la producción porcina</a:t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1303028" y="1883995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 flipH="1">
            <a:off x="4288089" y="1937225"/>
            <a:ext cx="5348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35290" y="4011610"/>
            <a:ext cx="62392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4247207" y="4011610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768590" y="2146142"/>
            <a:ext cx="774259" cy="762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684687" y="2084281"/>
            <a:ext cx="774259" cy="762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71692" y="4784066"/>
            <a:ext cx="774259" cy="762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234610" y="4784066"/>
            <a:ext cx="1080850" cy="1063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BA69CCE19797543AAB5DE63E320ACE2" ma:contentTypeVersion="13" ma:contentTypeDescription="Crear nuevo documento." ma:contentTypeScope="" ma:versionID="c27e9dff27dbbef6126b7e1a03a96eaf">
  <xsd:schema xmlns:xsd="http://www.w3.org/2001/XMLSchema" xmlns:xs="http://www.w3.org/2001/XMLSchema" xmlns:p="http://schemas.microsoft.com/office/2006/metadata/properties" xmlns:ns2="1d52d4bc-3f95-4709-b359-1b96840d7671" xmlns:ns3="8d1bea48-6525-4b05-8cf5-c6ad0dd5b02f" targetNamespace="http://schemas.microsoft.com/office/2006/metadata/properties" ma:root="true" ma:fieldsID="5282fca2a66791c7f7987122c07bb49b" ns2:_="" ns3:_="">
    <xsd:import namespace="1d52d4bc-3f95-4709-b359-1b96840d7671"/>
    <xsd:import namespace="8d1bea48-6525-4b05-8cf5-c6ad0dd5b02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  <xsd:element ref="ns2:TaxCatchAll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52d4bc-3f95-4709-b359-1b96840d767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86b9d2d1-95d9-404f-a0e9-5b204eef34e2}" ma:internalName="TaxCatchAll" ma:showField="CatchAllData" ma:web="1d52d4bc-3f95-4709-b359-1b96840d767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1bea48-6525-4b05-8cf5-c6ad0dd5b0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4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Etiquetas de imagen" ma:readOnly="false" ma:fieldId="{5cf76f15-5ced-4ddc-b409-7134ff3c332f}" ma:taxonomyMulti="true" ma:sspId="d33c8c81-5745-4931-bcc4-c2aeafe8678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d52d4bc-3f95-4709-b359-1b96840d7671" xsi:nil="true"/>
    <lcf76f155ced4ddcb4097134ff3c332f xmlns="8d1bea48-6525-4b05-8cf5-c6ad0dd5b02f">
      <Terms xmlns="http://schemas.microsoft.com/office/infopath/2007/PartnerControls"/>
    </lcf76f155ced4ddcb4097134ff3c332f>
    <SharedWithUsers xmlns="1d52d4bc-3f95-4709-b359-1b96840d7671">
      <UserInfo>
        <DisplayName/>
        <AccountId xsi:nil="true"/>
        <AccountType/>
      </UserInfo>
    </SharedWithUsers>
    <MediaLengthInSeconds xmlns="8d1bea48-6525-4b05-8cf5-c6ad0dd5b02f" xsi:nil="true"/>
  </documentManagement>
</p:properties>
</file>

<file path=customXml/itemProps1.xml><?xml version="1.0" encoding="utf-8"?>
<ds:datastoreItem xmlns:ds="http://schemas.openxmlformats.org/officeDocument/2006/customXml" ds:itemID="{62429BF4-47A8-4D86-AA5C-9E4E801022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2F78F6-EFED-4B19-9F88-C105558F1B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52d4bc-3f95-4709-b359-1b96840d7671"/>
    <ds:schemaRef ds:uri="8d1bea48-6525-4b05-8cf5-c6ad0dd5b0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6181A7-6478-4DF2-A16E-99A025A11998}">
  <ds:schemaRefs>
    <ds:schemaRef ds:uri="http://schemas.microsoft.com/office/2006/metadata/properties"/>
    <ds:schemaRef ds:uri="http://schemas.microsoft.com/office/infopath/2007/PartnerControls"/>
    <ds:schemaRef ds:uri="1d52d4bc-3f95-4709-b359-1b96840d7671"/>
    <ds:schemaRef ds:uri="8d1bea48-6525-4b05-8cf5-c6ad0dd5b02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4</Slides>
  <Notes>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revision>9</cp:revision>
  <dcterms:modified xsi:type="dcterms:W3CDTF">2023-05-23T23:55:56Z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0x0101009BA69CCE19797543AAB5DE63E320ACE2</vt:lpwstr>
  </property>
  <property fmtid="{D5CDD505-2E9C-101B-9397-08002B2CF9AE}" pid="3" name="Order">
    <vt:r8>17433300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_ColorHex">
    <vt:lpwstr/>
  </property>
  <property fmtid="{D5CDD505-2E9C-101B-9397-08002B2CF9AE}" pid="8" name="_Emoji">
    <vt:lpwstr/>
  </property>
  <property fmtid="{D5CDD505-2E9C-101B-9397-08002B2CF9AE}" pid="9" name="ComplianceAssetId">
    <vt:lpwstr/>
  </property>
  <property fmtid="{D5CDD505-2E9C-101B-9397-08002B2CF9AE}" pid="10" name="_ExtendedDescription">
    <vt:lpwstr/>
  </property>
  <property fmtid="{D5CDD505-2E9C-101B-9397-08002B2CF9AE}" pid="11" name="_ColorTag">
    <vt:lpwstr/>
  </property>
  <property fmtid="{D5CDD505-2E9C-101B-9397-08002B2CF9AE}" pid="12" name="MediaServiceImageTags">
    <vt:lpwstr/>
  </property>
  <property fmtid="{D5CDD505-2E9C-101B-9397-08002B2CF9AE}" pid="13" name="MSIP_Label_1299739c-ad3d-4908-806e-4d91151a6e13_Enabled">
    <vt:lpwstr>true</vt:lpwstr>
  </property>
  <property fmtid="{D5CDD505-2E9C-101B-9397-08002B2CF9AE}" pid="14" name="MSIP_Label_1299739c-ad3d-4908-806e-4d91151a6e13_SetDate">
    <vt:lpwstr>2023-05-23T23:54:03Z</vt:lpwstr>
  </property>
  <property fmtid="{D5CDD505-2E9C-101B-9397-08002B2CF9AE}" pid="15" name="MSIP_Label_1299739c-ad3d-4908-806e-4d91151a6e13_Method">
    <vt:lpwstr>Standard</vt:lpwstr>
  </property>
  <property fmtid="{D5CDD505-2E9C-101B-9397-08002B2CF9AE}" pid="16" name="MSIP_Label_1299739c-ad3d-4908-806e-4d91151a6e13_Name">
    <vt:lpwstr>All Employees (Unrestricted)</vt:lpwstr>
  </property>
  <property fmtid="{D5CDD505-2E9C-101B-9397-08002B2CF9AE}" pid="17" name="MSIP_Label_1299739c-ad3d-4908-806e-4d91151a6e13_SiteId">
    <vt:lpwstr>cbc2c381-2f2e-4d93-91d1-506c9316ace7</vt:lpwstr>
  </property>
  <property fmtid="{D5CDD505-2E9C-101B-9397-08002B2CF9AE}" pid="18" name="MSIP_Label_1299739c-ad3d-4908-806e-4d91151a6e13_ActionId">
    <vt:lpwstr>5a72e895-2729-4050-8d76-435bf51b1a80</vt:lpwstr>
  </property>
  <property fmtid="{D5CDD505-2E9C-101B-9397-08002B2CF9AE}" pid="19" name="MSIP_Label_1299739c-ad3d-4908-806e-4d91151a6e13_ContentBits">
    <vt:lpwstr>0</vt:lpwstr>
  </property>
</Properties>
</file>