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9" roundtripDataSignature="AMtx7mjXxbzLS9cZLyYoajv/A08+ylMh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0" name="Google Shape;7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5" name="Google Shape;7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05" name="Google Shape;10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38" name="Google Shape;13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15"/>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7" name="Shape 17"/>
        <p:cNvGrpSpPr/>
        <p:nvPr/>
      </p:nvGrpSpPr>
      <p:grpSpPr>
        <a:xfrm>
          <a:off x="0" y="0"/>
          <a:ext cx="0" cy="0"/>
          <a:chOff x="0" y="0"/>
          <a:chExt cx="0" cy="0"/>
        </a:xfrm>
      </p:grpSpPr>
      <p:sp>
        <p:nvSpPr>
          <p:cNvPr id="18" name="Google Shape;18;p17"/>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7"/>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0" name="Google Shape;20;p17"/>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1" name="Google Shape;21;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3" name="Google Shape;23;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4" name="Shape 24"/>
        <p:cNvGrpSpPr/>
        <p:nvPr/>
      </p:nvGrpSpPr>
      <p:grpSpPr>
        <a:xfrm>
          <a:off x="0" y="0"/>
          <a:ext cx="0" cy="0"/>
          <a:chOff x="0" y="0"/>
          <a:chExt cx="0" cy="0"/>
        </a:xfrm>
      </p:grpSpPr>
      <p:sp>
        <p:nvSpPr>
          <p:cNvPr id="25" name="Google Shape;25;p18"/>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8"/>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7" name="Google Shape;27;p18"/>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8" name="Google Shape;28;p18"/>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9" name="Google Shape;29;p18"/>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0" name="Google Shape;30;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1" name="Google Shape;31;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2" name="Google Shape;32;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3" name="Shape 33"/>
        <p:cNvGrpSpPr/>
        <p:nvPr/>
      </p:nvGrpSpPr>
      <p:grpSpPr>
        <a:xfrm>
          <a:off x="0" y="0"/>
          <a:ext cx="0" cy="0"/>
          <a:chOff x="0" y="0"/>
          <a:chExt cx="0" cy="0"/>
        </a:xfrm>
      </p:grpSpPr>
      <p:sp>
        <p:nvSpPr>
          <p:cNvPr id="34" name="Google Shape;34;p1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6" name="Google Shape;36;p1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8" name="Shape 38"/>
        <p:cNvGrpSpPr/>
        <p:nvPr/>
      </p:nvGrpSpPr>
      <p:grpSpPr>
        <a:xfrm>
          <a:off x="0" y="0"/>
          <a:ext cx="0" cy="0"/>
          <a:chOff x="0" y="0"/>
          <a:chExt cx="0" cy="0"/>
        </a:xfrm>
      </p:grpSpPr>
      <p:sp>
        <p:nvSpPr>
          <p:cNvPr id="39" name="Google Shape;39;p2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0" name="Google Shape;40;p2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1" name="Google Shape;41;p2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2" name="Shape 42"/>
        <p:cNvGrpSpPr/>
        <p:nvPr/>
      </p:nvGrpSpPr>
      <p:grpSpPr>
        <a:xfrm>
          <a:off x="0" y="0"/>
          <a:ext cx="0" cy="0"/>
          <a:chOff x="0" y="0"/>
          <a:chExt cx="0" cy="0"/>
        </a:xfrm>
      </p:grpSpPr>
      <p:sp>
        <p:nvSpPr>
          <p:cNvPr id="43" name="Google Shape;43;p21"/>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1"/>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45" name="Google Shape;45;p21"/>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46" name="Google Shape;46;p2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8" name="Google Shape;48;p2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49" name="Shape 49"/>
        <p:cNvGrpSpPr/>
        <p:nvPr/>
      </p:nvGrpSpPr>
      <p:grpSpPr>
        <a:xfrm>
          <a:off x="0" y="0"/>
          <a:ext cx="0" cy="0"/>
          <a:chOff x="0" y="0"/>
          <a:chExt cx="0" cy="0"/>
        </a:xfrm>
      </p:grpSpPr>
      <p:sp>
        <p:nvSpPr>
          <p:cNvPr id="50" name="Google Shape;50;p22"/>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2"/>
          <p:cNvSpPr/>
          <p:nvPr>
            <p:ph idx="2" type="pic"/>
          </p:nvPr>
        </p:nvSpPr>
        <p:spPr>
          <a:xfrm>
            <a:off x="5183187" y="987425"/>
            <a:ext cx="6172199" cy="4873624"/>
          </a:xfrm>
          <a:prstGeom prst="rect">
            <a:avLst/>
          </a:prstGeom>
          <a:noFill/>
          <a:ln>
            <a:noFill/>
          </a:ln>
        </p:spPr>
      </p:sp>
      <p:sp>
        <p:nvSpPr>
          <p:cNvPr id="52" name="Google Shape;52;p22"/>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3" name="Google Shape;53;p2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2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5" name="Google Shape;55;p2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6" name="Shape 56"/>
        <p:cNvGrpSpPr/>
        <p:nvPr/>
      </p:nvGrpSpPr>
      <p:grpSpPr>
        <a:xfrm>
          <a:off x="0" y="0"/>
          <a:ext cx="0" cy="0"/>
          <a:chOff x="0" y="0"/>
          <a:chExt cx="0" cy="0"/>
        </a:xfrm>
      </p:grpSpPr>
      <p:sp>
        <p:nvSpPr>
          <p:cNvPr id="57" name="Google Shape;57;p2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3"/>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59" name="Google Shape;59;p2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2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2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2" name="Shape 62"/>
        <p:cNvGrpSpPr/>
        <p:nvPr/>
      </p:nvGrpSpPr>
      <p:grpSpPr>
        <a:xfrm>
          <a:off x="0" y="0"/>
          <a:ext cx="0" cy="0"/>
          <a:chOff x="0" y="0"/>
          <a:chExt cx="0" cy="0"/>
        </a:xfrm>
      </p:grpSpPr>
      <p:sp>
        <p:nvSpPr>
          <p:cNvPr id="63" name="Google Shape;63;p24"/>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4"/>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2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2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freepik.es/vector-gratis/dos-racks-servidores-negros-ilustracion-realista_3907757.htm#page=1&amp;query=servidor&amp;position=22&amp;from_view=search" TargetMode="External"/><Relationship Id="rId4" Type="http://schemas.openxmlformats.org/officeDocument/2006/relationships/hyperlink" Target="https://www.freepik.es/vector-premium/marca-verificacion-pantalla-portatil_5553185.htm#page=1&amp;query=pc&amp;position=13&amp;from_view=search" TargetMode="External"/><Relationship Id="rId11" Type="http://schemas.openxmlformats.org/officeDocument/2006/relationships/image" Target="../media/image3.jpg"/><Relationship Id="rId10" Type="http://schemas.openxmlformats.org/officeDocument/2006/relationships/image" Target="../media/image13.png"/><Relationship Id="rId9" Type="http://schemas.openxmlformats.org/officeDocument/2006/relationships/image" Target="../media/image1.png"/><Relationship Id="rId5" Type="http://schemas.openxmlformats.org/officeDocument/2006/relationships/hyperlink" Target="https://www.freepik.es/vector-gratis/manos-sosteniendo-smartphone-comprando-tienda-online_9649016.htm#page=1&amp;query=tienda%20en%20linea&amp;position=20&amp;from_view=search" TargetMode="External"/><Relationship Id="rId6" Type="http://schemas.openxmlformats.org/officeDocument/2006/relationships/image" Target="../media/image2.png"/><Relationship Id="rId7" Type="http://schemas.openxmlformats.org/officeDocument/2006/relationships/image" Target="../media/image4.jpg"/><Relationship Id="rId8"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freepik.es/vector-gratis/icono-isometrico-servicio-alojamiento-web-sala-servidores-vps-almacenamiento-nube-almacen-datos_4103179.htm#page=1&amp;query=servidor&amp;position=17&amp;from_view=search" TargetMode="External"/><Relationship Id="rId4" Type="http://schemas.openxmlformats.org/officeDocument/2006/relationships/image" Target="../media/image14.png"/><Relationship Id="rId5" Type="http://schemas.openxmlformats.org/officeDocument/2006/relationships/image" Target="../media/image7.jpg"/><Relationship Id="rId6" Type="http://schemas.openxmlformats.org/officeDocument/2006/relationships/image" Target="../media/image16.jpg"/><Relationship Id="rId7"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freepik.es/vector-gratis/concepto-desarrollo-aplicaciones-telefono-computadora-portatil_10410990.htm#page=1&amp;query=PROGRAMACION&amp;position=24&amp;from_view=search" TargetMode="External"/><Relationship Id="rId4" Type="http://schemas.openxmlformats.org/officeDocument/2006/relationships/hyperlink" Target="https://www.freepik.es/vector-gratis/sentencia-legal-aviso-judicial-decision-juez-sistema-judicial-abogado-abogado-estudiando-papeles-personaje-dibujos-animados_11667035.htm#page=1&amp;query=reglas&amp;position=2&amp;from_view=search" TargetMode="External"/><Relationship Id="rId11" Type="http://schemas.openxmlformats.org/officeDocument/2006/relationships/image" Target="../media/image11.jpg"/><Relationship Id="rId10" Type="http://schemas.openxmlformats.org/officeDocument/2006/relationships/image" Target="../media/image8.png"/><Relationship Id="rId12" Type="http://schemas.openxmlformats.org/officeDocument/2006/relationships/image" Target="../media/image10.jpg"/><Relationship Id="rId9" Type="http://schemas.openxmlformats.org/officeDocument/2006/relationships/image" Target="../media/image5.png"/><Relationship Id="rId5" Type="http://schemas.openxmlformats.org/officeDocument/2006/relationships/hyperlink" Target="https://www.freepik.es/vector-gratis/icono-isometrico-tecnologia-informatica-sala-servidores-conjunto-dispositivos-digitales-elemento-diseno-computadora-portatil-pc_4103157.htm#page=1&amp;query=servidor&amp;position=1&amp;from_view=search" TargetMode="External"/><Relationship Id="rId6" Type="http://schemas.openxmlformats.org/officeDocument/2006/relationships/image" Target="../media/image14.png"/><Relationship Id="rId7" Type="http://schemas.openxmlformats.org/officeDocument/2006/relationships/image" Target="../media/image15.jpg"/><Relationship Id="rId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p:nvPr/>
        </p:nvSpPr>
        <p:spPr>
          <a:xfrm>
            <a:off x="2027588" y="2823358"/>
            <a:ext cx="8136824"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Video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rgbClr val="FFFFFF"/>
                </a:solidFill>
                <a:latin typeface="Arial"/>
                <a:ea typeface="Arial"/>
                <a:cs typeface="Arial"/>
                <a:sym typeface="Arial"/>
              </a:rPr>
              <a:t>DI_</a:t>
            </a:r>
            <a:r>
              <a:rPr b="0" i="0" lang="es-ES" sz="1800" u="none" cap="none" strike="noStrike">
                <a:solidFill>
                  <a:schemeClr val="lt1"/>
                </a:solidFill>
                <a:latin typeface="Arial"/>
                <a:ea typeface="Arial"/>
                <a:cs typeface="Arial"/>
                <a:sym typeface="Arial"/>
              </a:rPr>
              <a:t>CF034_3.2_ SOAP  Simple Object Access Protocol</a:t>
            </a:r>
            <a:endParaRPr b="0" i="0" sz="18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8" name="Google Shape;78;p1"/>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rgbClr val="000000"/>
                </a:solidFill>
                <a:latin typeface="Arial"/>
                <a:ea typeface="Arial"/>
                <a:cs typeface="Arial"/>
                <a:sym typeface="Arial"/>
              </a:rPr>
              <a:t>Ir colocando las palabras claves que se dejaron el recuadro, mientras </a:t>
            </a:r>
            <a:r>
              <a:rPr lang="es-ES"/>
              <a:t>está</a:t>
            </a:r>
            <a:r>
              <a:rPr b="0" i="0" lang="es-ES" sz="1400" u="none" cap="none" strike="noStrike">
                <a:solidFill>
                  <a:srgbClr val="000000"/>
                </a:solidFill>
                <a:latin typeface="Arial"/>
                <a:ea typeface="Arial"/>
                <a:cs typeface="Arial"/>
                <a:sym typeface="Arial"/>
              </a:rPr>
              <a:t> la voz en off . Se sugiere imágenes similares de Servidor, computador y tienda online</a:t>
            </a:r>
            <a:endParaRPr b="0" i="0" sz="1400" u="none" cap="none" strike="noStrike">
              <a:solidFill>
                <a:schemeClr val="dk1"/>
              </a:solidFill>
              <a:latin typeface="Arial"/>
              <a:ea typeface="Arial"/>
              <a:cs typeface="Arial"/>
              <a:sym typeface="Arial"/>
            </a:endParaRPr>
          </a:p>
        </p:txBody>
      </p:sp>
      <p:sp>
        <p:nvSpPr>
          <p:cNvPr id="79" name="Google Shape;79;p1"/>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80" name="Google Shape;80;p1"/>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 name="Google Shape;81;p1"/>
          <p:cNvSpPr txBox="1"/>
          <p:nvPr/>
        </p:nvSpPr>
        <p:spPr>
          <a:xfrm>
            <a:off x="92278" y="4397160"/>
            <a:ext cx="6457950" cy="14487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SOAP,  sus  siglas hacen referencia a “Simple Object Access Protocol”,  es  un protocolo estándar, que define cómo dos objetos, en diferentes procesos, deben comunicarse por medio de intercambio de datos XML. Las tiendas en línea, los buscadores y las empresas que ofrecen productos en línea aplican este protocolo, el cual se utiliza desde los años 90; es la conexión entre un cliente “navegador de Internet” y los servicios de un servidor. </a:t>
            </a:r>
            <a:endParaRPr b="0" i="0" sz="2000" u="none" cap="none" strike="noStrike">
              <a:solidFill>
                <a:srgbClr val="000000"/>
              </a:solidFill>
              <a:latin typeface="Times New Roman"/>
              <a:ea typeface="Times New Roman"/>
              <a:cs typeface="Times New Roman"/>
              <a:sym typeface="Times New Roman"/>
            </a:endParaRPr>
          </a:p>
        </p:txBody>
      </p:sp>
      <p:sp>
        <p:nvSpPr>
          <p:cNvPr id="82" name="Google Shape;82;p1"/>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 name="Google Shape;83;p1"/>
          <p:cNvSpPr/>
          <p:nvPr/>
        </p:nvSpPr>
        <p:spPr>
          <a:xfrm>
            <a:off x="6867525" y="3841799"/>
            <a:ext cx="5333999" cy="301619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Servidor: </a:t>
            </a: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https://www.freepik.es/vector-gratis/dos-racks-servidores-negros-ilustracion-realista_3907757.htm#page=1&amp;query=servidor&amp;position=22&amp;from_view=search</a:t>
            </a:r>
            <a:r>
              <a:rPr b="0" i="0" lang="es-ES" sz="12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Computador: </a:t>
            </a:r>
            <a:r>
              <a:rPr b="0" i="0" lang="es-ES" sz="1200" u="sng" cap="none" strike="noStrike">
                <a:solidFill>
                  <a:schemeClr val="dk1"/>
                </a:solidFill>
                <a:latin typeface="Arial"/>
                <a:ea typeface="Arial"/>
                <a:cs typeface="Arial"/>
                <a:sym typeface="Arial"/>
                <a:hlinkClick r:id="rId4">
                  <a:extLst>
                    <a:ext uri="{A12FA001-AC4F-418D-AE19-62706E023703}">
                      <ahyp:hlinkClr val="tx"/>
                    </a:ext>
                  </a:extLst>
                </a:hlinkClick>
              </a:rPr>
              <a:t>https://www.freepik.es/vector-premium/marca-verificacion-pantalla-portatil_5553185.htm#page=1&amp;query=pc&amp;position=13&amp;from_view=search</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Tienda en línea: </a:t>
            </a:r>
            <a:r>
              <a:rPr b="0" i="0" lang="es-ES" sz="1200" u="sng" cap="none" strike="noStrike">
                <a:solidFill>
                  <a:schemeClr val="dk1"/>
                </a:solidFill>
                <a:latin typeface="Arial"/>
                <a:ea typeface="Arial"/>
                <a:cs typeface="Arial"/>
                <a:sym typeface="Arial"/>
                <a:hlinkClick r:id="rId5">
                  <a:extLst>
                    <a:ext uri="{A12FA001-AC4F-418D-AE19-62706E023703}">
                      <ahyp:hlinkClr val="tx"/>
                    </a:ext>
                  </a:extLst>
                </a:hlinkClick>
              </a:rPr>
              <a:t>https://www.freepik.es/vector-gratis/manos-sosteniendo-smartphone-comprando-tienda-online_9649016.htm#page=1&amp;query=tienda%20en%20linea&amp;position=20&amp;from_view=search</a:t>
            </a:r>
            <a:r>
              <a:rPr b="0" i="0" lang="es-ES"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84" name="Google Shape;84;p1"/>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85" name="Google Shape;85;p1"/>
          <p:cNvGrpSpPr/>
          <p:nvPr/>
        </p:nvGrpSpPr>
        <p:grpSpPr>
          <a:xfrm>
            <a:off x="-42401" y="-64613"/>
            <a:ext cx="6909926" cy="3859056"/>
            <a:chOff x="-42401" y="-24097"/>
            <a:chExt cx="6909926" cy="3859056"/>
          </a:xfrm>
        </p:grpSpPr>
        <p:pic>
          <p:nvPicPr>
            <p:cNvPr id="86" name="Google Shape;86;p1"/>
            <p:cNvPicPr preferRelativeResize="0"/>
            <p:nvPr/>
          </p:nvPicPr>
          <p:blipFill rotWithShape="1">
            <a:blip r:embed="rId6">
              <a:alphaModFix/>
            </a:blip>
            <a:srcRect b="0" l="0" r="0" t="0"/>
            <a:stretch/>
          </p:blipFill>
          <p:spPr>
            <a:xfrm>
              <a:off x="-42401" y="-24097"/>
              <a:ext cx="6909926" cy="3859056"/>
            </a:xfrm>
            <a:prstGeom prst="rect">
              <a:avLst/>
            </a:prstGeom>
            <a:noFill/>
            <a:ln>
              <a:noFill/>
            </a:ln>
          </p:spPr>
        </p:pic>
        <p:sp>
          <p:nvSpPr>
            <p:cNvPr id="87" name="Google Shape;87;p1"/>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88" name="Google Shape;88;p1"/>
          <p:cNvSpPr txBox="1"/>
          <p:nvPr/>
        </p:nvSpPr>
        <p:spPr>
          <a:xfrm>
            <a:off x="764062" y="94202"/>
            <a:ext cx="5233182" cy="383823"/>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1800"/>
              <a:buFont typeface="Arial"/>
              <a:buNone/>
            </a:pPr>
            <a:r>
              <a:rPr b="1" i="0" lang="es-ES" sz="1800" u="none" cap="none" strike="noStrike">
                <a:solidFill>
                  <a:srgbClr val="0070C0"/>
                </a:solidFill>
                <a:latin typeface="Arial"/>
                <a:ea typeface="Arial"/>
                <a:cs typeface="Arial"/>
                <a:sym typeface="Arial"/>
              </a:rPr>
              <a:t>SOAP “Simple Object Access Protocol”</a:t>
            </a:r>
            <a:endParaRPr b="0" i="0" sz="1400" u="none" cap="none" strike="noStrike">
              <a:solidFill>
                <a:srgbClr val="000000"/>
              </a:solidFill>
              <a:latin typeface="Arial"/>
              <a:ea typeface="Arial"/>
              <a:cs typeface="Arial"/>
              <a:sym typeface="Arial"/>
            </a:endParaRPr>
          </a:p>
        </p:txBody>
      </p:sp>
      <p:cxnSp>
        <p:nvCxnSpPr>
          <p:cNvPr id="89" name="Google Shape;89;p1"/>
          <p:cNvCxnSpPr/>
          <p:nvPr/>
        </p:nvCxnSpPr>
        <p:spPr>
          <a:xfrm rot="10800000">
            <a:off x="1666813" y="2034822"/>
            <a:ext cx="824168" cy="0"/>
          </a:xfrm>
          <a:prstGeom prst="straightConnector1">
            <a:avLst/>
          </a:prstGeom>
          <a:noFill/>
          <a:ln cap="flat" cmpd="sng" w="38100">
            <a:solidFill>
              <a:schemeClr val="accent2"/>
            </a:solidFill>
            <a:prstDash val="solid"/>
            <a:round/>
            <a:headEnd len="sm" w="sm" type="none"/>
            <a:tailEnd len="med" w="med" type="triangle"/>
          </a:ln>
          <a:effectLst>
            <a:outerShdw blurRad="40000" rotWithShape="0" dir="5400000" dist="23000">
              <a:srgbClr val="000000">
                <a:alpha val="34509"/>
              </a:srgbClr>
            </a:outerShdw>
          </a:effectLst>
        </p:spPr>
      </p:cxnSp>
      <p:sp>
        <p:nvSpPr>
          <p:cNvPr id="90" name="Google Shape;90;p1"/>
          <p:cNvSpPr txBox="1"/>
          <p:nvPr/>
        </p:nvSpPr>
        <p:spPr>
          <a:xfrm>
            <a:off x="2487982" y="664950"/>
            <a:ext cx="1165391"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b="1" i="0" lang="es-ES" sz="1100" u="none" cap="none" strike="noStrike">
                <a:solidFill>
                  <a:srgbClr val="000000"/>
                </a:solidFill>
                <a:latin typeface="Arial"/>
                <a:ea typeface="Arial"/>
                <a:cs typeface="Arial"/>
                <a:sym typeface="Arial"/>
              </a:rPr>
              <a:t> Protocolo SOAP</a:t>
            </a:r>
            <a:endParaRPr b="1" i="0" sz="1100" u="none" cap="none" strike="noStrike">
              <a:solidFill>
                <a:srgbClr val="000000"/>
              </a:solidFill>
              <a:latin typeface="Arial"/>
              <a:ea typeface="Arial"/>
              <a:cs typeface="Arial"/>
              <a:sym typeface="Arial"/>
            </a:endParaRPr>
          </a:p>
        </p:txBody>
      </p:sp>
      <p:cxnSp>
        <p:nvCxnSpPr>
          <p:cNvPr id="91" name="Google Shape;91;p1"/>
          <p:cNvCxnSpPr/>
          <p:nvPr/>
        </p:nvCxnSpPr>
        <p:spPr>
          <a:xfrm flipH="1" rot="10800000">
            <a:off x="1691876" y="1739398"/>
            <a:ext cx="796106" cy="1"/>
          </a:xfrm>
          <a:prstGeom prst="straightConnector1">
            <a:avLst/>
          </a:prstGeom>
          <a:noFill/>
          <a:ln cap="flat" cmpd="sng" w="38100">
            <a:solidFill>
              <a:schemeClr val="accent2"/>
            </a:solidFill>
            <a:prstDash val="solid"/>
            <a:round/>
            <a:headEnd len="sm" w="sm" type="none"/>
            <a:tailEnd len="med" w="med" type="triangle"/>
          </a:ln>
          <a:effectLst>
            <a:outerShdw blurRad="40000" rotWithShape="0" dir="5400000" dist="23000">
              <a:srgbClr val="000000">
                <a:alpha val="34509"/>
              </a:srgbClr>
            </a:outerShdw>
          </a:effectLst>
        </p:spPr>
      </p:cxnSp>
      <p:pic>
        <p:nvPicPr>
          <p:cNvPr descr="Dos racks de servidores negros ilustración realista vector gratuito" id="92" name="Google Shape;92;p1"/>
          <p:cNvPicPr preferRelativeResize="0"/>
          <p:nvPr/>
        </p:nvPicPr>
        <p:blipFill rotWithShape="1">
          <a:blip r:embed="rId7">
            <a:alphaModFix/>
          </a:blip>
          <a:srcRect b="15145" l="22648" r="52396" t="14155"/>
          <a:stretch/>
        </p:blipFill>
        <p:spPr>
          <a:xfrm>
            <a:off x="2746698" y="1154466"/>
            <a:ext cx="636442" cy="1803096"/>
          </a:xfrm>
          <a:prstGeom prst="rect">
            <a:avLst/>
          </a:prstGeom>
          <a:noFill/>
          <a:ln>
            <a:noFill/>
          </a:ln>
        </p:spPr>
      </p:pic>
      <p:sp>
        <p:nvSpPr>
          <p:cNvPr id="93" name="Google Shape;93;p1"/>
          <p:cNvSpPr txBox="1"/>
          <p:nvPr/>
        </p:nvSpPr>
        <p:spPr>
          <a:xfrm>
            <a:off x="2482223" y="2974497"/>
            <a:ext cx="1165391" cy="2616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b="1" i="0" lang="es-ES" sz="1100" u="none" cap="none" strike="noStrike">
                <a:solidFill>
                  <a:srgbClr val="000000"/>
                </a:solidFill>
                <a:latin typeface="Arial"/>
                <a:ea typeface="Arial"/>
                <a:cs typeface="Arial"/>
                <a:sym typeface="Arial"/>
              </a:rPr>
              <a:t>Servidor</a:t>
            </a:r>
            <a:endParaRPr b="1" i="0" sz="1100" u="none" cap="none" strike="noStrike">
              <a:solidFill>
                <a:srgbClr val="000000"/>
              </a:solidFill>
              <a:latin typeface="Arial"/>
              <a:ea typeface="Arial"/>
              <a:cs typeface="Arial"/>
              <a:sym typeface="Arial"/>
            </a:endParaRPr>
          </a:p>
        </p:txBody>
      </p:sp>
      <p:pic>
        <p:nvPicPr>
          <p:cNvPr descr="Marca de verificación en la pantalla del portátil. Vector Premium " id="94" name="Google Shape;94;p1"/>
          <p:cNvPicPr preferRelativeResize="0"/>
          <p:nvPr/>
        </p:nvPicPr>
        <p:blipFill rotWithShape="1">
          <a:blip r:embed="rId8">
            <a:alphaModFix/>
          </a:blip>
          <a:srcRect b="0" l="0" r="0" t="0"/>
          <a:stretch/>
        </p:blipFill>
        <p:spPr>
          <a:xfrm>
            <a:off x="16147" y="1186080"/>
            <a:ext cx="1481076" cy="1481076"/>
          </a:xfrm>
          <a:prstGeom prst="rect">
            <a:avLst/>
          </a:prstGeom>
          <a:noFill/>
          <a:ln>
            <a:noFill/>
          </a:ln>
        </p:spPr>
      </p:pic>
      <p:pic>
        <p:nvPicPr>
          <p:cNvPr descr="Carpeta abierta con relleno sólido" id="95" name="Google Shape;95;p1"/>
          <p:cNvPicPr preferRelativeResize="0"/>
          <p:nvPr/>
        </p:nvPicPr>
        <p:blipFill rotWithShape="1">
          <a:blip r:embed="rId9">
            <a:alphaModFix/>
          </a:blip>
          <a:srcRect b="0" l="0" r="0" t="0"/>
          <a:stretch/>
        </p:blipFill>
        <p:spPr>
          <a:xfrm>
            <a:off x="1833230" y="1212863"/>
            <a:ext cx="513397" cy="513397"/>
          </a:xfrm>
          <a:prstGeom prst="rect">
            <a:avLst/>
          </a:prstGeom>
          <a:noFill/>
          <a:ln>
            <a:noFill/>
          </a:ln>
        </p:spPr>
      </p:pic>
      <p:pic>
        <p:nvPicPr>
          <p:cNvPr descr="Carpeta abierta con relleno sólido" id="96" name="Google Shape;96;p1"/>
          <p:cNvPicPr preferRelativeResize="0"/>
          <p:nvPr/>
        </p:nvPicPr>
        <p:blipFill rotWithShape="1">
          <a:blip r:embed="rId10">
            <a:alphaModFix/>
          </a:blip>
          <a:srcRect b="0" l="0" r="0" t="0"/>
          <a:stretch/>
        </p:blipFill>
        <p:spPr>
          <a:xfrm>
            <a:off x="1873310" y="2073547"/>
            <a:ext cx="513397" cy="513397"/>
          </a:xfrm>
          <a:prstGeom prst="rect">
            <a:avLst/>
          </a:prstGeom>
          <a:noFill/>
          <a:ln>
            <a:noFill/>
          </a:ln>
        </p:spPr>
      </p:pic>
      <p:sp>
        <p:nvSpPr>
          <p:cNvPr id="97" name="Google Shape;97;p1"/>
          <p:cNvSpPr txBox="1"/>
          <p:nvPr/>
        </p:nvSpPr>
        <p:spPr>
          <a:xfrm>
            <a:off x="1533526" y="2652218"/>
            <a:ext cx="1165391" cy="2616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b="1" i="0" lang="es-ES" sz="1100" u="none" cap="none" strike="noStrike">
                <a:solidFill>
                  <a:srgbClr val="000000"/>
                </a:solidFill>
                <a:latin typeface="Arial"/>
                <a:ea typeface="Arial"/>
                <a:cs typeface="Arial"/>
                <a:sym typeface="Arial"/>
              </a:rPr>
              <a:t>XML</a:t>
            </a:r>
            <a:endParaRPr b="1" i="0" sz="1100" u="none" cap="none" strike="noStrike">
              <a:solidFill>
                <a:srgbClr val="000000"/>
              </a:solidFill>
              <a:latin typeface="Arial"/>
              <a:ea typeface="Arial"/>
              <a:cs typeface="Arial"/>
              <a:sym typeface="Arial"/>
            </a:endParaRPr>
          </a:p>
        </p:txBody>
      </p:sp>
      <p:sp>
        <p:nvSpPr>
          <p:cNvPr id="98" name="Google Shape;98;p1"/>
          <p:cNvSpPr txBox="1"/>
          <p:nvPr/>
        </p:nvSpPr>
        <p:spPr>
          <a:xfrm>
            <a:off x="1445233" y="1012065"/>
            <a:ext cx="1165391" cy="2616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b="1" i="0" lang="es-ES" sz="1100" u="none" cap="none" strike="noStrike">
                <a:solidFill>
                  <a:srgbClr val="000000"/>
                </a:solidFill>
                <a:latin typeface="Arial"/>
                <a:ea typeface="Arial"/>
                <a:cs typeface="Arial"/>
                <a:sym typeface="Arial"/>
              </a:rPr>
              <a:t>XML</a:t>
            </a:r>
            <a:endParaRPr b="1" i="0" sz="1100" u="none" cap="none" strike="noStrike">
              <a:solidFill>
                <a:srgbClr val="000000"/>
              </a:solidFill>
              <a:latin typeface="Arial"/>
              <a:ea typeface="Arial"/>
              <a:cs typeface="Arial"/>
              <a:sym typeface="Arial"/>
            </a:endParaRPr>
          </a:p>
        </p:txBody>
      </p:sp>
      <p:sp>
        <p:nvSpPr>
          <p:cNvPr id="99" name="Google Shape;99;p1"/>
          <p:cNvSpPr txBox="1"/>
          <p:nvPr/>
        </p:nvSpPr>
        <p:spPr>
          <a:xfrm>
            <a:off x="188414" y="2652218"/>
            <a:ext cx="1165391" cy="2616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b="1" i="0" lang="es-ES" sz="1100" u="none" cap="none" strike="noStrike">
                <a:solidFill>
                  <a:srgbClr val="000000"/>
                </a:solidFill>
                <a:latin typeface="Arial"/>
                <a:ea typeface="Arial"/>
                <a:cs typeface="Arial"/>
                <a:sym typeface="Arial"/>
              </a:rPr>
              <a:t>Cliente</a:t>
            </a:r>
            <a:endParaRPr b="1" i="0" sz="1100" u="none" cap="none" strike="noStrike">
              <a:solidFill>
                <a:srgbClr val="000000"/>
              </a:solidFill>
              <a:latin typeface="Arial"/>
              <a:ea typeface="Arial"/>
              <a:cs typeface="Arial"/>
              <a:sym typeface="Arial"/>
            </a:endParaRPr>
          </a:p>
        </p:txBody>
      </p:sp>
      <p:cxnSp>
        <p:nvCxnSpPr>
          <p:cNvPr id="100" name="Google Shape;100;p1"/>
          <p:cNvCxnSpPr/>
          <p:nvPr/>
        </p:nvCxnSpPr>
        <p:spPr>
          <a:xfrm>
            <a:off x="3895106" y="1035168"/>
            <a:ext cx="0" cy="187866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509"/>
              </a:srgbClr>
            </a:outerShdw>
          </a:effectLst>
        </p:spPr>
      </p:cxnSp>
      <p:pic>
        <p:nvPicPr>
          <p:cNvPr descr="Manos sosteniendo smartphone y comprando en tienda online vector gratuito" id="101" name="Google Shape;101;p1"/>
          <p:cNvPicPr preferRelativeResize="0"/>
          <p:nvPr/>
        </p:nvPicPr>
        <p:blipFill rotWithShape="1">
          <a:blip r:embed="rId11">
            <a:alphaModFix/>
          </a:blip>
          <a:srcRect b="5836" l="7499" r="43352" t="13854"/>
          <a:stretch/>
        </p:blipFill>
        <p:spPr>
          <a:xfrm>
            <a:off x="4429143" y="858544"/>
            <a:ext cx="1996722" cy="1808612"/>
          </a:xfrm>
          <a:prstGeom prst="rect">
            <a:avLst/>
          </a:prstGeom>
          <a:noFill/>
          <a:ln>
            <a:noFill/>
          </a:ln>
        </p:spPr>
      </p:pic>
      <p:sp>
        <p:nvSpPr>
          <p:cNvPr id="102" name="Google Shape;102;p1"/>
          <p:cNvSpPr txBox="1"/>
          <p:nvPr/>
        </p:nvSpPr>
        <p:spPr>
          <a:xfrm>
            <a:off x="4897089" y="2774253"/>
            <a:ext cx="1165391"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b="1" i="0" lang="es-ES" sz="1100" u="none" cap="none" strike="noStrike">
                <a:solidFill>
                  <a:srgbClr val="000000"/>
                </a:solidFill>
                <a:latin typeface="Arial"/>
                <a:ea typeface="Arial"/>
                <a:cs typeface="Arial"/>
                <a:sym typeface="Arial"/>
              </a:rPr>
              <a:t>Tienda en línea</a:t>
            </a:r>
            <a:endParaRPr b="1" i="0" sz="11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6"/>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8" name="Google Shape;108;p6"/>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rgbClr val="000000"/>
                </a:solidFill>
                <a:latin typeface="Arial"/>
                <a:ea typeface="Arial"/>
                <a:cs typeface="Arial"/>
                <a:sym typeface="Arial"/>
              </a:rPr>
              <a:t>Ir colocando las palabras claves que se dejaron el recuadro, mientras </a:t>
            </a:r>
            <a:r>
              <a:rPr lang="es-ES"/>
              <a:t>está</a:t>
            </a:r>
            <a:r>
              <a:rPr b="0" i="0" lang="es-ES" sz="1400" u="none" cap="none" strike="noStrike">
                <a:solidFill>
                  <a:srgbClr val="000000"/>
                </a:solidFill>
                <a:latin typeface="Arial"/>
                <a:ea typeface="Arial"/>
                <a:cs typeface="Arial"/>
                <a:sym typeface="Arial"/>
              </a:rPr>
              <a:t> la voz en off . Se sugiere imágenes similares</a:t>
            </a:r>
            <a:r>
              <a:rPr b="0" i="0" lang="es-ES" sz="1400" u="none" cap="none" strike="noStrike">
                <a:solidFill>
                  <a:schemeClr val="dk1"/>
                </a:solidFill>
                <a:latin typeface="Arial"/>
                <a:ea typeface="Arial"/>
                <a:cs typeface="Arial"/>
                <a:sym typeface="Arial"/>
              </a:rPr>
              <a:t> de: Computador y servidor</a:t>
            </a:r>
            <a:endParaRPr b="0" i="0" sz="1400" u="none" cap="none" strike="noStrike">
              <a:solidFill>
                <a:schemeClr val="dk1"/>
              </a:solidFill>
              <a:latin typeface="Arial"/>
              <a:ea typeface="Arial"/>
              <a:cs typeface="Arial"/>
              <a:sym typeface="Arial"/>
            </a:endParaRPr>
          </a:p>
        </p:txBody>
      </p:sp>
      <p:sp>
        <p:nvSpPr>
          <p:cNvPr id="109" name="Google Shape;109;p6"/>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110" name="Google Shape;110;p6"/>
          <p:cNvSpPr/>
          <p:nvPr/>
        </p:nvSpPr>
        <p:spPr>
          <a:xfrm>
            <a:off x="-11897" y="4195725"/>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 name="Google Shape;111;p6"/>
          <p:cNvSpPr txBox="1"/>
          <p:nvPr/>
        </p:nvSpPr>
        <p:spPr>
          <a:xfrm>
            <a:off x="151439" y="4334420"/>
            <a:ext cx="6457950" cy="2113514"/>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La función básica de SOAP es comunicar aplicaciones realizando la llamada a procedimiento remoto RPC e implementando un esquema requerimiento/respuesta,  equivalente  a una arquitectura cliente/servidor, en la cual   el cliente inicia el proceso y el servidor responde al requerimiento.  El cliente envía un mensaje Request, vía http, que es generado por la aplicación servidora,  y  una respuesta  que es enviada a la aplicación cliente vía HTTP. Tanto los mensajes Request como Response son mensajes HTTP,  pero,  en caso de usar cualquier otro protocolo de transporte, no cambia el contenido del mensaje,  el  cual está codificado en XML.  </a:t>
            </a:r>
            <a:endParaRPr b="0" i="0" sz="1400" u="none" cap="none" strike="noStrike">
              <a:solidFill>
                <a:srgbClr val="000000"/>
              </a:solidFill>
              <a:latin typeface="Arial"/>
              <a:ea typeface="Arial"/>
              <a:cs typeface="Arial"/>
              <a:sym typeface="Arial"/>
            </a:endParaRPr>
          </a:p>
        </p:txBody>
      </p:sp>
      <p:sp>
        <p:nvSpPr>
          <p:cNvPr id="112" name="Google Shape;112;p6"/>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 name="Google Shape;113;p6"/>
          <p:cNvSpPr/>
          <p:nvPr/>
        </p:nvSpPr>
        <p:spPr>
          <a:xfrm>
            <a:off x="6867525" y="3841799"/>
            <a:ext cx="5333999" cy="301619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imágenes:Servidor y computador </a:t>
            </a: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https://www.freepik.es/vector-gratis/icono-isometrico-servicio-alojamiento-web-sala-servidores-vps-almacenamiento-nube-almacen-datos_4103179.htm#page=1&amp;query=servidor&amp;position=17&amp;from_view=search</a:t>
            </a:r>
            <a:r>
              <a:rPr b="0" i="0" lang="es-ES"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114" name="Google Shape;114;p6"/>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15" name="Google Shape;115;p6"/>
          <p:cNvGrpSpPr/>
          <p:nvPr/>
        </p:nvGrpSpPr>
        <p:grpSpPr>
          <a:xfrm>
            <a:off x="-13826" y="-3191"/>
            <a:ext cx="6909926" cy="3859056"/>
            <a:chOff x="-42401" y="-24097"/>
            <a:chExt cx="6909926" cy="3859056"/>
          </a:xfrm>
        </p:grpSpPr>
        <p:pic>
          <p:nvPicPr>
            <p:cNvPr id="116" name="Google Shape;116;p6"/>
            <p:cNvPicPr preferRelativeResize="0"/>
            <p:nvPr/>
          </p:nvPicPr>
          <p:blipFill rotWithShape="1">
            <a:blip r:embed="rId4">
              <a:alphaModFix/>
            </a:blip>
            <a:srcRect b="0" l="0" r="0" t="0"/>
            <a:stretch/>
          </p:blipFill>
          <p:spPr>
            <a:xfrm>
              <a:off x="-42401" y="-24097"/>
              <a:ext cx="6909926" cy="3859056"/>
            </a:xfrm>
            <a:prstGeom prst="rect">
              <a:avLst/>
            </a:prstGeom>
            <a:noFill/>
            <a:ln>
              <a:noFill/>
            </a:ln>
          </p:spPr>
        </p:pic>
        <p:sp>
          <p:nvSpPr>
            <p:cNvPr id="117" name="Google Shape;117;p6"/>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18" name="Google Shape;118;p6"/>
          <p:cNvSpPr txBox="1"/>
          <p:nvPr/>
        </p:nvSpPr>
        <p:spPr>
          <a:xfrm>
            <a:off x="751818" y="80951"/>
            <a:ext cx="5233182" cy="383823"/>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1800"/>
              <a:buFont typeface="Arial"/>
              <a:buNone/>
            </a:pPr>
            <a:r>
              <a:rPr b="1" i="0" lang="es-ES" sz="1800" u="none" cap="none" strike="noStrike">
                <a:solidFill>
                  <a:srgbClr val="0070C0"/>
                </a:solidFill>
                <a:latin typeface="Arial"/>
                <a:ea typeface="Arial"/>
                <a:cs typeface="Arial"/>
                <a:sym typeface="Arial"/>
              </a:rPr>
              <a:t>Función de SOAP</a:t>
            </a:r>
            <a:endParaRPr b="0" i="0" sz="1400" u="none" cap="none" strike="noStrike">
              <a:solidFill>
                <a:srgbClr val="000000"/>
              </a:solidFill>
              <a:latin typeface="Arial"/>
              <a:ea typeface="Arial"/>
              <a:cs typeface="Arial"/>
              <a:sym typeface="Arial"/>
            </a:endParaRPr>
          </a:p>
        </p:txBody>
      </p:sp>
      <p:cxnSp>
        <p:nvCxnSpPr>
          <p:cNvPr id="119" name="Google Shape;119;p6"/>
          <p:cNvCxnSpPr/>
          <p:nvPr/>
        </p:nvCxnSpPr>
        <p:spPr>
          <a:xfrm flipH="1" rot="10800000">
            <a:off x="2116870" y="1862839"/>
            <a:ext cx="676380" cy="1769"/>
          </a:xfrm>
          <a:prstGeom prst="straightConnector1">
            <a:avLst/>
          </a:prstGeom>
          <a:noFill/>
          <a:ln cap="flat" cmpd="sng" w="38100">
            <a:solidFill>
              <a:schemeClr val="accent2"/>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120" name="Google Shape;120;p6"/>
          <p:cNvCxnSpPr/>
          <p:nvPr/>
        </p:nvCxnSpPr>
        <p:spPr>
          <a:xfrm flipH="1">
            <a:off x="2060387" y="2123369"/>
            <a:ext cx="699580" cy="17651"/>
          </a:xfrm>
          <a:prstGeom prst="straightConnector1">
            <a:avLst/>
          </a:prstGeom>
          <a:noFill/>
          <a:ln cap="flat" cmpd="sng" w="38100">
            <a:solidFill>
              <a:schemeClr val="accent2"/>
            </a:solidFill>
            <a:prstDash val="solid"/>
            <a:round/>
            <a:headEnd len="sm" w="sm" type="none"/>
            <a:tailEnd len="med" w="med" type="triangle"/>
          </a:ln>
          <a:effectLst>
            <a:outerShdw blurRad="40000" rotWithShape="0" dir="5400000" dist="23000">
              <a:srgbClr val="000000">
                <a:alpha val="34509"/>
              </a:srgbClr>
            </a:outerShdw>
          </a:effectLst>
        </p:spPr>
      </p:cxnSp>
      <p:sp>
        <p:nvSpPr>
          <p:cNvPr id="121" name="Google Shape;121;p6"/>
          <p:cNvSpPr txBox="1"/>
          <p:nvPr/>
        </p:nvSpPr>
        <p:spPr>
          <a:xfrm>
            <a:off x="2800710" y="1335075"/>
            <a:ext cx="1165391"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1" i="0" lang="es-ES" sz="1000" u="none" cap="none" strike="noStrike">
                <a:solidFill>
                  <a:srgbClr val="000000"/>
                </a:solidFill>
                <a:latin typeface="Arial"/>
                <a:ea typeface="Arial"/>
                <a:cs typeface="Arial"/>
                <a:sym typeface="Arial"/>
              </a:rPr>
              <a:t>HML</a:t>
            </a:r>
            <a:endParaRPr b="1" i="0" sz="1000" u="none" cap="none" strike="noStrike">
              <a:solidFill>
                <a:srgbClr val="000000"/>
              </a:solidFill>
              <a:latin typeface="Arial"/>
              <a:ea typeface="Arial"/>
              <a:cs typeface="Arial"/>
              <a:sym typeface="Arial"/>
            </a:endParaRPr>
          </a:p>
        </p:txBody>
      </p:sp>
      <p:pic>
        <p:nvPicPr>
          <p:cNvPr descr="Icono isométrico del servicio de alojamiento web, sala de servidores vps, almacenamiento en la nube del almacén de datos vector gratuito" id="122" name="Google Shape;122;p6"/>
          <p:cNvPicPr preferRelativeResize="0"/>
          <p:nvPr/>
        </p:nvPicPr>
        <p:blipFill rotWithShape="1">
          <a:blip r:embed="rId5">
            <a:alphaModFix/>
          </a:blip>
          <a:srcRect b="44213" l="6714" r="69983" t="23749"/>
          <a:stretch/>
        </p:blipFill>
        <p:spPr>
          <a:xfrm>
            <a:off x="374784" y="1168195"/>
            <a:ext cx="1430005" cy="1472995"/>
          </a:xfrm>
          <a:prstGeom prst="rect">
            <a:avLst/>
          </a:prstGeom>
          <a:noFill/>
          <a:ln>
            <a:noFill/>
          </a:ln>
        </p:spPr>
      </p:pic>
      <p:pic>
        <p:nvPicPr>
          <p:cNvPr descr="Icono isométrico del servicio de alojamiento web, sala de servidores vps, almacenamiento en la nube del almacén de datos vector gratuito" id="123" name="Google Shape;123;p6"/>
          <p:cNvPicPr preferRelativeResize="0"/>
          <p:nvPr/>
        </p:nvPicPr>
        <p:blipFill rotWithShape="1">
          <a:blip r:embed="rId6">
            <a:alphaModFix/>
          </a:blip>
          <a:srcRect b="39463" l="38582" r="38698" t="22686"/>
          <a:stretch/>
        </p:blipFill>
        <p:spPr>
          <a:xfrm>
            <a:off x="5089824" y="991149"/>
            <a:ext cx="1380455" cy="1722996"/>
          </a:xfrm>
          <a:prstGeom prst="rect">
            <a:avLst/>
          </a:prstGeom>
          <a:noFill/>
          <a:ln>
            <a:noFill/>
          </a:ln>
        </p:spPr>
      </p:pic>
      <p:cxnSp>
        <p:nvCxnSpPr>
          <p:cNvPr id="124" name="Google Shape;124;p6"/>
          <p:cNvCxnSpPr/>
          <p:nvPr/>
        </p:nvCxnSpPr>
        <p:spPr>
          <a:xfrm flipH="1">
            <a:off x="3925129" y="2190253"/>
            <a:ext cx="774162" cy="17651"/>
          </a:xfrm>
          <a:prstGeom prst="straightConnector1">
            <a:avLst/>
          </a:prstGeom>
          <a:noFill/>
          <a:ln cap="flat" cmpd="sng" w="38100">
            <a:solidFill>
              <a:schemeClr val="accent2"/>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125" name="Google Shape;125;p6"/>
          <p:cNvCxnSpPr/>
          <p:nvPr/>
        </p:nvCxnSpPr>
        <p:spPr>
          <a:xfrm>
            <a:off x="3924433" y="1858368"/>
            <a:ext cx="774162" cy="0"/>
          </a:xfrm>
          <a:prstGeom prst="straightConnector1">
            <a:avLst/>
          </a:prstGeom>
          <a:noFill/>
          <a:ln cap="flat" cmpd="sng" w="38100">
            <a:solidFill>
              <a:schemeClr val="accent2"/>
            </a:solidFill>
            <a:prstDash val="solid"/>
            <a:round/>
            <a:headEnd len="sm" w="sm" type="none"/>
            <a:tailEnd len="med" w="med" type="triangle"/>
          </a:ln>
          <a:effectLst>
            <a:outerShdw blurRad="40000" rotWithShape="0" dir="5400000" dist="23000">
              <a:srgbClr val="000000">
                <a:alpha val="34509"/>
              </a:srgbClr>
            </a:outerShdw>
          </a:effectLst>
        </p:spPr>
      </p:cxnSp>
      <p:sp>
        <p:nvSpPr>
          <p:cNvPr id="126" name="Google Shape;126;p6"/>
          <p:cNvSpPr txBox="1"/>
          <p:nvPr/>
        </p:nvSpPr>
        <p:spPr>
          <a:xfrm>
            <a:off x="1844362" y="1487237"/>
            <a:ext cx="1165391"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1" i="0" lang="es-ES" sz="1000" u="none" cap="none" strike="noStrike">
                <a:solidFill>
                  <a:srgbClr val="000000"/>
                </a:solidFill>
                <a:latin typeface="Arial"/>
                <a:ea typeface="Arial"/>
                <a:cs typeface="Arial"/>
                <a:sym typeface="Arial"/>
              </a:rPr>
              <a:t>HTTP</a:t>
            </a:r>
            <a:endParaRPr b="1" i="0" sz="1000" u="none" cap="none" strike="noStrike">
              <a:solidFill>
                <a:srgbClr val="000000"/>
              </a:solidFill>
              <a:latin typeface="Arial"/>
              <a:ea typeface="Arial"/>
              <a:cs typeface="Arial"/>
              <a:sym typeface="Arial"/>
            </a:endParaRPr>
          </a:p>
        </p:txBody>
      </p:sp>
      <p:sp>
        <p:nvSpPr>
          <p:cNvPr id="127" name="Google Shape;127;p6"/>
          <p:cNvSpPr txBox="1"/>
          <p:nvPr/>
        </p:nvSpPr>
        <p:spPr>
          <a:xfrm>
            <a:off x="3924433" y="1941856"/>
            <a:ext cx="1165391"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1" i="0" lang="es-ES" sz="1000" u="none" cap="none" strike="noStrike">
                <a:solidFill>
                  <a:srgbClr val="000000"/>
                </a:solidFill>
                <a:latin typeface="Arial"/>
                <a:ea typeface="Arial"/>
                <a:cs typeface="Arial"/>
                <a:sym typeface="Arial"/>
              </a:rPr>
              <a:t>HTTP</a:t>
            </a:r>
            <a:endParaRPr b="1" i="0" sz="1000" u="none" cap="none" strike="noStrike">
              <a:solidFill>
                <a:srgbClr val="000000"/>
              </a:solidFill>
              <a:latin typeface="Arial"/>
              <a:ea typeface="Arial"/>
              <a:cs typeface="Arial"/>
              <a:sym typeface="Arial"/>
            </a:endParaRPr>
          </a:p>
        </p:txBody>
      </p:sp>
      <p:pic>
        <p:nvPicPr>
          <p:cNvPr descr="Carpeta abierta con relleno sólido" id="128" name="Google Shape;128;p6"/>
          <p:cNvPicPr preferRelativeResize="0"/>
          <p:nvPr/>
        </p:nvPicPr>
        <p:blipFill rotWithShape="1">
          <a:blip r:embed="rId7">
            <a:alphaModFix/>
          </a:blip>
          <a:srcRect b="0" l="0" r="0" t="0"/>
          <a:stretch/>
        </p:blipFill>
        <p:spPr>
          <a:xfrm>
            <a:off x="3126911" y="1560568"/>
            <a:ext cx="513397" cy="513397"/>
          </a:xfrm>
          <a:prstGeom prst="rect">
            <a:avLst/>
          </a:prstGeom>
          <a:noFill/>
          <a:ln>
            <a:noFill/>
          </a:ln>
        </p:spPr>
      </p:pic>
      <p:pic>
        <p:nvPicPr>
          <p:cNvPr descr="Carpeta abierta con relleno sólido" id="129" name="Google Shape;129;p6"/>
          <p:cNvPicPr preferRelativeResize="0"/>
          <p:nvPr/>
        </p:nvPicPr>
        <p:blipFill rotWithShape="1">
          <a:blip r:embed="rId7">
            <a:alphaModFix/>
          </a:blip>
          <a:srcRect b="0" l="0" r="0" t="0"/>
          <a:stretch/>
        </p:blipFill>
        <p:spPr>
          <a:xfrm>
            <a:off x="3136361" y="2056647"/>
            <a:ext cx="513397" cy="513397"/>
          </a:xfrm>
          <a:prstGeom prst="rect">
            <a:avLst/>
          </a:prstGeom>
          <a:noFill/>
          <a:ln>
            <a:noFill/>
          </a:ln>
        </p:spPr>
      </p:pic>
      <p:sp>
        <p:nvSpPr>
          <p:cNvPr id="130" name="Google Shape;130;p6"/>
          <p:cNvSpPr txBox="1"/>
          <p:nvPr/>
        </p:nvSpPr>
        <p:spPr>
          <a:xfrm>
            <a:off x="2785714" y="2483114"/>
            <a:ext cx="1165391"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1" i="0" lang="es-ES" sz="1000" u="none" cap="none" strike="noStrike">
                <a:solidFill>
                  <a:srgbClr val="000000"/>
                </a:solidFill>
                <a:latin typeface="Arial"/>
                <a:ea typeface="Arial"/>
                <a:cs typeface="Arial"/>
                <a:sym typeface="Arial"/>
              </a:rPr>
              <a:t>XML</a:t>
            </a:r>
            <a:endParaRPr b="1" i="0" sz="1000" u="none" cap="none" strike="noStrike">
              <a:solidFill>
                <a:srgbClr val="000000"/>
              </a:solidFill>
              <a:latin typeface="Arial"/>
              <a:ea typeface="Arial"/>
              <a:cs typeface="Arial"/>
              <a:sym typeface="Arial"/>
            </a:endParaRPr>
          </a:p>
        </p:txBody>
      </p:sp>
      <p:sp>
        <p:nvSpPr>
          <p:cNvPr id="131" name="Google Shape;131;p6"/>
          <p:cNvSpPr txBox="1"/>
          <p:nvPr/>
        </p:nvSpPr>
        <p:spPr>
          <a:xfrm>
            <a:off x="2858441" y="781477"/>
            <a:ext cx="1165391"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1" i="0" lang="es-ES" sz="1000" u="none" cap="none" strike="noStrike">
                <a:solidFill>
                  <a:srgbClr val="00B0F0"/>
                </a:solidFill>
                <a:latin typeface="Arial"/>
                <a:ea typeface="Arial"/>
                <a:cs typeface="Arial"/>
                <a:sym typeface="Arial"/>
              </a:rPr>
              <a:t>Servicio web SOAP</a:t>
            </a:r>
            <a:endParaRPr b="1" i="0" sz="1000" u="none" cap="none" strike="noStrike">
              <a:solidFill>
                <a:srgbClr val="00B0F0"/>
              </a:solidFill>
              <a:latin typeface="Arial"/>
              <a:ea typeface="Arial"/>
              <a:cs typeface="Arial"/>
              <a:sym typeface="Arial"/>
            </a:endParaRPr>
          </a:p>
        </p:txBody>
      </p:sp>
      <p:sp>
        <p:nvSpPr>
          <p:cNvPr id="132" name="Google Shape;132;p6"/>
          <p:cNvSpPr txBox="1"/>
          <p:nvPr/>
        </p:nvSpPr>
        <p:spPr>
          <a:xfrm>
            <a:off x="495433" y="2682284"/>
            <a:ext cx="1165391"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1" i="0" lang="es-ES" sz="1000" u="none" cap="none" strike="noStrike">
                <a:solidFill>
                  <a:srgbClr val="000000"/>
                </a:solidFill>
                <a:latin typeface="Arial"/>
                <a:ea typeface="Arial"/>
                <a:cs typeface="Arial"/>
                <a:sym typeface="Arial"/>
              </a:rPr>
              <a:t>Cliente</a:t>
            </a:r>
            <a:endParaRPr b="1" i="0" sz="1000" u="none" cap="none" strike="noStrike">
              <a:solidFill>
                <a:srgbClr val="000000"/>
              </a:solidFill>
              <a:latin typeface="Arial"/>
              <a:ea typeface="Arial"/>
              <a:cs typeface="Arial"/>
              <a:sym typeface="Arial"/>
            </a:endParaRPr>
          </a:p>
        </p:txBody>
      </p:sp>
      <p:sp>
        <p:nvSpPr>
          <p:cNvPr id="133" name="Google Shape;133;p6"/>
          <p:cNvSpPr txBox="1"/>
          <p:nvPr/>
        </p:nvSpPr>
        <p:spPr>
          <a:xfrm>
            <a:off x="5197355" y="2775465"/>
            <a:ext cx="1165391"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1" i="0" lang="es-ES" sz="1000" u="none" cap="none" strike="noStrike">
                <a:solidFill>
                  <a:srgbClr val="000000"/>
                </a:solidFill>
                <a:latin typeface="Arial"/>
                <a:ea typeface="Arial"/>
                <a:cs typeface="Arial"/>
                <a:sym typeface="Arial"/>
              </a:rPr>
              <a:t>Servidor</a:t>
            </a:r>
            <a:endParaRPr b="1" i="0" sz="1000" u="none" cap="none" strike="noStrike">
              <a:solidFill>
                <a:srgbClr val="000000"/>
              </a:solidFill>
              <a:latin typeface="Arial"/>
              <a:ea typeface="Arial"/>
              <a:cs typeface="Arial"/>
              <a:sym typeface="Arial"/>
            </a:endParaRPr>
          </a:p>
        </p:txBody>
      </p:sp>
      <p:sp>
        <p:nvSpPr>
          <p:cNvPr id="134" name="Google Shape;134;p6"/>
          <p:cNvSpPr/>
          <p:nvPr/>
        </p:nvSpPr>
        <p:spPr>
          <a:xfrm>
            <a:off x="1969759" y="1035435"/>
            <a:ext cx="970601" cy="340519"/>
          </a:xfrm>
          <a:prstGeom prst="flowChartAlternateProcess">
            <a:avLst/>
          </a:prstGeom>
          <a:solidFill>
            <a:srgbClr val="E1EF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Request</a:t>
            </a:r>
            <a:endParaRPr b="1" i="0" sz="1400" u="none" cap="none" strike="noStrike">
              <a:solidFill>
                <a:srgbClr val="000000"/>
              </a:solidFill>
              <a:latin typeface="Arial"/>
              <a:ea typeface="Arial"/>
              <a:cs typeface="Arial"/>
              <a:sym typeface="Arial"/>
            </a:endParaRPr>
          </a:p>
        </p:txBody>
      </p:sp>
      <p:sp>
        <p:nvSpPr>
          <p:cNvPr id="135" name="Google Shape;135;p6"/>
          <p:cNvSpPr txBox="1"/>
          <p:nvPr/>
        </p:nvSpPr>
        <p:spPr>
          <a:xfrm>
            <a:off x="3905383" y="1050288"/>
            <a:ext cx="1165391" cy="307777"/>
          </a:xfrm>
          <a:prstGeom prst="rect">
            <a:avLst/>
          </a:prstGeom>
          <a:solidFill>
            <a:srgbClr val="E1EF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Response</a:t>
            </a:r>
            <a:endParaRPr b="1"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1" name="Google Shape;141;p7"/>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rgbClr val="000000"/>
                </a:solidFill>
                <a:latin typeface="Arial"/>
                <a:ea typeface="Arial"/>
                <a:cs typeface="Arial"/>
                <a:sym typeface="Arial"/>
              </a:rPr>
              <a:t>Ir colocando las palabras claves que se dejaron el recuadro, mientras </a:t>
            </a:r>
            <a:r>
              <a:rPr lang="es-ES"/>
              <a:t>está</a:t>
            </a:r>
            <a:r>
              <a:rPr b="0" i="0" lang="es-ES" sz="1400" u="none" cap="none" strike="noStrike">
                <a:solidFill>
                  <a:srgbClr val="000000"/>
                </a:solidFill>
                <a:latin typeface="Arial"/>
                <a:ea typeface="Arial"/>
                <a:cs typeface="Arial"/>
                <a:sym typeface="Arial"/>
              </a:rPr>
              <a:t> la voz en off . Se sugiere imágenes similares</a:t>
            </a:r>
            <a:r>
              <a:rPr b="0" i="0" lang="es-ES" sz="1400" u="none" cap="none" strike="noStrike">
                <a:solidFill>
                  <a:schemeClr val="dk1"/>
                </a:solidFill>
                <a:latin typeface="Arial"/>
                <a:ea typeface="Arial"/>
                <a:cs typeface="Arial"/>
                <a:sym typeface="Arial"/>
              </a:rPr>
              <a:t> de: Codificación, reglas y servidor</a:t>
            </a:r>
            <a:endParaRPr b="0" i="0" sz="1400" u="none" cap="none" strike="noStrike">
              <a:solidFill>
                <a:schemeClr val="dk1"/>
              </a:solidFill>
              <a:latin typeface="Arial"/>
              <a:ea typeface="Arial"/>
              <a:cs typeface="Arial"/>
              <a:sym typeface="Arial"/>
            </a:endParaRPr>
          </a:p>
        </p:txBody>
      </p:sp>
      <p:sp>
        <p:nvSpPr>
          <p:cNvPr id="142" name="Google Shape;142;p7"/>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143" name="Google Shape;143;p7"/>
          <p:cNvSpPr/>
          <p:nvPr/>
        </p:nvSpPr>
        <p:spPr>
          <a:xfrm>
            <a:off x="-42401" y="4203522"/>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 name="Google Shape;144;p7"/>
          <p:cNvSpPr txBox="1"/>
          <p:nvPr/>
        </p:nvSpPr>
        <p:spPr>
          <a:xfrm>
            <a:off x="200025" y="4476972"/>
            <a:ext cx="6457950" cy="110799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La especificación del protocolo SOAP consta de 3 partes: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1. El constructor SOAP ENVELOPE,    que define un </a:t>
            </a:r>
            <a:r>
              <a:rPr b="0" i="1" lang="es-ES" sz="1400" u="none" cap="none" strike="noStrike">
                <a:solidFill>
                  <a:srgbClr val="000000"/>
                </a:solidFill>
                <a:latin typeface="Arial"/>
                <a:ea typeface="Arial"/>
                <a:cs typeface="Arial"/>
                <a:sym typeface="Arial"/>
              </a:rPr>
              <a:t>framework</a:t>
            </a:r>
            <a:r>
              <a:rPr b="0" i="0" lang="es-ES" sz="1400" u="none" cap="none" strike="noStrike">
                <a:solidFill>
                  <a:srgbClr val="000000"/>
                </a:solidFill>
                <a:latin typeface="Arial"/>
                <a:ea typeface="Arial"/>
                <a:cs typeface="Arial"/>
                <a:sym typeface="Arial"/>
              </a:rPr>
              <a:t> para expresar qué hay en un mensaje, a quién está dirigido y cuándo   es opcional o mandatorio.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2. Las reglas de codificación, que definen un mecanismo de serialización para ser usado para intercambiar instancias de tipos de datos.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3. La representación SOAP RPC, que define una metodología que puede ser usada para representar invocaciones a procedimientos remotos y sus   respuestas. </a:t>
            </a:r>
            <a:endParaRPr b="0" i="0" sz="1400" u="none" cap="none" strike="noStrike">
              <a:solidFill>
                <a:srgbClr val="000000"/>
              </a:solidFill>
              <a:latin typeface="Arial"/>
              <a:ea typeface="Arial"/>
              <a:cs typeface="Arial"/>
              <a:sym typeface="Arial"/>
            </a:endParaRPr>
          </a:p>
        </p:txBody>
      </p:sp>
      <p:sp>
        <p:nvSpPr>
          <p:cNvPr id="145" name="Google Shape;145;p7"/>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 name="Google Shape;146;p7"/>
          <p:cNvSpPr/>
          <p:nvPr/>
        </p:nvSpPr>
        <p:spPr>
          <a:xfrm>
            <a:off x="6867525" y="3841799"/>
            <a:ext cx="5333999" cy="301619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imágenes:Codificacion: </a:t>
            </a: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https://www.freepik.es/vector-gratis/concepto-desarrollo-aplicaciones-telefono-computadora-portatil_10410990.htm#page=1&amp;query=PROGRAMACION&amp;position=24&amp;from_view=search</a:t>
            </a:r>
            <a:r>
              <a:rPr b="0" i="0" lang="es-ES" sz="12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Reglas: </a:t>
            </a:r>
            <a:r>
              <a:rPr b="0" i="0" lang="es-ES" sz="1200" u="sng" cap="none" strike="noStrike">
                <a:solidFill>
                  <a:schemeClr val="dk1"/>
                </a:solidFill>
                <a:latin typeface="Arial"/>
                <a:ea typeface="Arial"/>
                <a:cs typeface="Arial"/>
                <a:sym typeface="Arial"/>
                <a:hlinkClick r:id="rId4">
                  <a:extLst>
                    <a:ext uri="{A12FA001-AC4F-418D-AE19-62706E023703}">
                      <ahyp:hlinkClr val="tx"/>
                    </a:ext>
                  </a:extLst>
                </a:hlinkClick>
              </a:rPr>
              <a:t>https://www.freepik.es/vector-gratis/sentencia-legal-aviso-judicial-decision-juez-sistema-judicial-abogado-abogado-estudiando-papeles-personaje-dibujos-animados_11667035.htm#page=1&amp;query=reglas&amp;position=2&amp;from_view=search</a:t>
            </a:r>
            <a:r>
              <a:rPr b="0" i="0" lang="es-ES" sz="12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Servidor: </a:t>
            </a:r>
            <a:r>
              <a:rPr b="0" i="0" lang="es-ES" sz="1200" u="sng" cap="none" strike="noStrike">
                <a:solidFill>
                  <a:schemeClr val="dk1"/>
                </a:solidFill>
                <a:latin typeface="Arial"/>
                <a:ea typeface="Arial"/>
                <a:cs typeface="Arial"/>
                <a:sym typeface="Arial"/>
                <a:hlinkClick r:id="rId5">
                  <a:extLst>
                    <a:ext uri="{A12FA001-AC4F-418D-AE19-62706E023703}">
                      <ahyp:hlinkClr val="tx"/>
                    </a:ext>
                  </a:extLst>
                </a:hlinkClick>
              </a:rPr>
              <a:t>https://www.freepik.es/vector-gratis/icono-isometrico-tecnologia-informatica-sala-servidores-conjunto-dispositivos-digitales-elemento-diseno-computadora-portatil-pc_4103157.htm#page=1&amp;query=servidor&amp;position=1&amp;from_view=search</a:t>
            </a:r>
            <a:r>
              <a:rPr b="0" i="0" lang="es-ES"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147" name="Google Shape;147;p7"/>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48" name="Google Shape;148;p7"/>
          <p:cNvGrpSpPr/>
          <p:nvPr/>
        </p:nvGrpSpPr>
        <p:grpSpPr>
          <a:xfrm>
            <a:off x="-42401" y="-64613"/>
            <a:ext cx="6909926" cy="3859056"/>
            <a:chOff x="-42401" y="-24097"/>
            <a:chExt cx="6909926" cy="3859056"/>
          </a:xfrm>
        </p:grpSpPr>
        <p:pic>
          <p:nvPicPr>
            <p:cNvPr id="149" name="Google Shape;149;p7"/>
            <p:cNvPicPr preferRelativeResize="0"/>
            <p:nvPr/>
          </p:nvPicPr>
          <p:blipFill rotWithShape="1">
            <a:blip r:embed="rId6">
              <a:alphaModFix/>
            </a:blip>
            <a:srcRect b="0" l="0" r="0" t="0"/>
            <a:stretch/>
          </p:blipFill>
          <p:spPr>
            <a:xfrm>
              <a:off x="-42401" y="-24097"/>
              <a:ext cx="6909926" cy="3859056"/>
            </a:xfrm>
            <a:prstGeom prst="rect">
              <a:avLst/>
            </a:prstGeom>
            <a:noFill/>
            <a:ln>
              <a:noFill/>
            </a:ln>
          </p:spPr>
        </p:pic>
        <p:sp>
          <p:nvSpPr>
            <p:cNvPr id="150" name="Google Shape;150;p7"/>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51" name="Google Shape;151;p7"/>
          <p:cNvSpPr txBox="1"/>
          <p:nvPr/>
        </p:nvSpPr>
        <p:spPr>
          <a:xfrm>
            <a:off x="763823" y="24325"/>
            <a:ext cx="5233182" cy="383823"/>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1800"/>
              <a:buFont typeface="Arial"/>
              <a:buNone/>
            </a:pPr>
            <a:r>
              <a:rPr b="1" i="0" lang="es-ES" sz="1800" u="none" cap="none" strike="noStrike">
                <a:solidFill>
                  <a:srgbClr val="0070C0"/>
                </a:solidFill>
                <a:latin typeface="Arial"/>
                <a:ea typeface="Arial"/>
                <a:cs typeface="Arial"/>
                <a:sym typeface="Arial"/>
              </a:rPr>
              <a:t>Protocolo SOAP</a:t>
            </a:r>
            <a:endParaRPr b="0" i="0" sz="1400" u="none" cap="none" strike="noStrike">
              <a:solidFill>
                <a:srgbClr val="000000"/>
              </a:solidFill>
              <a:latin typeface="Arial"/>
              <a:ea typeface="Arial"/>
              <a:cs typeface="Arial"/>
              <a:sym typeface="Arial"/>
            </a:endParaRPr>
          </a:p>
        </p:txBody>
      </p:sp>
      <p:sp>
        <p:nvSpPr>
          <p:cNvPr id="152" name="Google Shape;152;p7"/>
          <p:cNvSpPr txBox="1"/>
          <p:nvPr/>
        </p:nvSpPr>
        <p:spPr>
          <a:xfrm>
            <a:off x="456759" y="2712982"/>
            <a:ext cx="1509269"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1" i="0" lang="es-ES" sz="1000" u="none" cap="none" strike="noStrike">
                <a:solidFill>
                  <a:srgbClr val="000000"/>
                </a:solidFill>
                <a:latin typeface="Arial"/>
                <a:ea typeface="Arial"/>
                <a:cs typeface="Arial"/>
                <a:sym typeface="Arial"/>
              </a:rPr>
              <a:t>Constructor SOAP ENVELOPE</a:t>
            </a:r>
            <a:endParaRPr b="1" i="0" sz="1000" u="none" cap="none" strike="noStrike">
              <a:solidFill>
                <a:srgbClr val="000000"/>
              </a:solidFill>
              <a:latin typeface="Arial"/>
              <a:ea typeface="Arial"/>
              <a:cs typeface="Arial"/>
              <a:sym typeface="Arial"/>
            </a:endParaRPr>
          </a:p>
        </p:txBody>
      </p:sp>
      <p:pic>
        <p:nvPicPr>
          <p:cNvPr descr="Concepto de desarrollo de aplicaciones con teléfono y computadora portátil vector gratuito" id="153" name="Google Shape;153;p7"/>
          <p:cNvPicPr preferRelativeResize="0"/>
          <p:nvPr/>
        </p:nvPicPr>
        <p:blipFill rotWithShape="1">
          <a:blip r:embed="rId7">
            <a:alphaModFix/>
          </a:blip>
          <a:srcRect b="0" l="0" r="0" t="0"/>
          <a:stretch/>
        </p:blipFill>
        <p:spPr>
          <a:xfrm>
            <a:off x="505473" y="1201752"/>
            <a:ext cx="1620229" cy="1620229"/>
          </a:xfrm>
          <a:prstGeom prst="rect">
            <a:avLst/>
          </a:prstGeom>
          <a:noFill/>
          <a:ln>
            <a:noFill/>
          </a:ln>
        </p:spPr>
      </p:pic>
      <p:pic>
        <p:nvPicPr>
          <p:cNvPr descr="Insignia 3 con relleno sólido" id="154" name="Google Shape;154;p7"/>
          <p:cNvPicPr preferRelativeResize="0"/>
          <p:nvPr/>
        </p:nvPicPr>
        <p:blipFill rotWithShape="1">
          <a:blip r:embed="rId8">
            <a:alphaModFix/>
          </a:blip>
          <a:srcRect b="0" l="0" r="0" t="0"/>
          <a:stretch/>
        </p:blipFill>
        <p:spPr>
          <a:xfrm>
            <a:off x="5407158" y="482819"/>
            <a:ext cx="644261" cy="644261"/>
          </a:xfrm>
          <a:prstGeom prst="rect">
            <a:avLst/>
          </a:prstGeom>
          <a:noFill/>
          <a:ln>
            <a:noFill/>
          </a:ln>
        </p:spPr>
      </p:pic>
      <p:pic>
        <p:nvPicPr>
          <p:cNvPr descr="Insignia con relleno sólido" id="155" name="Google Shape;155;p7"/>
          <p:cNvPicPr preferRelativeResize="0"/>
          <p:nvPr/>
        </p:nvPicPr>
        <p:blipFill rotWithShape="1">
          <a:blip r:embed="rId9">
            <a:alphaModFix/>
          </a:blip>
          <a:srcRect b="0" l="0" r="0" t="0"/>
          <a:stretch/>
        </p:blipFill>
        <p:spPr>
          <a:xfrm>
            <a:off x="3105162" y="466950"/>
            <a:ext cx="644261" cy="644261"/>
          </a:xfrm>
          <a:prstGeom prst="rect">
            <a:avLst/>
          </a:prstGeom>
          <a:noFill/>
          <a:ln>
            <a:noFill/>
          </a:ln>
        </p:spPr>
      </p:pic>
      <p:pic>
        <p:nvPicPr>
          <p:cNvPr descr="Insignia 1 con relleno sólido" id="156" name="Google Shape;156;p7"/>
          <p:cNvPicPr preferRelativeResize="0"/>
          <p:nvPr/>
        </p:nvPicPr>
        <p:blipFill rotWithShape="1">
          <a:blip r:embed="rId10">
            <a:alphaModFix/>
          </a:blip>
          <a:srcRect b="0" l="0" r="0" t="0"/>
          <a:stretch/>
        </p:blipFill>
        <p:spPr>
          <a:xfrm>
            <a:off x="907437" y="488102"/>
            <a:ext cx="644261" cy="644261"/>
          </a:xfrm>
          <a:prstGeom prst="rect">
            <a:avLst/>
          </a:prstGeom>
          <a:noFill/>
          <a:ln>
            <a:noFill/>
          </a:ln>
        </p:spPr>
      </p:pic>
      <p:pic>
        <p:nvPicPr>
          <p:cNvPr descr="Sentencia legal. aviso judicial, decisión del juez, sistema judicial. abogado, abogado estudiando papeles personaje de dibujos animados. vector gratuito" id="157" name="Google Shape;157;p7"/>
          <p:cNvPicPr preferRelativeResize="0"/>
          <p:nvPr/>
        </p:nvPicPr>
        <p:blipFill rotWithShape="1">
          <a:blip r:embed="rId11">
            <a:alphaModFix/>
          </a:blip>
          <a:srcRect b="0" l="0" r="0" t="0"/>
          <a:stretch/>
        </p:blipFill>
        <p:spPr>
          <a:xfrm>
            <a:off x="2469538" y="1021278"/>
            <a:ext cx="1783099" cy="1783099"/>
          </a:xfrm>
          <a:prstGeom prst="rect">
            <a:avLst/>
          </a:prstGeom>
          <a:noFill/>
          <a:ln>
            <a:noFill/>
          </a:ln>
        </p:spPr>
      </p:pic>
      <p:sp>
        <p:nvSpPr>
          <p:cNvPr id="158" name="Google Shape;158;p7"/>
          <p:cNvSpPr txBox="1"/>
          <p:nvPr/>
        </p:nvSpPr>
        <p:spPr>
          <a:xfrm>
            <a:off x="2589872" y="2750143"/>
            <a:ext cx="1509269"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1" i="0" lang="es-ES" sz="1000" u="none" cap="none" strike="noStrike">
                <a:solidFill>
                  <a:srgbClr val="000000"/>
                </a:solidFill>
                <a:latin typeface="Arial"/>
                <a:ea typeface="Arial"/>
                <a:cs typeface="Arial"/>
                <a:sym typeface="Arial"/>
              </a:rPr>
              <a:t>Reglas de codificación</a:t>
            </a:r>
            <a:endParaRPr b="1" i="0" sz="1000" u="none" cap="none" strike="noStrike">
              <a:solidFill>
                <a:srgbClr val="000000"/>
              </a:solidFill>
              <a:latin typeface="Arial"/>
              <a:ea typeface="Arial"/>
              <a:cs typeface="Arial"/>
              <a:sym typeface="Arial"/>
            </a:endParaRPr>
          </a:p>
        </p:txBody>
      </p:sp>
      <p:pic>
        <p:nvPicPr>
          <p:cNvPr descr="Icono isométrico de tecnología informática, sala de servidores, conjunto de dispositivos digitales, elemento de diseño, computadora portátil pc vector gratuito" id="159" name="Google Shape;159;p7"/>
          <p:cNvPicPr preferRelativeResize="0"/>
          <p:nvPr/>
        </p:nvPicPr>
        <p:blipFill rotWithShape="1">
          <a:blip r:embed="rId12">
            <a:alphaModFix/>
          </a:blip>
          <a:srcRect b="0" l="0" r="0" t="0"/>
          <a:stretch/>
        </p:blipFill>
        <p:spPr>
          <a:xfrm>
            <a:off x="4818284" y="1306512"/>
            <a:ext cx="1859875" cy="1238927"/>
          </a:xfrm>
          <a:prstGeom prst="rect">
            <a:avLst/>
          </a:prstGeom>
          <a:noFill/>
          <a:ln>
            <a:noFill/>
          </a:ln>
        </p:spPr>
      </p:pic>
      <p:sp>
        <p:nvSpPr>
          <p:cNvPr id="160" name="Google Shape;160;p7"/>
          <p:cNvSpPr txBox="1"/>
          <p:nvPr/>
        </p:nvSpPr>
        <p:spPr>
          <a:xfrm>
            <a:off x="4916809" y="2755238"/>
            <a:ext cx="1509269"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1" i="0" lang="es-ES" sz="1000" u="none" cap="none" strike="noStrike">
                <a:solidFill>
                  <a:srgbClr val="000000"/>
                </a:solidFill>
                <a:latin typeface="Arial"/>
                <a:ea typeface="Arial"/>
                <a:cs typeface="Arial"/>
                <a:sym typeface="Arial"/>
              </a:rPr>
              <a:t>Representación SOAP RPC</a:t>
            </a:r>
            <a:endParaRPr b="1" i="0" sz="10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