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rgkv/agHxasF/lytN72eimeO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137"/>
  </p:normalViewPr>
  <p:slideViewPr>
    <p:cSldViewPr snapToGrid="0">
      <p:cViewPr>
        <p:scale>
          <a:sx n="160" d="100"/>
          <a:sy n="160" d="100"/>
        </p:scale>
        <p:origin x="120" y="-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nfografia-dibujos-animados-retro-estilo-vida-sedentario_4331372.htm#page=1&amp;query=infografia&amp;position=44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3" Type="http://schemas.openxmlformats.org/officeDocument/2006/relationships/hyperlink" Target="https://www.freepik.es/vector-gratis/esquema-transmision-datos-conexion-isometrica-segura-cloud-computing-sala-servidores-centro-datos_4102311.htm#page=1&amp;query=servidor&amp;position=3&amp;from_view=search" TargetMode="Externa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vector-gratis/pequeno-personaje-lanzando-cohete-inicio_12291301.htm#page=1&amp;query=persona%20con%20el%20computador&amp;position=41&amp;from_view=search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freepik.es/vector-gratis/mujer-confundida-que-trabaja-ilustracion-icono-historieta-ordenador-portatil-concepto-icono-tecnologia-personas_10764015.htm#page=1&amp;query=persona%20con%20el%20computador&amp;position=29&amp;from_view=search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www.freepik.es/vector-gratis/ilustracion-concepto-documento-linea_13247274.htm#page=1&amp;query=persona%20con%20el%20computador&amp;position=18&amp;from_view=search" TargetMode="Externa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616627" y="197873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DI_CF034_4_Creación de servicios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que hacer una infografía similar a esta estructura.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https://www.freepik.es/vector-gratis/infografia-dibujos-animados-retro-estilo-vida-sedentario_4331372.htm#page=1&amp;query=infografia&amp;position=44&amp;from_view=search</a:t>
            </a: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87" name="Google Shape;87;p2" descr="Infografía de dibujos animados retro estilo de vida sedentario vector gratui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4299" y="0"/>
            <a:ext cx="49926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8547662" y="949522"/>
            <a:ext cx="365386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que hacer una infografía como  se plasma en la imagen.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8262874" y="2622015"/>
            <a:ext cx="3938649" cy="42359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las imágenes: Servidor: </a:t>
            </a: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https://www.freepik.es/vector-gratis/esquema-transmision-datos-conexion-isometrica-segura-cloud-computing-sala-servidores-centro-datos_4102311.htm#page=1&amp;query=servidor&amp;position=3&amp;from_view=search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Interactuar: </a:t>
            </a: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https://www.freepik.es/vector-gratis/ilustracion-concepto-documento-linea_13247274.htm#page=1&amp;query=persona%20con%20el%20computador&amp;position=18&amp;from_view=search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Computador: </a:t>
            </a: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https://www.freepik.es/vector-gratis/mujer-confundida-que-trabaja-ilustracion-icono-historieta-ordenador-portatil-concepto-icono-tecnologia-personas_10764015.htm#page=1&amp;query=persona%20con%20el%20computador&amp;position=29&amp;from_view=search</a:t>
            </a: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Computador con nave: </a:t>
            </a: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https://www.freepik.es/vector-gratis/pequeno-personaje-lanzando-cohete-inicio_12291301.htm#page=1&amp;query=persona%20con%20el%20computador&amp;position=41&amp;from_view=search</a:t>
            </a: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720126" y="106766"/>
            <a:ext cx="32152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Mejora de los costos del servicio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935415" y="1013552"/>
            <a:ext cx="664220" cy="4782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4973116" y="3636077"/>
            <a:ext cx="664220" cy="4782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4935415" y="5090487"/>
            <a:ext cx="664220" cy="4782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287469" y="4455913"/>
            <a:ext cx="782860" cy="16618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1020004" y="4628939"/>
            <a:ext cx="782860" cy="16141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654817" y="4628939"/>
            <a:ext cx="384693" cy="746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696956" y="6217672"/>
            <a:ext cx="1424957" cy="465127"/>
          </a:xfrm>
          <a:prstGeom prst="rect">
            <a:avLst/>
          </a:prstGeom>
          <a:solidFill>
            <a:srgbClr val="E6F5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009007" y="1407685"/>
            <a:ext cx="782860" cy="658707"/>
          </a:xfrm>
          <a:prstGeom prst="rect">
            <a:avLst/>
          </a:prstGeom>
          <a:solidFill>
            <a:srgbClr val="FDFDFD"/>
          </a:solidFill>
          <a:ln w="9525" cap="flat" cmpd="sng">
            <a:solidFill>
              <a:srgbClr val="FD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288692" y="3162055"/>
            <a:ext cx="782860" cy="658707"/>
          </a:xfrm>
          <a:prstGeom prst="rect">
            <a:avLst/>
          </a:prstGeom>
          <a:solidFill>
            <a:srgbClr val="FDFDFD"/>
          </a:solidFill>
          <a:ln w="9525" cap="flat" cmpd="sng">
            <a:solidFill>
              <a:srgbClr val="FD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802462" y="5049361"/>
            <a:ext cx="907234" cy="633034"/>
          </a:xfrm>
          <a:prstGeom prst="rect">
            <a:avLst/>
          </a:prstGeom>
          <a:solidFill>
            <a:srgbClr val="FDFDFD"/>
          </a:solidFill>
          <a:ln w="9525" cap="flat" cmpd="sng">
            <a:solidFill>
              <a:srgbClr val="FD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4" descr="Infografía de dibujos animados retro estilo de vida sedentario vector gratuit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82247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800327" y="-13996"/>
            <a:ext cx="6643171" cy="523220"/>
          </a:xfrm>
          <a:prstGeom prst="rect">
            <a:avLst/>
          </a:prstGeom>
          <a:solidFill>
            <a:srgbClr val="EF737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haroni"/>
              <a:buNone/>
            </a:pPr>
            <a:r>
              <a:rPr lang="es-ES" sz="2800" b="0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CREACIÓN DE SERVICIOS</a:t>
            </a:r>
            <a:endParaRPr sz="2800" b="0" i="0" u="none" strike="noStrike" cap="non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57220" y="614956"/>
            <a:ext cx="2645241" cy="707886"/>
          </a:xfrm>
          <a:prstGeom prst="rect">
            <a:avLst/>
          </a:prstGeom>
          <a:solidFill>
            <a:srgbClr val="6EC4E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haroni"/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DESARROLLO DE SERVICIOS</a:t>
            </a:r>
            <a:endParaRPr sz="2000" b="0" i="0" u="none" strike="noStrike" cap="non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771825" y="584961"/>
            <a:ext cx="2426012" cy="1631175"/>
          </a:xfrm>
          <a:prstGeom prst="rect">
            <a:avLst/>
          </a:prstGeom>
          <a:solidFill>
            <a:srgbClr val="FFC25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 hace en la parte de servicios o en la nube, a este tipo de desarrollo también se le conoce con el nombre de </a:t>
            </a:r>
            <a:r>
              <a:rPr lang="es-ES" sz="1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-ES" sz="1000" dirty="0">
                <a:solidFill>
                  <a:schemeClr val="dk1"/>
                </a:solidFill>
              </a:rPr>
              <a:t>.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00" dirty="0">
                <a:solidFill>
                  <a:schemeClr val="dk1"/>
                </a:solidFill>
              </a:rPr>
              <a:t>E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 parte de la programación no es visible para el usuario y no se ejecuta en los dispositivos o navegadores del cliente. </a:t>
            </a:r>
            <a:r>
              <a:rPr lang="es-ES" sz="1000" dirty="0">
                <a:solidFill>
                  <a:schemeClr val="dk1"/>
                </a:solidFill>
              </a:rPr>
              <a:t>A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quí es donde se provee el servicio para que los clientes lo consuman (</a:t>
            </a:r>
            <a:r>
              <a:rPr lang="es-E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Recalde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2019).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2215" y="1300065"/>
            <a:ext cx="2645240" cy="829351"/>
          </a:xfrm>
          <a:prstGeom prst="rect">
            <a:avLst/>
          </a:prstGeom>
          <a:solidFill>
            <a:srgbClr val="FF8EB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05017" y="2483070"/>
            <a:ext cx="2061267" cy="1938992"/>
          </a:xfrm>
          <a:prstGeom prst="rect">
            <a:avLst/>
          </a:prstGeom>
          <a:solidFill>
            <a:srgbClr val="7846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haroni"/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EJECUCIÓN DE SERVICIOS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5103957" y="2371699"/>
            <a:ext cx="3130200" cy="1938952"/>
          </a:xfrm>
          <a:prstGeom prst="rect">
            <a:avLst/>
          </a:prstGeom>
          <a:solidFill>
            <a:srgbClr val="7846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lt1"/>
              </a:buClr>
              <a:buSzPts val="1000"/>
            </a:pPr>
            <a:r>
              <a:rPr lang="es-E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Una vez creado el servicio, está listo para ser ejecutado en el servidor, a la espera de que un usuario o cliente solicite información. </a:t>
            </a:r>
            <a:r>
              <a:rPr lang="es-ES" sz="1000" dirty="0">
                <a:solidFill>
                  <a:schemeClr val="lt1"/>
                </a:solidFill>
              </a:rPr>
              <a:t>H</a:t>
            </a:r>
            <a:r>
              <a:rPr lang="es-E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ay que recordar que la aplicación del cliente que solicita el servicio </a:t>
            </a:r>
            <a:r>
              <a:rPr lang="es-ES" sz="1000" dirty="0">
                <a:solidFill>
                  <a:schemeClr val="lt1"/>
                </a:solidFill>
              </a:rPr>
              <a:t>puede</a:t>
            </a:r>
            <a:r>
              <a:rPr lang="es-E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estar programada en el mismo </a:t>
            </a:r>
            <a:r>
              <a:rPr lang="es-ES" sz="1000" dirty="0">
                <a:solidFill>
                  <a:schemeClr val="lt1"/>
                </a:solidFill>
              </a:rPr>
              <a:t>lenguaje </a:t>
            </a:r>
            <a:r>
              <a:rPr lang="es-E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en uno diferente, en esto consiste la dinámica del </a:t>
            </a:r>
            <a:r>
              <a:rPr lang="es-ES" sz="10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r>
              <a:rPr lang="es-ES" sz="10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s-ES" sz="1000" dirty="0">
                <a:solidFill>
                  <a:schemeClr val="lt1"/>
                </a:solidFill>
              </a:rPr>
              <a:t>.</a:t>
            </a:r>
            <a:r>
              <a:rPr lang="es-E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00" dirty="0">
                <a:solidFill>
                  <a:schemeClr val="lt1"/>
                </a:solidFill>
              </a:rPr>
              <a:t>L</a:t>
            </a:r>
            <a:r>
              <a:rPr lang="es-E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ejecución del servicio hace referencia al intercambio de datos; se resalta que actualmente se utilizan  SOAP y </a:t>
            </a:r>
            <a:r>
              <a:rPr lang="es-ES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RESTful</a:t>
            </a:r>
            <a:r>
              <a:rPr lang="es-E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los cuales se diferencian por sus estándares  (Bianco, 2005).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2166284" y="2445468"/>
            <a:ext cx="2856050" cy="1758742"/>
          </a:xfrm>
          <a:prstGeom prst="rect">
            <a:avLst/>
          </a:prstGeom>
          <a:solidFill>
            <a:srgbClr val="FDCE6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278102" y="4281908"/>
            <a:ext cx="4965436" cy="1015663"/>
          </a:xfrm>
          <a:prstGeom prst="rect">
            <a:avLst/>
          </a:prstGeom>
          <a:solidFill>
            <a:srgbClr val="D8608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haroni"/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CONSUMO DE SERVICIOS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23779" y="4411258"/>
            <a:ext cx="2982586" cy="100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8542" y="5408726"/>
            <a:ext cx="2473971" cy="144927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 descr="Ilustración de concepto de documento en línea vector gratuit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55039" y="4463831"/>
            <a:ext cx="3101981" cy="206633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5930387" y="5596688"/>
            <a:ext cx="2301940" cy="126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4" descr="Mujer confundida que trabaja en la ilustración del icono de la historieta del ordenador portátil. concepto de icono de tecnología de personas vector gratuito"/>
          <p:cNvPicPr preferRelativeResize="0"/>
          <p:nvPr/>
        </p:nvPicPr>
        <p:blipFill rotWithShape="1">
          <a:blip r:embed="rId9">
            <a:alphaModFix/>
          </a:blip>
          <a:srcRect l="16285" t="13138" r="15179" b="13912"/>
          <a:stretch/>
        </p:blipFill>
        <p:spPr>
          <a:xfrm>
            <a:off x="6269165" y="5089165"/>
            <a:ext cx="1698473" cy="180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 descr="Pequeño personaje lanzando cohete de inicio vector gratuit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17193" y="2304617"/>
            <a:ext cx="2934692" cy="2062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 descr="Insignia 3 con relleno sólid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58022" y="4429675"/>
            <a:ext cx="724145" cy="7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 descr="Insignia con relleno sólido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7775" y="3508092"/>
            <a:ext cx="803107" cy="80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 descr="Insignia 1 con relleno sólid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7891" y="1353620"/>
            <a:ext cx="756486" cy="75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2572304" y="5679430"/>
            <a:ext cx="3268291" cy="1169551"/>
          </a:xfrm>
          <a:prstGeom prst="rect">
            <a:avLst/>
          </a:prstGeom>
          <a:solidFill>
            <a:srgbClr val="39343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El anterior autor hace referencia a que, una vez el servicio es creado, es el turno de los usuarios para consumirlo, por lo cual se desarrollan o programan aplicaciones del lado del </a:t>
            </a:r>
            <a:r>
              <a:rPr lang="es-ES" sz="1000" b="0" i="0" u="none" strike="noStrike" cap="none" dirty="0" err="1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-ES" sz="1000" b="0" i="0" u="none" strike="noStrike" cap="none" dirty="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para consumir dichos servicios; esto consiste en la conversión de datos en una interfaz gráfica, para que el usuario pueda ver e interactuar con la información. </a:t>
            </a:r>
            <a:endParaRPr sz="1000" b="0" i="0" u="none" strike="noStrike" cap="none" dirty="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que hacer una infografía con los siguientes textos.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423641" y="1433564"/>
            <a:ext cx="7292700" cy="412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es-E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servicios</a:t>
            </a:r>
            <a:endParaRPr dirty="0"/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es-ES" sz="1200" dirty="0">
                <a:solidFill>
                  <a:schemeClr val="dk1"/>
                </a:solidFill>
              </a:rPr>
              <a:t>Se  hace en la parte de servicios o en la nube, a este tipo de desarrollo también se le conoce con el nombre de </a:t>
            </a:r>
            <a:r>
              <a:rPr lang="es-ES" sz="1200" dirty="0" err="1">
                <a:solidFill>
                  <a:schemeClr val="dk1"/>
                </a:solidFill>
              </a:rPr>
              <a:t>backend</a:t>
            </a:r>
            <a:r>
              <a:rPr lang="es-ES" sz="1200" dirty="0">
                <a:solidFill>
                  <a:schemeClr val="dk1"/>
                </a:solidFill>
              </a:rPr>
              <a:t>. Esta parte de la programación no es visible para el usuario y no se ejecuta en los dispositivos o navegadores del cliente. Aquí es donde se provee el servicio para que los clientes lo consuman (</a:t>
            </a:r>
            <a:r>
              <a:rPr lang="es-ES" sz="1200" dirty="0" err="1">
                <a:solidFill>
                  <a:schemeClr val="dk1"/>
                </a:solidFill>
              </a:rPr>
              <a:t>Recalde</a:t>
            </a:r>
            <a:r>
              <a:rPr lang="es-ES" sz="1200" dirty="0">
                <a:solidFill>
                  <a:schemeClr val="dk1"/>
                </a:solidFill>
              </a:rPr>
              <a:t>, 2019).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es-E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Ejecución de servicios</a:t>
            </a:r>
            <a:endParaRPr dirty="0"/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es-ES" sz="1200" dirty="0">
                <a:solidFill>
                  <a:schemeClr val="dk1"/>
                </a:solidFill>
              </a:rPr>
              <a:t>Una vez creado el servicio, está listo para ser ejecutado en el servidor, a la espera de que un usuario o cliente solicite información. Hay que recordar que la aplicación del cliente que solicita el servicio puede estar programada en el mismo lenguaje o en uno diferente, en esto consiste la dinámica del web </a:t>
            </a:r>
            <a:r>
              <a:rPr lang="es-ES" sz="1200" dirty="0" err="1">
                <a:solidFill>
                  <a:schemeClr val="dk1"/>
                </a:solidFill>
              </a:rPr>
              <a:t>service</a:t>
            </a:r>
            <a:r>
              <a:rPr lang="es-ES" sz="1200" dirty="0">
                <a:solidFill>
                  <a:schemeClr val="dk1"/>
                </a:solidFill>
              </a:rPr>
              <a:t>. La ejecución del servicio hace referencia al intercambio de datos; se resalta que actualmente se utilizan  SOAP y </a:t>
            </a:r>
            <a:r>
              <a:rPr lang="es-ES" sz="1200" dirty="0" err="1">
                <a:solidFill>
                  <a:schemeClr val="dk1"/>
                </a:solidFill>
              </a:rPr>
              <a:t>RESTful</a:t>
            </a:r>
            <a:r>
              <a:rPr lang="es-ES" sz="1200" dirty="0">
                <a:solidFill>
                  <a:schemeClr val="dk1"/>
                </a:solidFill>
              </a:rPr>
              <a:t>, los cuales se diferencian por sus estándares  (Bianco, 2005).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es-E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Consumo de Servicios</a:t>
            </a:r>
            <a:endParaRPr dirty="0"/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es-ES" sz="1200" dirty="0">
                <a:solidFill>
                  <a:schemeClr val="dk1"/>
                </a:solidFill>
              </a:rPr>
              <a:t>El anterior autor hace referencia a que, una vez el servicio es creado, es el turno de los usuarios para consumirlo, por lo cual se desarrollan o programan aplicaciones del lado del </a:t>
            </a:r>
            <a:r>
              <a:rPr lang="es-ES" sz="1200" dirty="0" err="1">
                <a:solidFill>
                  <a:schemeClr val="dk1"/>
                </a:solidFill>
              </a:rPr>
              <a:t>Frontend</a:t>
            </a:r>
            <a:r>
              <a:rPr lang="es-ES" sz="1200">
                <a:solidFill>
                  <a:schemeClr val="dk1"/>
                </a:solidFill>
              </a:rPr>
              <a:t> para consumir dichos servicios; esto consiste en la conversión de datos en una interfaz gráfica, para que el usuario pueda ver e interactuar con la información.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23641" y="589060"/>
            <a:ext cx="61075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Creación de servicios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757</Words>
  <Application>Microsoft Macintosh PowerPoint</Application>
  <PresentationFormat>Panorámica</PresentationFormat>
  <Paragraphs>34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3</cp:revision>
  <dcterms:modified xsi:type="dcterms:W3CDTF">2021-12-16T15:01:45Z</dcterms:modified>
</cp:coreProperties>
</file>