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xNnvWo6WukurrVBI7FpOGhaaa4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MOYA PERALTA PAOLA ALEXAND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10-28T05:56:08.277">
    <p:pos x="3616" y="404"/>
    <p:text>Los servicios web son una integración de aplicaciones web, básicamente se trata de un servidor que expone un segmento de su funcionalidad para que sus clientes “dispositivos, aplicaciones, computadores u otros servidores” utilicen sus servicios. En su gran mayoría los servicios se constituyen en JavaScript que también es un lenguaje de programación, pero también funciona de buena manera con PHP</p:text>
    <p:extLst>
      <p:ext uri="{C676402C-5697-4E1C-873F-D02D1690AC5C}">
        <p15:threadingInfo timeZoneBias="0"/>
      </p:ext>
      <p:ext uri="http://customooxmlschemas.google.com/">
        <go:slidesCustomData xmlns:go="http://customooxmlschemas.google.com/" commentPostId="AAAAS_TnYhY"/>
      </p:ext>
    </p:extLst>
  </p:cm>
  <p:cm authorId="0" idx="2" dt="2021-10-28T05:58:52.696">
    <p:pos x="3604" y="2815"/>
    <p:text>El consumo de un servicio en este caso en REST Ful, es tan sencillo como enviar un pedido en HTTP y procesar su respuesta.  Ejemplo:
&lt;?php
$res = file_get_contents("https://www.sena.edu.co/es-co/formacion/Paginas/Estudie-en-el-SENA.aspx");</p:text>
    <p:extLst>
      <p:ext uri="{C676402C-5697-4E1C-873F-D02D1690AC5C}">
        <p15:threadingInfo timeZoneBias="0"/>
      </p:ext>
      <p:ext uri="http://customooxmlschemas.google.com/">
        <go:slidesCustomData xmlns:go="http://customooxmlschemas.google.com/" commentPostId="AAAAS_TnYhc"/>
      </p:ext>
    </p:extLst>
  </p:cm>
  <p:cm authorId="0" idx="3" dt="2021-10-28T05:58:03.413">
    <p:pos x="4205" y="1650"/>
    <p:text>García (2003) describe que para que una un cliente tenga acceso a la información de un servicio, lo implemente y active el método en el servidor, hay un sistema de catálogo que, de manera predeterminada, efectúa todos los servicios Web y sus métodos, de esta forma, con las credenciales adecuadas, un cliente tiene acceso a todas las funciones de los servicios Web. 
Este autor también refiere que al momento de implementar un servicio Web, se actualiza el WSDL “archivo de Lenguaje de descripción de servicios Web”, hay que recordar que, cada servicio Web tiene su propio WSDL el cual contiene información sobre los servicios implementados en ese momento y también las firmas de métodos.</p:text>
    <p:extLst>
      <p:ext uri="{C676402C-5697-4E1C-873F-D02D1690AC5C}">
        <p15:threadingInfo timeZoneBias="0"/>
      </p:ext>
      <p:ext uri="http://customooxmlschemas.google.com/">
        <go:slidesCustomData xmlns:go="http://customooxmlschemas.google.com/" commentPostId="AAAAS_TnYhg"/>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6"/>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9"/>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9"/>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9"/>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9"/>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2"/>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p:nvPr>
            <p:ph idx="2" type="pic"/>
          </p:nvPr>
        </p:nvSpPr>
        <p:spPr>
          <a:xfrm>
            <a:off x="5183187" y="987425"/>
            <a:ext cx="6172199" cy="4873624"/>
          </a:xfrm>
          <a:prstGeom prst="rect">
            <a:avLst/>
          </a:prstGeom>
          <a:noFill/>
          <a:ln>
            <a:noFill/>
          </a:ln>
        </p:spPr>
      </p:sp>
      <p:sp>
        <p:nvSpPr>
          <p:cNvPr id="58" name="Google Shape;58;p13"/>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infografia-negocios-paso_3458788.htm#page=1&amp;query=infografia%203&amp;position=3&amp;from_view=search"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7.jpg"/><Relationship Id="rId10" Type="http://schemas.openxmlformats.org/officeDocument/2006/relationships/image" Target="../media/image2.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616627" y="1978734"/>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Infografía interactiva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DI_CF034_6_Servicios en PHP</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que hacer una infografía similar a esta estructura. </a:t>
            </a:r>
            <a:endParaRPr b="0" i="0" sz="1400" u="none" cap="none" strike="noStrike">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rPr b="1" i="0" lang="es-CO" sz="1200" u="none" cap="none" strike="noStrike">
                <a:solidFill>
                  <a:schemeClr val="dk1"/>
                </a:solidFill>
                <a:latin typeface="Arial"/>
                <a:ea typeface="Arial"/>
                <a:cs typeface="Arial"/>
                <a:sym typeface="Arial"/>
              </a:rPr>
              <a:t>Infografía: </a:t>
            </a:r>
            <a:r>
              <a:rPr b="1" i="0" lang="es-CO"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https://www.freepik.es/vector-gratis/infografia-negocios-paso_3458788.htm#page=1&amp;query=infografia%203&amp;position=3&amp;from_view=search</a:t>
            </a:r>
            <a:r>
              <a:rPr b="1" i="0" lang="es-CO"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p:txBody>
      </p:sp>
      <p:pic>
        <p:nvPicPr>
          <p:cNvPr descr="Infografía de negocios paso vector gratuito" id="87" name="Google Shape;87;p2"/>
          <p:cNvPicPr preferRelativeResize="0"/>
          <p:nvPr/>
        </p:nvPicPr>
        <p:blipFill rotWithShape="1">
          <a:blip r:embed="rId4">
            <a:alphaModFix/>
          </a:blip>
          <a:srcRect b="0" l="0" r="0" t="0"/>
          <a:stretch/>
        </p:blipFill>
        <p:spPr>
          <a:xfrm>
            <a:off x="1315856" y="237813"/>
            <a:ext cx="5962650" cy="59626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nvSpPr>
        <p:spPr>
          <a:xfrm>
            <a:off x="6078081" y="1053775"/>
            <a:ext cx="480938" cy="438174"/>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3"/>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que hacer una infografía como  se plasma en la imagen y al dar clic en cada ítem aparezca la información. </a:t>
            </a:r>
            <a:endParaRPr b="0" i="0" sz="1400" u="none" cap="none" strike="noStrike">
              <a:solidFill>
                <a:schemeClr val="dk1"/>
              </a:solidFill>
              <a:latin typeface="Arial"/>
              <a:ea typeface="Arial"/>
              <a:cs typeface="Arial"/>
              <a:sym typeface="Arial"/>
            </a:endParaRPr>
          </a:p>
        </p:txBody>
      </p:sp>
      <p:sp>
        <p:nvSpPr>
          <p:cNvPr id="95" name="Google Shape;95;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
              <a:buFont typeface="Arial"/>
              <a:buNone/>
            </a:pPr>
            <a:r>
              <a:t/>
            </a:r>
            <a:endParaRPr b="0" i="0" sz="1200" u="none" cap="none" strike="noStrike">
              <a:solidFill>
                <a:schemeClr val="dk1"/>
              </a:solidFill>
              <a:latin typeface="Arial"/>
              <a:ea typeface="Arial"/>
              <a:cs typeface="Arial"/>
              <a:sym typeface="Arial"/>
            </a:endParaRPr>
          </a:p>
        </p:txBody>
      </p:sp>
      <p:pic>
        <p:nvPicPr>
          <p:cNvPr descr="Infografía de negocios paso vector gratuito" id="97" name="Google Shape;97;p3"/>
          <p:cNvPicPr preferRelativeResize="0"/>
          <p:nvPr/>
        </p:nvPicPr>
        <p:blipFill rotWithShape="1">
          <a:blip r:embed="rId4">
            <a:alphaModFix/>
          </a:blip>
          <a:srcRect b="0" l="0" r="0" t="0"/>
          <a:stretch/>
        </p:blipFill>
        <p:spPr>
          <a:xfrm>
            <a:off x="28271" y="43054"/>
            <a:ext cx="8234299" cy="6814946"/>
          </a:xfrm>
          <a:prstGeom prst="rect">
            <a:avLst/>
          </a:prstGeom>
          <a:noFill/>
          <a:ln>
            <a:noFill/>
          </a:ln>
        </p:spPr>
      </p:pic>
      <p:sp>
        <p:nvSpPr>
          <p:cNvPr id="98" name="Google Shape;98;p3"/>
          <p:cNvSpPr/>
          <p:nvPr/>
        </p:nvSpPr>
        <p:spPr>
          <a:xfrm>
            <a:off x="664794" y="2279407"/>
            <a:ext cx="2063634" cy="1861006"/>
          </a:xfrm>
          <a:prstGeom prst="ellipse">
            <a:avLst/>
          </a:prstGeom>
          <a:solidFill>
            <a:srgbClr val="F2F2F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0C0C0C"/>
              </a:solidFill>
              <a:latin typeface="Arial"/>
              <a:ea typeface="Arial"/>
              <a:cs typeface="Arial"/>
              <a:sym typeface="Arial"/>
            </a:endParaRPr>
          </a:p>
          <a:p>
            <a:pPr indent="0" lvl="0" marL="0" marR="0" rtl="0" algn="ctr">
              <a:lnSpc>
                <a:spcPct val="100000"/>
              </a:lnSpc>
              <a:spcBef>
                <a:spcPts val="0"/>
              </a:spcBef>
              <a:spcAft>
                <a:spcPts val="0"/>
              </a:spcAft>
              <a:buClr>
                <a:srgbClr val="0C0C0C"/>
              </a:buClr>
              <a:buSzPts val="2000"/>
              <a:buFont typeface="Arial"/>
              <a:buNone/>
            </a:pPr>
            <a:r>
              <a:rPr b="1" i="0" lang="es-CO" sz="2000" u="none" cap="none" strike="noStrike">
                <a:solidFill>
                  <a:srgbClr val="0C0C0C"/>
                </a:solidFill>
                <a:latin typeface="Arial"/>
                <a:ea typeface="Arial"/>
                <a:cs typeface="Arial"/>
                <a:sym typeface="Arial"/>
              </a:rPr>
              <a:t>Servicios en PHP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C0C0C"/>
              </a:buClr>
              <a:buSzPts val="2000"/>
              <a:buFont typeface="Arial"/>
              <a:buNone/>
            </a:pPr>
            <a:r>
              <a:rPr b="1" i="0" lang="es-CO" sz="2000" u="none" cap="none" strike="noStrike">
                <a:solidFill>
                  <a:srgbClr val="0C0C0C"/>
                </a:solidFill>
                <a:latin typeface="Arial"/>
                <a:ea typeface="Arial"/>
                <a:cs typeface="Arial"/>
                <a:sym typeface="Arial"/>
              </a:rPr>
              <a:t> </a:t>
            </a:r>
            <a:endParaRPr b="1" i="0" sz="2000" u="none" cap="none" strike="noStrike">
              <a:solidFill>
                <a:srgbClr val="0C0C0C"/>
              </a:solidFill>
              <a:latin typeface="Arial"/>
              <a:ea typeface="Arial"/>
              <a:cs typeface="Arial"/>
              <a:sym typeface="Arial"/>
            </a:endParaRPr>
          </a:p>
        </p:txBody>
      </p:sp>
      <p:sp>
        <p:nvSpPr>
          <p:cNvPr id="99" name="Google Shape;99;p3"/>
          <p:cNvSpPr txBox="1"/>
          <p:nvPr/>
        </p:nvSpPr>
        <p:spPr>
          <a:xfrm>
            <a:off x="3317631" y="1008185"/>
            <a:ext cx="630545" cy="574430"/>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txBox="1"/>
          <p:nvPr/>
        </p:nvSpPr>
        <p:spPr>
          <a:xfrm>
            <a:off x="4145421" y="2906315"/>
            <a:ext cx="630545" cy="574430"/>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txBox="1"/>
          <p:nvPr/>
        </p:nvSpPr>
        <p:spPr>
          <a:xfrm>
            <a:off x="3317631" y="4824045"/>
            <a:ext cx="630545" cy="574430"/>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txBox="1"/>
          <p:nvPr/>
        </p:nvSpPr>
        <p:spPr>
          <a:xfrm>
            <a:off x="4557930" y="926068"/>
            <a:ext cx="1248444" cy="738664"/>
          </a:xfrm>
          <a:prstGeom prst="rect">
            <a:avLst/>
          </a:prstGeom>
          <a:solidFill>
            <a:srgbClr val="F0F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C0"/>
              </a:buClr>
              <a:buSzPts val="1400"/>
              <a:buFont typeface="Arial"/>
              <a:buNone/>
            </a:pPr>
            <a:r>
              <a:rPr b="1" i="0" lang="es-CO" sz="1400" u="none" cap="none" strike="noStrike">
                <a:solidFill>
                  <a:srgbClr val="0070C0"/>
                </a:solidFill>
                <a:latin typeface="Arial"/>
                <a:ea typeface="Arial"/>
                <a:cs typeface="Arial"/>
                <a:sym typeface="Arial"/>
              </a:rPr>
              <a:t>Creación de servicios en PHP</a:t>
            </a:r>
            <a:endParaRPr b="1" i="0" sz="1400" u="none" cap="none" strike="noStrike">
              <a:solidFill>
                <a:srgbClr val="0070C0"/>
              </a:solidFill>
              <a:latin typeface="Arial"/>
              <a:ea typeface="Arial"/>
              <a:cs typeface="Arial"/>
              <a:sym typeface="Arial"/>
            </a:endParaRPr>
          </a:p>
        </p:txBody>
      </p:sp>
      <p:sp>
        <p:nvSpPr>
          <p:cNvPr id="103" name="Google Shape;103;p3"/>
          <p:cNvSpPr txBox="1"/>
          <p:nvPr/>
        </p:nvSpPr>
        <p:spPr>
          <a:xfrm>
            <a:off x="5226694" y="2824489"/>
            <a:ext cx="1566563" cy="738664"/>
          </a:xfrm>
          <a:prstGeom prst="rect">
            <a:avLst/>
          </a:prstGeom>
          <a:solidFill>
            <a:srgbClr val="F0F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Implementación de servicios en PHP</a:t>
            </a:r>
            <a:endParaRPr b="1" i="0" sz="1400" u="none" cap="none" strike="noStrike">
              <a:solidFill>
                <a:srgbClr val="000000"/>
              </a:solidFill>
              <a:latin typeface="Arial"/>
              <a:ea typeface="Arial"/>
              <a:cs typeface="Arial"/>
              <a:sym typeface="Arial"/>
            </a:endParaRPr>
          </a:p>
        </p:txBody>
      </p:sp>
      <p:sp>
        <p:nvSpPr>
          <p:cNvPr id="104" name="Google Shape;104;p3"/>
          <p:cNvSpPr txBox="1"/>
          <p:nvPr/>
        </p:nvSpPr>
        <p:spPr>
          <a:xfrm>
            <a:off x="4460822" y="4834757"/>
            <a:ext cx="1248444" cy="523220"/>
          </a:xfrm>
          <a:prstGeom prst="rect">
            <a:avLst/>
          </a:prstGeom>
          <a:solidFill>
            <a:srgbClr val="F0F0F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s-CO" sz="1400" u="none" cap="none" strike="noStrike">
                <a:solidFill>
                  <a:srgbClr val="000000"/>
                </a:solidFill>
                <a:latin typeface="Arial"/>
                <a:ea typeface="Arial"/>
                <a:cs typeface="Arial"/>
                <a:sym typeface="Arial"/>
              </a:rPr>
              <a:t>Consumo de métodos </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6030807" y="4919803"/>
            <a:ext cx="480938" cy="438174"/>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txBox="1"/>
          <p:nvPr/>
        </p:nvSpPr>
        <p:spPr>
          <a:xfrm>
            <a:off x="6877554" y="2990824"/>
            <a:ext cx="480938" cy="438174"/>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nsignia 3 con relleno sólido" id="107" name="Google Shape;107;p3"/>
          <p:cNvPicPr preferRelativeResize="0"/>
          <p:nvPr/>
        </p:nvPicPr>
        <p:blipFill rotWithShape="1">
          <a:blip r:embed="rId5">
            <a:alphaModFix/>
          </a:blip>
          <a:srcRect b="0" l="0" r="0" t="0"/>
          <a:stretch/>
        </p:blipFill>
        <p:spPr>
          <a:xfrm>
            <a:off x="3250023" y="4752348"/>
            <a:ext cx="739247" cy="739247"/>
          </a:xfrm>
          <a:prstGeom prst="rect">
            <a:avLst/>
          </a:prstGeom>
          <a:noFill/>
          <a:ln>
            <a:noFill/>
          </a:ln>
        </p:spPr>
      </p:pic>
      <p:pic>
        <p:nvPicPr>
          <p:cNvPr descr="Insignia con relleno sólido" id="108" name="Google Shape;108;p3"/>
          <p:cNvPicPr preferRelativeResize="0"/>
          <p:nvPr/>
        </p:nvPicPr>
        <p:blipFill rotWithShape="1">
          <a:blip r:embed="rId6">
            <a:alphaModFix/>
          </a:blip>
          <a:srcRect b="0" l="0" r="0" t="0"/>
          <a:stretch/>
        </p:blipFill>
        <p:spPr>
          <a:xfrm>
            <a:off x="4084686" y="2823906"/>
            <a:ext cx="739247" cy="739247"/>
          </a:xfrm>
          <a:prstGeom prst="rect">
            <a:avLst/>
          </a:prstGeom>
          <a:noFill/>
          <a:ln>
            <a:noFill/>
          </a:ln>
        </p:spPr>
      </p:pic>
      <p:pic>
        <p:nvPicPr>
          <p:cNvPr descr="Insignia 1 con relleno sólido" id="109" name="Google Shape;109;p3"/>
          <p:cNvPicPr preferRelativeResize="0"/>
          <p:nvPr/>
        </p:nvPicPr>
        <p:blipFill rotWithShape="1">
          <a:blip r:embed="rId7">
            <a:alphaModFix/>
          </a:blip>
          <a:srcRect b="0" l="0" r="0" t="0"/>
          <a:stretch/>
        </p:blipFill>
        <p:spPr>
          <a:xfrm>
            <a:off x="3278077" y="910053"/>
            <a:ext cx="739247" cy="739247"/>
          </a:xfrm>
          <a:prstGeom prst="rect">
            <a:avLst/>
          </a:prstGeom>
          <a:noFill/>
          <a:ln>
            <a:noFill/>
          </a:ln>
        </p:spPr>
      </p:pic>
      <p:sp>
        <p:nvSpPr>
          <p:cNvPr id="110" name="Google Shape;110;p3"/>
          <p:cNvSpPr txBox="1"/>
          <p:nvPr/>
        </p:nvSpPr>
        <p:spPr>
          <a:xfrm>
            <a:off x="5995826" y="1053775"/>
            <a:ext cx="480938" cy="438174"/>
          </a:xfrm>
          <a:prstGeom prst="rect">
            <a:avLst/>
          </a:prstGeom>
          <a:solidFill>
            <a:srgbClr val="F9F9F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Bombilla y equipo con relleno sólido" id="111" name="Google Shape;111;p3"/>
          <p:cNvPicPr preferRelativeResize="0"/>
          <p:nvPr/>
        </p:nvPicPr>
        <p:blipFill rotWithShape="1">
          <a:blip r:embed="rId8">
            <a:alphaModFix/>
          </a:blip>
          <a:srcRect b="0" l="0" r="0" t="0"/>
          <a:stretch/>
        </p:blipFill>
        <p:spPr>
          <a:xfrm>
            <a:off x="5907234" y="967126"/>
            <a:ext cx="656547" cy="656547"/>
          </a:xfrm>
          <a:prstGeom prst="rect">
            <a:avLst/>
          </a:prstGeom>
          <a:noFill/>
          <a:ln>
            <a:noFill/>
          </a:ln>
        </p:spPr>
      </p:pic>
      <p:pic>
        <p:nvPicPr>
          <p:cNvPr descr="Servidor con relleno sólido" id="112" name="Google Shape;112;p3"/>
          <p:cNvPicPr preferRelativeResize="0"/>
          <p:nvPr/>
        </p:nvPicPr>
        <p:blipFill rotWithShape="1">
          <a:blip r:embed="rId9">
            <a:alphaModFix/>
          </a:blip>
          <a:srcRect b="0" l="0" r="0" t="0"/>
          <a:stretch/>
        </p:blipFill>
        <p:spPr>
          <a:xfrm>
            <a:off x="6818453" y="2882342"/>
            <a:ext cx="655137" cy="655137"/>
          </a:xfrm>
          <a:prstGeom prst="rect">
            <a:avLst/>
          </a:prstGeom>
          <a:noFill/>
          <a:ln>
            <a:noFill/>
          </a:ln>
        </p:spPr>
      </p:pic>
      <p:pic>
        <p:nvPicPr>
          <p:cNvPr descr="Ordenador con relleno sólido" id="113" name="Google Shape;113;p3"/>
          <p:cNvPicPr preferRelativeResize="0"/>
          <p:nvPr/>
        </p:nvPicPr>
        <p:blipFill rotWithShape="1">
          <a:blip r:embed="rId10">
            <a:alphaModFix/>
          </a:blip>
          <a:srcRect b="0" l="0" r="0" t="0"/>
          <a:stretch/>
        </p:blipFill>
        <p:spPr>
          <a:xfrm>
            <a:off x="5769235" y="4824045"/>
            <a:ext cx="739248" cy="739248"/>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8243825" y="-2"/>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4"/>
          <p:cNvSpPr txBox="1"/>
          <p:nvPr/>
        </p:nvSpPr>
        <p:spPr>
          <a:xfrm>
            <a:off x="8253350" y="1257300"/>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CO" sz="1400" u="none" cap="none" strike="noStrike">
                <a:solidFill>
                  <a:schemeClr val="dk1"/>
                </a:solidFill>
                <a:latin typeface="Arial"/>
                <a:ea typeface="Arial"/>
                <a:cs typeface="Arial"/>
                <a:sym typeface="Arial"/>
              </a:rPr>
              <a:t>Equipo de producción, se sugiere que hacer una infografía con los siguientes textos. </a:t>
            </a:r>
            <a:endParaRPr b="0" i="0" sz="1400" u="none" cap="none" strike="noStrike">
              <a:solidFill>
                <a:schemeClr val="dk1"/>
              </a:solidFill>
              <a:latin typeface="Arial"/>
              <a:ea typeface="Arial"/>
              <a:cs typeface="Arial"/>
              <a:sym typeface="Arial"/>
            </a:endParaRPr>
          </a:p>
        </p:txBody>
      </p:sp>
      <p:sp>
        <p:nvSpPr>
          <p:cNvPr id="120" name="Google Shape;120;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1" name="Google Shape;121;p4"/>
          <p:cNvSpPr/>
          <p:nvPr/>
        </p:nvSpPr>
        <p:spPr>
          <a:xfrm>
            <a:off x="8253350" y="2278505"/>
            <a:ext cx="3948174" cy="4579493"/>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CO" sz="1200" u="none" cap="none" strike="noStrike">
                <a:solidFill>
                  <a:schemeClr val="dk1"/>
                </a:solidFill>
                <a:latin typeface="Arial"/>
                <a:ea typeface="Arial"/>
                <a:cs typeface="Arial"/>
                <a:sym typeface="Arial"/>
              </a:rPr>
              <a:t>Referencias de las imágenes:</a:t>
            </a:r>
            <a:endParaRPr b="0" i="0" sz="1400" u="none" cap="none" strike="noStrike">
              <a:solidFill>
                <a:srgbClr val="000000"/>
              </a:solidFill>
              <a:latin typeface="Arial"/>
              <a:ea typeface="Arial"/>
              <a:cs typeface="Arial"/>
              <a:sym typeface="Arial"/>
            </a:endParaRPr>
          </a:p>
        </p:txBody>
      </p:sp>
      <p:sp>
        <p:nvSpPr>
          <p:cNvPr id="122" name="Google Shape;122;p4"/>
          <p:cNvSpPr txBox="1"/>
          <p:nvPr/>
        </p:nvSpPr>
        <p:spPr>
          <a:xfrm>
            <a:off x="428202" y="1112814"/>
            <a:ext cx="7292700" cy="547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s-CO" sz="1400" u="none" cap="none" strike="noStrike">
                <a:solidFill>
                  <a:srgbClr val="FF0000"/>
                </a:solidFill>
                <a:latin typeface="Arial"/>
                <a:ea typeface="Arial"/>
                <a:cs typeface="Arial"/>
                <a:sym typeface="Arial"/>
              </a:rPr>
              <a:t>Al dar clic en las letras en negrilla, se debe desplegar la siguiente información:</a:t>
            </a:r>
            <a:r>
              <a:rPr b="1"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1" i="0" lang="es-CO" sz="1100" u="none" cap="none" strike="noStrike">
                <a:solidFill>
                  <a:srgbClr val="000000"/>
                </a:solidFill>
                <a:latin typeface="Arial"/>
                <a:ea typeface="Arial"/>
                <a:cs typeface="Arial"/>
                <a:sym typeface="Arial"/>
              </a:rPr>
              <a:t>Creación de servicios en PHP</a:t>
            </a:r>
            <a:endParaRPr b="1" i="0" sz="11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Los servicios web son una integración de aplicaciones web, básicamente se trata de un servidor que expone un segmento de su funcionalidad para que sus clientes, “</a:t>
            </a:r>
            <a:r>
              <a:rPr b="0" i="1" lang="es-CO" sz="1100" u="none" cap="none" strike="noStrike">
                <a:solidFill>
                  <a:srgbClr val="000000"/>
                </a:solidFill>
                <a:latin typeface="Arial"/>
                <a:ea typeface="Arial"/>
                <a:cs typeface="Arial"/>
                <a:sym typeface="Arial"/>
              </a:rPr>
              <a:t>dispositivos, aplicaciones, computadores u otros servidores</a:t>
            </a:r>
            <a:r>
              <a:rPr b="0" i="0" lang="es-CO" sz="1100" u="none" cap="none" strike="noStrike">
                <a:solidFill>
                  <a:srgbClr val="000000"/>
                </a:solidFill>
                <a:latin typeface="Arial"/>
                <a:ea typeface="Arial"/>
                <a:cs typeface="Arial"/>
                <a:sym typeface="Arial"/>
              </a:rPr>
              <a:t>”, utilicen sus servicios. En su gran mayoría, los servicios se constituyen en JavaScript, que también es un lenguaje de programación, pero igualmente funciona de buena manera con PHP</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i="0" lang="es-CO" sz="1100" u="none" cap="none" strike="noStrike">
                <a:solidFill>
                  <a:srgbClr val="000000"/>
                </a:solidFill>
                <a:latin typeface="Arial"/>
                <a:ea typeface="Arial"/>
                <a:cs typeface="Arial"/>
                <a:sym typeface="Arial"/>
              </a:rPr>
              <a:t>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1" i="0" lang="es-CO" sz="1100" u="none" cap="none" strike="noStrike">
                <a:solidFill>
                  <a:srgbClr val="000000"/>
                </a:solidFill>
                <a:latin typeface="Arial"/>
                <a:ea typeface="Arial"/>
                <a:cs typeface="Arial"/>
                <a:sym typeface="Arial"/>
              </a:rPr>
              <a:t>Implementación de servicios en PHP</a:t>
            </a:r>
            <a:endParaRPr b="0" i="0" sz="11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García (2003) describe que, para que una un cliente tenga acceso a la información de un servicio, lo implemente y active el método en el servidor, hay un sistema de catálogo que, de manera predeterminada, efectúa todos los servicios web y sus métodos; de esta forma, con las credenciales adecuadas, un cliente tiene acceso a todas las funciones de los servicios web.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Este autor también refiere que, al momento de implementar un servicio web, se actualiza el WSDL, “</a:t>
            </a:r>
            <a:r>
              <a:rPr b="0" i="1" lang="es-CO" sz="1100" u="none" cap="none" strike="noStrike">
                <a:solidFill>
                  <a:srgbClr val="000000"/>
                </a:solidFill>
                <a:latin typeface="Arial"/>
                <a:ea typeface="Arial"/>
                <a:cs typeface="Arial"/>
                <a:sym typeface="Arial"/>
              </a:rPr>
              <a:t>archivo de Lenguaje de Descripción de Servicios Web</a:t>
            </a:r>
            <a:r>
              <a:rPr b="0" i="0" lang="es-CO" sz="1100" u="none" cap="none" strike="noStrike">
                <a:solidFill>
                  <a:srgbClr val="000000"/>
                </a:solidFill>
                <a:latin typeface="Arial"/>
                <a:ea typeface="Arial"/>
                <a:cs typeface="Arial"/>
                <a:sym typeface="Arial"/>
              </a:rPr>
              <a:t>”. Hay que recordar que cada servicio web tiene su propio WSDL, el cual contiene información sobre los servicios implementados en ese momento y también las firmas de métodos.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100"/>
              <a:buFont typeface="Arial"/>
              <a:buChar char="•"/>
            </a:pPr>
            <a:r>
              <a:rPr b="1" i="0" lang="es-CO" sz="1100" u="none" cap="none" strike="noStrike">
                <a:solidFill>
                  <a:srgbClr val="000000"/>
                </a:solidFill>
                <a:latin typeface="Arial"/>
                <a:ea typeface="Arial"/>
                <a:cs typeface="Arial"/>
                <a:sym typeface="Arial"/>
              </a:rPr>
              <a:t>Consumo de métodos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s-CO" sz="1100" u="none" cap="none" strike="noStrike">
                <a:solidFill>
                  <a:srgbClr val="000000"/>
                </a:solidFill>
                <a:latin typeface="Arial"/>
                <a:ea typeface="Arial"/>
                <a:cs typeface="Arial"/>
                <a:sym typeface="Arial"/>
              </a:rPr>
              <a:t>El consumo de un servicio, en este caso en REST Ful, es tan sencillo como enviar un pedido en HTTP y</a:t>
            </a:r>
            <a:r>
              <a:rPr b="0" i="0" lang="es-CO" sz="1100" u="none" cap="none" strike="noStrike">
                <a:solidFill>
                  <a:srgbClr val="444444"/>
                </a:solidFill>
                <a:latin typeface="Arial"/>
                <a:ea typeface="Arial"/>
                <a:cs typeface="Arial"/>
                <a:sym typeface="Arial"/>
              </a:rPr>
              <a:t> </a:t>
            </a:r>
            <a:r>
              <a:rPr b="0" i="0" lang="es-CO" sz="1100" u="none" cap="none" strike="noStrike">
                <a:solidFill>
                  <a:srgbClr val="000000"/>
                </a:solidFill>
                <a:latin typeface="Arial"/>
                <a:ea typeface="Arial"/>
                <a:cs typeface="Arial"/>
                <a:sym typeface="Arial"/>
              </a:rPr>
              <a:t>procesar su respuesta.  Ejemplo:</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47272"/>
              </a:lnSpc>
              <a:spcBef>
                <a:spcPts val="0"/>
              </a:spcBef>
              <a:spcAft>
                <a:spcPts val="0"/>
              </a:spcAft>
              <a:buClr>
                <a:srgbClr val="777777"/>
              </a:buClr>
              <a:buSzPts val="1100"/>
              <a:buFont typeface="Arial"/>
              <a:buNone/>
            </a:pPr>
            <a:r>
              <a:rPr b="0" i="0" lang="es-CO" sz="1100" u="none" cap="none" strike="noStrike">
                <a:solidFill>
                  <a:srgbClr val="777777"/>
                </a:solidFill>
                <a:latin typeface="Arial"/>
                <a:ea typeface="Arial"/>
                <a:cs typeface="Arial"/>
                <a:sym typeface="Arial"/>
              </a:rPr>
              <a:t>&lt;</a:t>
            </a:r>
            <a:r>
              <a:rPr b="0" i="0" lang="es-CO" sz="1100" u="none" cap="none" strike="noStrike">
                <a:solidFill>
                  <a:srgbClr val="000000"/>
                </a:solidFill>
                <a:latin typeface="Arial"/>
                <a:ea typeface="Arial"/>
                <a:cs typeface="Arial"/>
                <a:sym typeface="Arial"/>
              </a:rPr>
              <a:t>?php</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47272"/>
              </a:lnSpc>
              <a:spcBef>
                <a:spcPts val="0"/>
              </a:spcBef>
              <a:spcAft>
                <a:spcPts val="0"/>
              </a:spcAft>
              <a:buClr>
                <a:srgbClr val="7F007F"/>
              </a:buClr>
              <a:buSzPts val="1100"/>
              <a:buFont typeface="Arial"/>
              <a:buNone/>
            </a:pPr>
            <a:r>
              <a:rPr b="1" i="0" lang="es-CO" sz="1100" u="none" cap="none" strike="noStrike">
                <a:solidFill>
                  <a:srgbClr val="7F007F"/>
                </a:solidFill>
                <a:latin typeface="Arial"/>
                <a:ea typeface="Arial"/>
                <a:cs typeface="Arial"/>
                <a:sym typeface="Arial"/>
              </a:rPr>
              <a:t>$res</a:t>
            </a:r>
            <a:r>
              <a:rPr b="0" i="0" lang="es-CO" sz="1100" u="none" cap="none" strike="noStrike">
                <a:solidFill>
                  <a:srgbClr val="000000"/>
                </a:solidFill>
                <a:latin typeface="Arial"/>
                <a:ea typeface="Arial"/>
                <a:cs typeface="Arial"/>
                <a:sym typeface="Arial"/>
              </a:rPr>
              <a:t> = file_get_contents</a:t>
            </a:r>
            <a:r>
              <a:rPr b="0" i="0" lang="es-CO" sz="1100" u="none" cap="none" strike="noStrike">
                <a:solidFill>
                  <a:srgbClr val="777777"/>
                </a:solidFill>
                <a:latin typeface="Arial"/>
                <a:ea typeface="Arial"/>
                <a:cs typeface="Arial"/>
                <a:sym typeface="Arial"/>
              </a:rPr>
              <a:t>(</a:t>
            </a:r>
            <a:r>
              <a:rPr b="0" i="0" lang="es-CO" sz="1100" u="none" cap="none" strike="noStrike">
                <a:solidFill>
                  <a:srgbClr val="320FE3"/>
                </a:solidFill>
                <a:latin typeface="Arial"/>
                <a:ea typeface="Arial"/>
                <a:cs typeface="Arial"/>
                <a:sym typeface="Arial"/>
              </a:rPr>
              <a:t>"https://www.sena.edu.co/es-co/formacion/Paginas/Estudie-en-el-SENA.aspx"</a:t>
            </a:r>
            <a:r>
              <a:rPr b="0" i="0" lang="es-CO" sz="1100" u="none" cap="none" strike="noStrike">
                <a:solidFill>
                  <a:srgbClr val="777777"/>
                </a:solidFill>
                <a:latin typeface="Arial"/>
                <a:ea typeface="Arial"/>
                <a:cs typeface="Arial"/>
                <a:sym typeface="Arial"/>
              </a:rPr>
              <a:t>)</a:t>
            </a:r>
            <a:r>
              <a:rPr b="0" i="0" lang="es-CO" sz="1100" u="none" cap="none" strike="noStrike">
                <a:solidFill>
                  <a:srgbClr val="000000"/>
                </a:solidFill>
                <a:latin typeface="Arial"/>
                <a:ea typeface="Arial"/>
                <a:cs typeface="Arial"/>
                <a:sym typeface="Arial"/>
              </a:rPr>
              <a:t>; </a:t>
            </a:r>
            <a:endParaRPr b="0" i="0" sz="1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254000" lvl="0" marL="34290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54000" lvl="0" marL="34290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54000" lvl="0" marL="342900" marR="0" rtl="0" algn="just">
              <a:lnSpc>
                <a:spcPct val="115000"/>
              </a:lnSpc>
              <a:spcBef>
                <a:spcPts val="0"/>
              </a:spcBef>
              <a:spcAft>
                <a:spcPts val="0"/>
              </a:spcAft>
              <a:buClr>
                <a:srgbClr val="000000"/>
              </a:buClr>
              <a:buSzPts val="1400"/>
              <a:buFont typeface="Noto Sans Symbols"/>
              <a:buNone/>
            </a:pPr>
            <a:r>
              <a:t/>
            </a:r>
            <a:endParaRPr b="0" i="0" sz="1400" u="none" cap="none" strike="noStrike">
              <a:solidFill>
                <a:schemeClr val="dk1"/>
              </a:solidFill>
              <a:latin typeface="Arial"/>
              <a:ea typeface="Arial"/>
              <a:cs typeface="Arial"/>
              <a:sym typeface="Arial"/>
            </a:endParaRPr>
          </a:p>
          <a:p>
            <a:pPr indent="-228600" lvl="0" marL="342900" marR="0" rtl="0" algn="just">
              <a:lnSpc>
                <a:spcPct val="115000"/>
              </a:lnSpc>
              <a:spcBef>
                <a:spcPts val="0"/>
              </a:spcBef>
              <a:spcAft>
                <a:spcPts val="0"/>
              </a:spcAft>
              <a:buClr>
                <a:srgbClr val="000000"/>
              </a:buClr>
              <a:buSzPts val="1800"/>
              <a:buFont typeface="Noto Sans Symbols"/>
              <a:buNone/>
            </a:pPr>
            <a:r>
              <a:t/>
            </a:r>
            <a:endParaRPr b="0" i="0" sz="1800" u="none" cap="none" strike="noStrike">
              <a:solidFill>
                <a:schemeClr val="dk1"/>
              </a:solidFill>
              <a:latin typeface="Arial"/>
              <a:ea typeface="Arial"/>
              <a:cs typeface="Arial"/>
              <a:sym typeface="Arial"/>
            </a:endParaRPr>
          </a:p>
        </p:txBody>
      </p:sp>
      <p:sp>
        <p:nvSpPr>
          <p:cNvPr id="123" name="Google Shape;123;p4"/>
          <p:cNvSpPr txBox="1"/>
          <p:nvPr/>
        </p:nvSpPr>
        <p:spPr>
          <a:xfrm>
            <a:off x="495109" y="217585"/>
            <a:ext cx="393864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s-CO" sz="1400" u="none" cap="none" strike="noStrike">
                <a:solidFill>
                  <a:schemeClr val="dk1"/>
                </a:solidFill>
                <a:latin typeface="Arial"/>
                <a:ea typeface="Arial"/>
                <a:cs typeface="Arial"/>
                <a:sym typeface="Arial"/>
              </a:rPr>
              <a:t>Servicios en PHP</a:t>
            </a:r>
            <a:endParaRPr b="0" i="0" sz="11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