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17"/>
  </p:notesMasterIdLst>
  <p:handoutMasterIdLst>
    <p:handoutMasterId r:id="rId18"/>
  </p:handoutMasterIdLst>
  <p:sldIdLst>
    <p:sldId id="385" r:id="rId5"/>
    <p:sldId id="404" r:id="rId6"/>
    <p:sldId id="422" r:id="rId7"/>
    <p:sldId id="426" r:id="rId8"/>
    <p:sldId id="425" r:id="rId9"/>
    <p:sldId id="427" r:id="rId10"/>
    <p:sldId id="424" r:id="rId11"/>
    <p:sldId id="405" r:id="rId12"/>
    <p:sldId id="420" r:id="rId13"/>
    <p:sldId id="421" r:id="rId14"/>
    <p:sldId id="407" r:id="rId15"/>
    <p:sldId id="393" r:id="rId16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2" pos="282">
          <p15:clr>
            <a:srgbClr val="A4A3A4"/>
          </p15:clr>
        </p15:guide>
        <p15:guide id="3" orient="horz" pos="7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ul Messina" initials="PC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89319" autoAdjust="0"/>
  </p:normalViewPr>
  <p:slideViewPr>
    <p:cSldViewPr snapToGrid="0" showGuides="1">
      <p:cViewPr varScale="1">
        <p:scale>
          <a:sx n="121" d="100"/>
          <a:sy n="121" d="100"/>
        </p:scale>
        <p:origin x="184" y="240"/>
      </p:cViewPr>
      <p:guideLst>
        <p:guide pos="282"/>
        <p:guide orient="horz" pos="7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2/3/20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2/3/20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411480"/>
            <a:ext cx="6962455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65760" y="1903575"/>
            <a:ext cx="6962456" cy="277849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801" y="4458940"/>
            <a:ext cx="3047137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5" y="6002316"/>
            <a:ext cx="12198096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6465" y="6234272"/>
            <a:ext cx="2588698" cy="43083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845" y="6219281"/>
            <a:ext cx="1469261" cy="46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510909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47574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0602"/>
            <a:ext cx="11375136" cy="87782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553612"/>
            <a:ext cx="5588582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2379194"/>
            <a:ext cx="5588582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5" y="1553612"/>
            <a:ext cx="5531934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5" y="2379194"/>
            <a:ext cx="5531934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8778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411480"/>
            <a:ext cx="6962455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6801" y="4458940"/>
            <a:ext cx="3047137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5" y="6002316"/>
            <a:ext cx="12198096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-4595" y="4272576"/>
            <a:ext cx="12198096" cy="27432"/>
            <a:chOff x="-9675" y="6830568"/>
            <a:chExt cx="9176303" cy="2743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427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8778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496066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36773" y="6076497"/>
            <a:ext cx="2366963" cy="640080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-4595" y="6830568"/>
            <a:ext cx="12198096" cy="27432"/>
            <a:chOff x="-9675" y="6830568"/>
            <a:chExt cx="9176303" cy="27432"/>
          </a:xfrm>
        </p:grpSpPr>
        <p:sp>
          <p:nvSpPr>
            <p:cNvPr id="16" name="Rectangle 15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Rectangle 6"/>
          <p:cNvSpPr>
            <a:spLocks noChangeArrowheads="1"/>
          </p:cNvSpPr>
          <p:nvPr userDrawn="1"/>
        </p:nvSpPr>
        <p:spPr bwMode="auto">
          <a:xfrm flipH="1">
            <a:off x="163375" y="6513051"/>
            <a:ext cx="2103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256"/>
          <p:cNvSpPr txBox="1">
            <a:spLocks noChangeArrowheads="1"/>
          </p:cNvSpPr>
          <p:nvPr userDrawn="1"/>
        </p:nvSpPr>
        <p:spPr>
          <a:xfrm>
            <a:off x="363829" y="6477000"/>
            <a:ext cx="2895600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Exascale</a:t>
            </a:r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Computing Project</a:t>
            </a:r>
          </a:p>
        </p:txBody>
      </p:sp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37" r:id="rId2"/>
    <p:sldLayoutId id="2147483939" r:id="rId3"/>
    <p:sldLayoutId id="2147483940" r:id="rId4"/>
    <p:sldLayoutId id="2147483950" r:id="rId5"/>
    <p:sldLayoutId id="2147483941" r:id="rId6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scaleProject.or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l.acm.org/doi/pdf/10.1145/3295500.335620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scaleproject.org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rxiv.org/abs/1806.0905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5760" y="411481"/>
            <a:ext cx="7525637" cy="929485"/>
          </a:xfrm>
        </p:spPr>
        <p:txBody>
          <a:bodyPr/>
          <a:lstStyle/>
          <a:p>
            <a:r>
              <a:rPr lang="en-US" dirty="0"/>
              <a:t>Hyperparameter Optimization &amp; Neural Architecture Search  </a:t>
            </a:r>
            <a:endParaRPr lang="en-US" i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ECP Annual Meeting, Houston, TX</a:t>
            </a:r>
            <a:br>
              <a:rPr lang="en-US" dirty="0"/>
            </a:br>
            <a:r>
              <a:rPr lang="en-US" dirty="0"/>
              <a:t>February 2020</a:t>
            </a:r>
          </a:p>
          <a:p>
            <a:pPr>
              <a:spcBef>
                <a:spcPts val="1800"/>
              </a:spcBef>
            </a:pPr>
            <a:endParaRPr lang="en-US" b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b="1" dirty="0"/>
              <a:t>Hong-Jun Yoon and John </a:t>
            </a:r>
            <a:r>
              <a:rPr lang="en-US" sz="2000" b="1" dirty="0" err="1"/>
              <a:t>Gounley</a:t>
            </a:r>
            <a:br>
              <a:rPr lang="en-US" sz="2000" dirty="0"/>
            </a:br>
            <a:r>
              <a:rPr lang="en-US" sz="2000" dirty="0"/>
              <a:t>Computational Sciences and Engineering Division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Oak Ridge National Laboratory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err="1"/>
              <a:t>gounleyjp@ornl.gov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8584134" y="6095144"/>
            <a:ext cx="2496068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accent4"/>
                </a:solidFill>
                <a:hlinkClick r:id="rId2"/>
              </a:rPr>
              <a:t>www.ExascaleProject.org</a:t>
            </a:r>
            <a:endParaRPr lang="en-US" sz="1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718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4A6C4-E37E-0A4C-8701-5A97C4A96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DARTS algorithm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D97D49-0385-9C4E-B9F7-C22C0BC913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180" y="1043281"/>
            <a:ext cx="5575300" cy="2819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D5395A-54F8-8646-9CB0-5CC5E0E2AA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849" y="3607783"/>
            <a:ext cx="82423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91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E5B12-2487-2F4F-A275-FF81242A5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CANDLE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BD337-8999-204E-84E1-76B2829CB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475740"/>
            <a:ext cx="11542461" cy="4047778"/>
          </a:xfrm>
        </p:spPr>
        <p:txBody>
          <a:bodyPr/>
          <a:lstStyle/>
          <a:p>
            <a:r>
              <a:rPr lang="en-US" sz="2400" spc="-1" dirty="0">
                <a:solidFill>
                  <a:srgbClr val="232425"/>
                </a:solidFill>
                <a:latin typeface="Arial"/>
              </a:rPr>
              <a:t>DARTS implemented as importable library in CANDLE</a:t>
            </a:r>
          </a:p>
          <a:p>
            <a:r>
              <a:rPr lang="en-US" sz="2400" spc="-1" dirty="0">
                <a:solidFill>
                  <a:srgbClr val="232425"/>
                </a:solidFill>
                <a:latin typeface="Arial"/>
              </a:rPr>
              <a:t>Natural language processing example in Benchmark P3B5 (develop branch)</a:t>
            </a:r>
          </a:p>
          <a:p>
            <a:r>
              <a:rPr lang="en-US" sz="2400" spc="-1" dirty="0">
                <a:solidFill>
                  <a:srgbClr val="232425"/>
                </a:solidFill>
                <a:latin typeface="Arial"/>
              </a:rPr>
              <a:t>Steps for implementing DARTS for a new model </a:t>
            </a:r>
          </a:p>
          <a:p>
            <a:pPr lvl="1"/>
            <a:r>
              <a:rPr lang="en-US" spc="-1" dirty="0">
                <a:solidFill>
                  <a:srgbClr val="232425"/>
                </a:solidFill>
                <a:latin typeface="Arial"/>
              </a:rPr>
              <a:t>Define search space</a:t>
            </a:r>
          </a:p>
          <a:p>
            <a:pPr lvl="1"/>
            <a:r>
              <a:rPr lang="en-US" spc="-1" dirty="0">
                <a:solidFill>
                  <a:srgbClr val="232425"/>
                </a:solidFill>
                <a:latin typeface="Arial"/>
              </a:rPr>
              <a:t>Implement architecture components: convolution filters, pooling operations, etc.</a:t>
            </a:r>
          </a:p>
          <a:p>
            <a:pPr lvl="1"/>
            <a:r>
              <a:rPr lang="en-US" spc="-1" dirty="0">
                <a:solidFill>
                  <a:srgbClr val="232425"/>
                </a:solidFill>
                <a:latin typeface="Arial"/>
              </a:rPr>
              <a:t>Address application-specific details: e.g., loss function for multi-task learning</a:t>
            </a:r>
          </a:p>
          <a:p>
            <a:pPr lvl="1"/>
            <a:endParaRPr lang="en-US" spc="-1" dirty="0">
              <a:solidFill>
                <a:srgbClr val="232425"/>
              </a:solidFill>
              <a:latin typeface="Arial"/>
            </a:endParaRPr>
          </a:p>
          <a:p>
            <a:r>
              <a:rPr lang="en-US" spc="-1" dirty="0">
                <a:solidFill>
                  <a:srgbClr val="232425"/>
                </a:solidFill>
                <a:latin typeface="Arial"/>
              </a:rPr>
              <a:t>Upcoming milestone: reinforcement-learning-based NAS</a:t>
            </a:r>
          </a:p>
          <a:p>
            <a:pPr lvl="1"/>
            <a:r>
              <a:rPr lang="en-US" dirty="0">
                <a:hlinkClick r:id="rId2"/>
              </a:rPr>
              <a:t>https://dl.acm.org/doi/pdf/10.1145/3295500.3356202</a:t>
            </a:r>
            <a:endParaRPr lang="en-US" spc="-1" dirty="0">
              <a:solidFill>
                <a:srgbClr val="232425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5861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  <a:endParaRPr lang="en-US" i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01357" y="1186533"/>
            <a:ext cx="10178845" cy="1718856"/>
          </a:xfrm>
        </p:spPr>
        <p:txBody>
          <a:bodyPr/>
          <a:lstStyle/>
          <a:p>
            <a:r>
              <a:rPr lang="en-US" i="1" dirty="0"/>
              <a:t>This research was supported by the </a:t>
            </a:r>
            <a:r>
              <a:rPr lang="en-US" i="1" dirty="0" err="1"/>
              <a:t>Exascale</a:t>
            </a:r>
            <a:r>
              <a:rPr lang="en-US" i="1" dirty="0"/>
              <a:t> Computing Project (ECP), Project Number: 17-SC-20-SC, a collaborative effort of two DOE organizations - the Office of Science and the National Nuclear Security Administration, responsible for the planning and preparation of a capable </a:t>
            </a:r>
            <a:r>
              <a:rPr lang="en-US" i="1" dirty="0" err="1"/>
              <a:t>exascale</a:t>
            </a:r>
            <a:r>
              <a:rPr lang="en-US" i="1" dirty="0"/>
              <a:t> ecosystem, including software, applications, hardware, advanced system engineering and early testbed platforms, to support the nation's </a:t>
            </a:r>
            <a:r>
              <a:rPr lang="en-US" i="1" dirty="0" err="1"/>
              <a:t>exascale</a:t>
            </a:r>
            <a:r>
              <a:rPr lang="en-US" i="1" dirty="0"/>
              <a:t> computing imperative.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84134" y="6095144"/>
            <a:ext cx="2496068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accent4"/>
                </a:solidFill>
                <a:hlinkClick r:id="rId2"/>
              </a:rPr>
              <a:t>www.ExascaleProject.org</a:t>
            </a:r>
            <a:endParaRPr lang="en-US" sz="16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112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3EF4-7CD6-D546-972C-5F24984D6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DA83B-D33A-1340-A2A9-75273506F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Hyperparameter optimization (HPO)</a:t>
            </a:r>
          </a:p>
          <a:p>
            <a:pPr lvl="1"/>
            <a:r>
              <a:rPr lang="en-US" dirty="0"/>
              <a:t>Background</a:t>
            </a:r>
          </a:p>
          <a:p>
            <a:pPr lvl="1"/>
            <a:r>
              <a:rPr lang="en-US" dirty="0"/>
              <a:t>Population-based training</a:t>
            </a:r>
          </a:p>
          <a:p>
            <a:r>
              <a:rPr lang="en-US" dirty="0"/>
              <a:t>Neural architecture search (NAS)</a:t>
            </a:r>
          </a:p>
          <a:p>
            <a:pPr lvl="1"/>
            <a:r>
              <a:rPr lang="en-US" dirty="0"/>
              <a:t>Background</a:t>
            </a:r>
          </a:p>
          <a:p>
            <a:pPr lvl="1"/>
            <a:r>
              <a:rPr lang="en-US" dirty="0"/>
              <a:t>DARTS algorithm</a:t>
            </a:r>
          </a:p>
          <a:p>
            <a:pPr lvl="1"/>
            <a:r>
              <a:rPr lang="en-US" dirty="0"/>
              <a:t>CANDLE implementation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4811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ABB4-1161-AD45-AC9F-77E6B28D7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HPO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337C2-BCF7-934D-941B-3C8219817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chose optimal parameters for deep learning algorithm?</a:t>
            </a:r>
          </a:p>
          <a:p>
            <a:endParaRPr lang="en-US" dirty="0"/>
          </a:p>
          <a:p>
            <a:r>
              <a:rPr lang="en-US" dirty="0"/>
              <a:t>CANDLE workflows for HPO</a:t>
            </a:r>
          </a:p>
          <a:p>
            <a:pPr lvl="1"/>
            <a:r>
              <a:rPr lang="en-US" dirty="0"/>
              <a:t>User-defined parameter sets</a:t>
            </a:r>
          </a:p>
          <a:p>
            <a:pPr lvl="1"/>
            <a:r>
              <a:rPr lang="en-US" dirty="0"/>
              <a:t>Grid and random searches</a:t>
            </a:r>
          </a:p>
          <a:p>
            <a:pPr lvl="1"/>
            <a:r>
              <a:rPr lang="en-US" dirty="0"/>
              <a:t>Model-based optimization (</a:t>
            </a:r>
            <a:r>
              <a:rPr lang="en-US" dirty="0" err="1"/>
              <a:t>mlrMBO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Population-based training (PBT)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187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86EF878-903A-A442-8D15-9911413A6D99}"/>
              </a:ext>
            </a:extLst>
          </p:cNvPr>
          <p:cNvSpPr/>
          <p:nvPr/>
        </p:nvSpPr>
        <p:spPr>
          <a:xfrm>
            <a:off x="2995443" y="5500035"/>
            <a:ext cx="8518631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B271F8-6C8C-C04B-AED2-A5953EB6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Population-based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0F716-F3EA-B34A-B98F-C7A42B685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Asynchronous distributed optimization algorithm</a:t>
            </a:r>
          </a:p>
          <a:p>
            <a:pPr lvl="1"/>
            <a:r>
              <a:rPr lang="en-US" dirty="0"/>
              <a:t>Train multiple models independently with different hyperparameters</a:t>
            </a:r>
          </a:p>
          <a:p>
            <a:pPr lvl="1"/>
            <a:r>
              <a:rPr lang="en-US" dirty="0"/>
              <a:t>Periodically replace parameters and </a:t>
            </a:r>
            <a:r>
              <a:rPr lang="en-US"/>
              <a:t>weights for poorly </a:t>
            </a:r>
            <a:r>
              <a:rPr lang="en-US" dirty="0"/>
              <a:t>performing models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9CD55E-0CEA-EB47-A9A3-174366096C6D}"/>
              </a:ext>
            </a:extLst>
          </p:cNvPr>
          <p:cNvSpPr/>
          <p:nvPr/>
        </p:nvSpPr>
        <p:spPr>
          <a:xfrm>
            <a:off x="639029" y="3520965"/>
            <a:ext cx="2167233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Trainer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BD7E34-D7E3-F54D-A21A-6A68F875D90A}"/>
              </a:ext>
            </a:extLst>
          </p:cNvPr>
          <p:cNvSpPr/>
          <p:nvPr/>
        </p:nvSpPr>
        <p:spPr>
          <a:xfrm>
            <a:off x="639028" y="4180655"/>
            <a:ext cx="2167233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Trainer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806F4D-D059-3145-B20F-472D76A92455}"/>
              </a:ext>
            </a:extLst>
          </p:cNvPr>
          <p:cNvSpPr/>
          <p:nvPr/>
        </p:nvSpPr>
        <p:spPr>
          <a:xfrm>
            <a:off x="639027" y="4840345"/>
            <a:ext cx="2167233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Trainer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52DDDD-E150-334D-8922-95A1BA0D211F}"/>
              </a:ext>
            </a:extLst>
          </p:cNvPr>
          <p:cNvSpPr/>
          <p:nvPr/>
        </p:nvSpPr>
        <p:spPr>
          <a:xfrm>
            <a:off x="639026" y="5500035"/>
            <a:ext cx="2167233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Datastore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26DC80-8926-ED44-9B91-993FB1A8620E}"/>
              </a:ext>
            </a:extLst>
          </p:cNvPr>
          <p:cNvSpPr/>
          <p:nvPr/>
        </p:nvSpPr>
        <p:spPr>
          <a:xfrm>
            <a:off x="2995448" y="3520965"/>
            <a:ext cx="1145628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4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196864-13EC-EF48-8E1B-B435F1004630}"/>
              </a:ext>
            </a:extLst>
          </p:cNvPr>
          <p:cNvSpPr/>
          <p:nvPr/>
        </p:nvSpPr>
        <p:spPr>
          <a:xfrm>
            <a:off x="2995447" y="4180654"/>
            <a:ext cx="2028497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4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B9BFB-25B2-8441-A570-219D9E456FA5}"/>
              </a:ext>
            </a:extLst>
          </p:cNvPr>
          <p:cNvSpPr/>
          <p:nvPr/>
        </p:nvSpPr>
        <p:spPr>
          <a:xfrm>
            <a:off x="2995447" y="4840345"/>
            <a:ext cx="1545021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4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B7FDC3-F255-DB42-B00B-538425EC1993}"/>
              </a:ext>
            </a:extLst>
          </p:cNvPr>
          <p:cNvSpPr/>
          <p:nvPr/>
        </p:nvSpPr>
        <p:spPr>
          <a:xfrm>
            <a:off x="4330262" y="3520965"/>
            <a:ext cx="2438400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4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1CF8E5-F11E-8240-AB9F-C111673F93E7}"/>
              </a:ext>
            </a:extLst>
          </p:cNvPr>
          <p:cNvSpPr/>
          <p:nvPr/>
        </p:nvSpPr>
        <p:spPr>
          <a:xfrm>
            <a:off x="5213130" y="4180654"/>
            <a:ext cx="2830439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4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31D93C-B673-8346-899B-149D08CF5305}"/>
              </a:ext>
            </a:extLst>
          </p:cNvPr>
          <p:cNvSpPr/>
          <p:nvPr/>
        </p:nvSpPr>
        <p:spPr>
          <a:xfrm>
            <a:off x="4729655" y="4840345"/>
            <a:ext cx="2039007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4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FDD7F0-BA10-9848-8C8A-BE0DEB9F3E14}"/>
              </a:ext>
            </a:extLst>
          </p:cNvPr>
          <p:cNvSpPr/>
          <p:nvPr/>
        </p:nvSpPr>
        <p:spPr>
          <a:xfrm>
            <a:off x="6957847" y="3520965"/>
            <a:ext cx="2782067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4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87689C-FFE4-B246-9F3C-C09C7ED9087E}"/>
              </a:ext>
            </a:extLst>
          </p:cNvPr>
          <p:cNvSpPr/>
          <p:nvPr/>
        </p:nvSpPr>
        <p:spPr>
          <a:xfrm>
            <a:off x="8232756" y="4180653"/>
            <a:ext cx="2330142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4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456377-D0CC-534D-ADC3-F8525CB8F1DA}"/>
              </a:ext>
            </a:extLst>
          </p:cNvPr>
          <p:cNvSpPr/>
          <p:nvPr/>
        </p:nvSpPr>
        <p:spPr>
          <a:xfrm>
            <a:off x="6957847" y="4853647"/>
            <a:ext cx="2532994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4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370977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86EF878-903A-A442-8D15-9911413A6D99}"/>
              </a:ext>
            </a:extLst>
          </p:cNvPr>
          <p:cNvSpPr/>
          <p:nvPr/>
        </p:nvSpPr>
        <p:spPr>
          <a:xfrm>
            <a:off x="2995443" y="5500035"/>
            <a:ext cx="8518631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B271F8-6C8C-C04B-AED2-A5953EB6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Population-based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0F716-F3EA-B34A-B98F-C7A42B685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Asynchronous distributed optimization algorithm</a:t>
            </a:r>
          </a:p>
          <a:p>
            <a:pPr lvl="1"/>
            <a:r>
              <a:rPr lang="en-US" dirty="0"/>
              <a:t>Train multiple models independently with different hyperparameters</a:t>
            </a:r>
          </a:p>
          <a:p>
            <a:pPr lvl="1"/>
            <a:r>
              <a:rPr lang="en-US" dirty="0"/>
              <a:t>Periodically replace parameters and weights poorly performing models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9CD55E-0CEA-EB47-A9A3-174366096C6D}"/>
              </a:ext>
            </a:extLst>
          </p:cNvPr>
          <p:cNvSpPr/>
          <p:nvPr/>
        </p:nvSpPr>
        <p:spPr>
          <a:xfrm>
            <a:off x="639029" y="3520965"/>
            <a:ext cx="2167233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Trainer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BD7E34-D7E3-F54D-A21A-6A68F875D90A}"/>
              </a:ext>
            </a:extLst>
          </p:cNvPr>
          <p:cNvSpPr/>
          <p:nvPr/>
        </p:nvSpPr>
        <p:spPr>
          <a:xfrm>
            <a:off x="639028" y="4180655"/>
            <a:ext cx="2167233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Trainer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806F4D-D059-3145-B20F-472D76A92455}"/>
              </a:ext>
            </a:extLst>
          </p:cNvPr>
          <p:cNvSpPr/>
          <p:nvPr/>
        </p:nvSpPr>
        <p:spPr>
          <a:xfrm>
            <a:off x="639027" y="4840345"/>
            <a:ext cx="2167233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Trainer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52DDDD-E150-334D-8922-95A1BA0D211F}"/>
              </a:ext>
            </a:extLst>
          </p:cNvPr>
          <p:cNvSpPr/>
          <p:nvPr/>
        </p:nvSpPr>
        <p:spPr>
          <a:xfrm>
            <a:off x="639026" y="5500035"/>
            <a:ext cx="2167233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Datastore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26DC80-8926-ED44-9B91-993FB1A8620E}"/>
              </a:ext>
            </a:extLst>
          </p:cNvPr>
          <p:cNvSpPr/>
          <p:nvPr/>
        </p:nvSpPr>
        <p:spPr>
          <a:xfrm>
            <a:off x="2995448" y="3520965"/>
            <a:ext cx="1145628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4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196864-13EC-EF48-8E1B-B435F1004630}"/>
              </a:ext>
            </a:extLst>
          </p:cNvPr>
          <p:cNvSpPr/>
          <p:nvPr/>
        </p:nvSpPr>
        <p:spPr>
          <a:xfrm>
            <a:off x="2995447" y="4180654"/>
            <a:ext cx="2028497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4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B9BFB-25B2-8441-A570-219D9E456FA5}"/>
              </a:ext>
            </a:extLst>
          </p:cNvPr>
          <p:cNvSpPr/>
          <p:nvPr/>
        </p:nvSpPr>
        <p:spPr>
          <a:xfrm>
            <a:off x="2995447" y="4840345"/>
            <a:ext cx="1545021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4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B7FDC3-F255-DB42-B00B-538425EC1993}"/>
              </a:ext>
            </a:extLst>
          </p:cNvPr>
          <p:cNvSpPr/>
          <p:nvPr/>
        </p:nvSpPr>
        <p:spPr>
          <a:xfrm>
            <a:off x="4330262" y="3520965"/>
            <a:ext cx="2438400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4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1CF8E5-F11E-8240-AB9F-C111673F93E7}"/>
              </a:ext>
            </a:extLst>
          </p:cNvPr>
          <p:cNvSpPr/>
          <p:nvPr/>
        </p:nvSpPr>
        <p:spPr>
          <a:xfrm>
            <a:off x="5213130" y="4180654"/>
            <a:ext cx="2830439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4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31D93C-B673-8346-899B-149D08CF5305}"/>
              </a:ext>
            </a:extLst>
          </p:cNvPr>
          <p:cNvSpPr/>
          <p:nvPr/>
        </p:nvSpPr>
        <p:spPr>
          <a:xfrm>
            <a:off x="4729655" y="4840345"/>
            <a:ext cx="2039007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4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FDD7F0-BA10-9848-8C8A-BE0DEB9F3E14}"/>
              </a:ext>
            </a:extLst>
          </p:cNvPr>
          <p:cNvSpPr/>
          <p:nvPr/>
        </p:nvSpPr>
        <p:spPr>
          <a:xfrm>
            <a:off x="6957847" y="3520965"/>
            <a:ext cx="2782067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4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87689C-FFE4-B246-9F3C-C09C7ED9087E}"/>
              </a:ext>
            </a:extLst>
          </p:cNvPr>
          <p:cNvSpPr/>
          <p:nvPr/>
        </p:nvSpPr>
        <p:spPr>
          <a:xfrm>
            <a:off x="8232756" y="4180653"/>
            <a:ext cx="2330142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4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456377-D0CC-534D-ADC3-F8525CB8F1DA}"/>
              </a:ext>
            </a:extLst>
          </p:cNvPr>
          <p:cNvSpPr/>
          <p:nvPr/>
        </p:nvSpPr>
        <p:spPr>
          <a:xfrm>
            <a:off x="6957847" y="4853647"/>
            <a:ext cx="2532994" cy="472965"/>
          </a:xfrm>
          <a:prstGeom prst="rect">
            <a:avLst/>
          </a:prstGeom>
          <a:solidFill>
            <a:schemeClr val="bg2"/>
          </a:solidFill>
          <a:ln>
            <a:solidFill>
              <a:schemeClr val="accent4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9F70BEE-D221-F94C-9DBA-D17DFCB0CBEE}"/>
              </a:ext>
            </a:extLst>
          </p:cNvPr>
          <p:cNvCxnSpPr>
            <a:cxnSpLocks/>
          </p:cNvCxnSpPr>
          <p:nvPr/>
        </p:nvCxnSpPr>
        <p:spPr>
          <a:xfrm flipH="1">
            <a:off x="4141076" y="3691758"/>
            <a:ext cx="1" cy="20945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7778591-1EC2-F346-A95C-9EA31DED3846}"/>
              </a:ext>
            </a:extLst>
          </p:cNvPr>
          <p:cNvCxnSpPr>
            <a:cxnSpLocks/>
          </p:cNvCxnSpPr>
          <p:nvPr/>
        </p:nvCxnSpPr>
        <p:spPr>
          <a:xfrm flipH="1">
            <a:off x="5023941" y="4401206"/>
            <a:ext cx="5" cy="13850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3776186-4966-5840-86F3-A179CB4A5856}"/>
              </a:ext>
            </a:extLst>
          </p:cNvPr>
          <p:cNvCxnSpPr>
            <a:cxnSpLocks/>
          </p:cNvCxnSpPr>
          <p:nvPr/>
        </p:nvCxnSpPr>
        <p:spPr>
          <a:xfrm>
            <a:off x="4535211" y="5077975"/>
            <a:ext cx="5257" cy="7083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A8BBEA5-17AA-8A4C-8577-94F7AA36C499}"/>
              </a:ext>
            </a:extLst>
          </p:cNvPr>
          <p:cNvCxnSpPr>
            <a:cxnSpLocks/>
          </p:cNvCxnSpPr>
          <p:nvPr/>
        </p:nvCxnSpPr>
        <p:spPr>
          <a:xfrm flipH="1">
            <a:off x="6750647" y="3699724"/>
            <a:ext cx="1" cy="20945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B523D6-725B-3643-ACA3-BDA5AE4C4D24}"/>
              </a:ext>
            </a:extLst>
          </p:cNvPr>
          <p:cNvCxnSpPr>
            <a:cxnSpLocks/>
          </p:cNvCxnSpPr>
          <p:nvPr/>
        </p:nvCxnSpPr>
        <p:spPr>
          <a:xfrm>
            <a:off x="6653425" y="5075679"/>
            <a:ext cx="5257" cy="7083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1C65952-470B-3545-865E-D9A7FA7366FA}"/>
              </a:ext>
            </a:extLst>
          </p:cNvPr>
          <p:cNvCxnSpPr>
            <a:cxnSpLocks/>
          </p:cNvCxnSpPr>
          <p:nvPr/>
        </p:nvCxnSpPr>
        <p:spPr>
          <a:xfrm flipH="1">
            <a:off x="8042515" y="4412785"/>
            <a:ext cx="4803" cy="138145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6658C95-22C4-F149-B107-4D98276C1D8E}"/>
              </a:ext>
            </a:extLst>
          </p:cNvPr>
          <p:cNvCxnSpPr>
            <a:cxnSpLocks/>
          </p:cNvCxnSpPr>
          <p:nvPr/>
        </p:nvCxnSpPr>
        <p:spPr>
          <a:xfrm>
            <a:off x="9738417" y="3704484"/>
            <a:ext cx="0" cy="208975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789010A-A3E8-924A-9DD4-58B04CB0CC09}"/>
              </a:ext>
            </a:extLst>
          </p:cNvPr>
          <p:cNvCxnSpPr>
            <a:cxnSpLocks/>
          </p:cNvCxnSpPr>
          <p:nvPr/>
        </p:nvCxnSpPr>
        <p:spPr>
          <a:xfrm>
            <a:off x="9474506" y="5090129"/>
            <a:ext cx="5257" cy="7083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400C99-6E5B-9E43-920E-A83996C9D28E}"/>
              </a:ext>
            </a:extLst>
          </p:cNvPr>
          <p:cNvCxnSpPr>
            <a:cxnSpLocks/>
          </p:cNvCxnSpPr>
          <p:nvPr/>
        </p:nvCxnSpPr>
        <p:spPr>
          <a:xfrm flipH="1">
            <a:off x="10583805" y="4412785"/>
            <a:ext cx="4803" cy="138145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ABE5568-2E48-1143-91C5-87A8546C5997}"/>
              </a:ext>
            </a:extLst>
          </p:cNvPr>
          <p:cNvCxnSpPr/>
          <p:nvPr/>
        </p:nvCxnSpPr>
        <p:spPr>
          <a:xfrm flipV="1">
            <a:off x="9927602" y="3699724"/>
            <a:ext cx="0" cy="2036793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126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67142-EFB4-8243-9654-6D5A3B2F2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CANDLE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CAF05-4D03-AC4E-AC7E-A269FDFEF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Model-agnostic framework code for implementing a PBT workflow</a:t>
            </a:r>
          </a:p>
          <a:p>
            <a:pPr lvl="1"/>
            <a:r>
              <a:rPr lang="en-US" sz="2000" dirty="0"/>
              <a:t>Parallelized with mpi4Py</a:t>
            </a:r>
          </a:p>
          <a:p>
            <a:pPr lvl="1"/>
            <a:r>
              <a:rPr lang="en-US" sz="2000" dirty="0" err="1"/>
              <a:t>PBTMetaDataStore</a:t>
            </a:r>
            <a:r>
              <a:rPr lang="en-US" sz="2000" dirty="0"/>
              <a:t> class: in-memory datastore for performance and hyperparameter data</a:t>
            </a:r>
          </a:p>
          <a:p>
            <a:pPr lvl="1"/>
            <a:r>
              <a:rPr lang="en-US" sz="2000" dirty="0" err="1"/>
              <a:t>PBTClient</a:t>
            </a:r>
            <a:r>
              <a:rPr lang="en-US" sz="2000" dirty="0"/>
              <a:t> class: allow individual model to communicate with the datastore</a:t>
            </a:r>
          </a:p>
          <a:p>
            <a:pPr lvl="1"/>
            <a:r>
              <a:rPr lang="en-US" sz="2000" dirty="0" err="1"/>
              <a:t>PBTCallback</a:t>
            </a:r>
            <a:r>
              <a:rPr lang="en-US" sz="2000" dirty="0"/>
              <a:t> class: pass performance data and weights to the data store, via </a:t>
            </a:r>
            <a:r>
              <a:rPr lang="en-US" sz="2000" dirty="0" err="1"/>
              <a:t>Keras</a:t>
            </a:r>
            <a:r>
              <a:rPr lang="en-US" sz="2000" dirty="0"/>
              <a:t> callback</a:t>
            </a:r>
          </a:p>
          <a:p>
            <a:pPr lvl="1"/>
            <a:r>
              <a:rPr lang="en-US" sz="2000" dirty="0" err="1"/>
              <a:t>PBTWorker</a:t>
            </a:r>
            <a:r>
              <a:rPr lang="en-US" sz="2000" dirty="0"/>
              <a:t> interface: provide API for replacing model parameters and weights</a:t>
            </a:r>
          </a:p>
          <a:p>
            <a:endParaRPr lang="en-US" sz="2400" dirty="0"/>
          </a:p>
          <a:p>
            <a:r>
              <a:rPr lang="en-US" sz="2400" spc="-1" dirty="0">
                <a:solidFill>
                  <a:srgbClr val="232425"/>
                </a:solidFill>
                <a:latin typeface="Arial"/>
              </a:rPr>
              <a:t>Steps for implementing PBT for a new model</a:t>
            </a:r>
          </a:p>
          <a:p>
            <a:pPr lvl="1"/>
            <a:r>
              <a:rPr lang="en-US" sz="2000" dirty="0"/>
              <a:t>PBT parameter configuration (JSON) file</a:t>
            </a:r>
          </a:p>
          <a:p>
            <a:pPr lvl="1"/>
            <a:r>
              <a:rPr lang="en-US" sz="2000" dirty="0"/>
              <a:t>Modify workflow script which implements this framework (very close to boilerplate)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902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B8726-C388-8B43-9A92-947E935D4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search space config 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BFBEA3-EBB4-A24B-AECB-85E4B11687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31" y="1171575"/>
            <a:ext cx="7936426" cy="5101344"/>
          </a:xfrm>
        </p:spPr>
      </p:pic>
    </p:spTree>
    <p:extLst>
      <p:ext uri="{BB962C8B-B14F-4D97-AF65-F5344CB8AC3E}">
        <p14:creationId xmlns:p14="http://schemas.microsoft.com/office/powerpoint/2010/main" val="3891723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BF1D8-B53E-6546-9019-F8E98F00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NAS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D6F05-45FC-BA40-BA22-FD994C306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one pick a deep learning architecture?</a:t>
            </a:r>
          </a:p>
          <a:p>
            <a:pPr lvl="1"/>
            <a:r>
              <a:rPr lang="en-US" dirty="0"/>
              <a:t>What kinds of layers?</a:t>
            </a:r>
          </a:p>
          <a:p>
            <a:pPr lvl="1"/>
            <a:r>
              <a:rPr lang="en-US" dirty="0"/>
              <a:t>How is the network structured?</a:t>
            </a:r>
          </a:p>
          <a:p>
            <a:endParaRPr lang="en-US" dirty="0"/>
          </a:p>
          <a:p>
            <a:r>
              <a:rPr lang="en-US" dirty="0"/>
              <a:t>Options:</a:t>
            </a:r>
          </a:p>
          <a:p>
            <a:pPr marL="803275" lvl="1" indent="-457200">
              <a:buFont typeface="+mj-lt"/>
              <a:buAutoNum type="arabicPeriod"/>
            </a:pPr>
            <a:r>
              <a:rPr lang="en-US" dirty="0"/>
              <a:t>Off-the-shelf: start from known architecture for, e.g., image data</a:t>
            </a:r>
          </a:p>
          <a:p>
            <a:pPr marL="803275" lvl="1" indent="-457200">
              <a:buFont typeface="+mj-lt"/>
              <a:buAutoNum type="arabicPeriod"/>
            </a:pPr>
            <a:r>
              <a:rPr lang="en-US" dirty="0"/>
              <a:t>Manually: Design from scratch via trial-and-error</a:t>
            </a:r>
          </a:p>
          <a:p>
            <a:pPr marL="803275" lvl="1" indent="-457200">
              <a:buFont typeface="+mj-lt"/>
              <a:buAutoNum type="arabicPeriod"/>
            </a:pPr>
            <a:r>
              <a:rPr lang="en-US" dirty="0"/>
              <a:t>Machine learning: neural architecture search (NAS)</a:t>
            </a:r>
          </a:p>
          <a:p>
            <a:pPr marL="1092200" lvl="2" indent="-457200"/>
            <a:r>
              <a:rPr lang="en-US" dirty="0"/>
              <a:t>Search model descriptions of neural network specifications with given search space</a:t>
            </a:r>
          </a:p>
          <a:p>
            <a:pPr marL="1092200" lvl="2" indent="-457200"/>
            <a:r>
              <a:rPr lang="en-US" dirty="0"/>
              <a:t>Learn model architecture by training large number of models</a:t>
            </a:r>
          </a:p>
          <a:p>
            <a:pPr marL="1092200" lvl="2" indent="-457200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118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FA2AD-6F1D-6C4D-B5CB-D3DF710D3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DARTS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CBF8A-8C06-6F49-8028-A0202F7EB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Computational challenge: NAS is expensive</a:t>
            </a:r>
          </a:p>
          <a:p>
            <a:pPr lvl="1"/>
            <a:r>
              <a:rPr lang="en-US" dirty="0"/>
              <a:t>Standard techniques may require 10</a:t>
            </a:r>
            <a:r>
              <a:rPr lang="en-US" baseline="30000" dirty="0"/>
              <a:t>5</a:t>
            </a:r>
            <a:r>
              <a:rPr lang="en-US" dirty="0"/>
              <a:t> GPU hours</a:t>
            </a:r>
          </a:p>
          <a:p>
            <a:pPr lvl="1"/>
            <a:r>
              <a:rPr lang="en-US" dirty="0"/>
              <a:t>Alternative ’one-shot’ techniques: multiple architectures as subgraphs</a:t>
            </a:r>
          </a:p>
          <a:p>
            <a:endParaRPr lang="en-US" dirty="0"/>
          </a:p>
          <a:p>
            <a:r>
              <a:rPr lang="en-US" dirty="0"/>
              <a:t>DARTS (</a:t>
            </a:r>
            <a:r>
              <a:rPr lang="en-US" dirty="0">
                <a:hlinkClick r:id="rId2"/>
              </a:rPr>
              <a:t>https://arxiv.org/abs/1806.09055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Differentiable architecture search</a:t>
            </a:r>
          </a:p>
          <a:p>
            <a:pPr lvl="1"/>
            <a:r>
              <a:rPr lang="en-US" dirty="0"/>
              <a:t>Continuous search space</a:t>
            </a:r>
          </a:p>
          <a:p>
            <a:pPr lvl="1"/>
            <a:r>
              <a:rPr lang="en-US" dirty="0"/>
              <a:t>Bilevel optimization: architecture and weights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21AE36-E03A-5940-ADF8-18715579FE0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620000" y="3130396"/>
            <a:ext cx="4203065" cy="265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18515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color palette">
      <a:dk1>
        <a:sysClr val="windowText" lastClr="000000"/>
      </a:dk1>
      <a:lt1>
        <a:sysClr val="window" lastClr="FFFFFF"/>
      </a:lt1>
      <a:dk2>
        <a:srgbClr val="266092"/>
      </a:dk2>
      <a:lt2>
        <a:srgbClr val="FFFFFF"/>
      </a:lt2>
      <a:accent1>
        <a:srgbClr val="266092"/>
      </a:accent1>
      <a:accent2>
        <a:srgbClr val="84B641"/>
      </a:accent2>
      <a:accent3>
        <a:srgbClr val="43B1E5"/>
      </a:accent3>
      <a:accent4>
        <a:srgbClr val="DA1F28"/>
      </a:accent4>
      <a:accent5>
        <a:srgbClr val="CC9900"/>
      </a:accent5>
      <a:accent6>
        <a:srgbClr val="0070B9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ANDLELib_ECP_2020_v2" id="{8AB6513A-3FD5-8C4B-9025-7B780741149F}" vid="{FD5CD570-0501-FF46-BD7E-6E15C3F249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3156C96291C349BBF8B640319D465D" ma:contentTypeVersion="0" ma:contentTypeDescription="Create a new document." ma:contentTypeScope="" ma:versionID="8a71be8d30b42e8e74cf70a4a4cbda4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0EC660-24D0-43A0-AE5E-E274115E726B}">
  <ds:schemaRefs>
    <ds:schemaRef ds:uri="http://purl.org/dc/dcmitype/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85F602D-FF92-4BDD-B4C2-093468CCF7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26542</TotalTime>
  <Words>535</Words>
  <Application>Microsoft Macintosh PowerPoint</Application>
  <PresentationFormat>Custom</PresentationFormat>
  <Paragraphs>107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Arial Black</vt:lpstr>
      <vt:lpstr>Calibri</vt:lpstr>
      <vt:lpstr>Presentations (Wide Screen)</vt:lpstr>
      <vt:lpstr>Hyperparameter Optimization &amp; Neural Architecture Search  </vt:lpstr>
      <vt:lpstr>Talk Outline</vt:lpstr>
      <vt:lpstr>HPO background</vt:lpstr>
      <vt:lpstr>Population-based training</vt:lpstr>
      <vt:lpstr>Population-based training</vt:lpstr>
      <vt:lpstr>CANDLE implementation</vt:lpstr>
      <vt:lpstr>Hyperparameter search space config file</vt:lpstr>
      <vt:lpstr>NAS background</vt:lpstr>
      <vt:lpstr>DARTS algorithm</vt:lpstr>
      <vt:lpstr>DARTS algorithm</vt:lpstr>
      <vt:lpstr>CANDLE implementation</vt:lpstr>
      <vt:lpstr>Acknowledgments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Roy, Donna Jo</dc:creator>
  <cp:lastModifiedBy>Gounley, John</cp:lastModifiedBy>
  <cp:revision>530</cp:revision>
  <cp:lastPrinted>2019-01-14T20:07:20Z</cp:lastPrinted>
  <dcterms:created xsi:type="dcterms:W3CDTF">2015-03-03T13:47:39Z</dcterms:created>
  <dcterms:modified xsi:type="dcterms:W3CDTF">2020-02-04T01:53:04Z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0x010100693156C96291C349BBF8B640319D465D</vt:lpwstr>
  </property>
</Properties>
</file>