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2"/>
  </p:notesMasterIdLst>
  <p:handoutMasterIdLst>
    <p:handoutMasterId r:id="rId23"/>
  </p:handoutMasterIdLst>
  <p:sldIdLst>
    <p:sldId id="385" r:id="rId5"/>
    <p:sldId id="404" r:id="rId6"/>
    <p:sldId id="405" r:id="rId7"/>
    <p:sldId id="406" r:id="rId8"/>
    <p:sldId id="418" r:id="rId9"/>
    <p:sldId id="419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393" r:id="rId2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71" d="100"/>
          <a:sy n="71" d="100"/>
        </p:scale>
        <p:origin x="-420" y="-76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</a:t>
            </a:r>
            <a:r>
              <a:rPr lang="en-US" dirty="0" smtClean="0"/>
              <a:t>Tutorial: Agenda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59418" y="483979"/>
            <a:ext cx="4640745" cy="1909596"/>
          </a:xfrm>
        </p:spPr>
        <p:txBody>
          <a:bodyPr/>
          <a:lstStyle/>
          <a:p>
            <a:r>
              <a:rPr lang="en-US" sz="2000" b="1" dirty="0" smtClean="0"/>
              <a:t>John </a:t>
            </a:r>
            <a:r>
              <a:rPr lang="en-US" sz="2000" b="1" dirty="0" err="1" smtClean="0"/>
              <a:t>Gounley</a:t>
            </a:r>
            <a:r>
              <a:rPr lang="en-US" sz="2000" b="1" dirty="0" smtClean="0"/>
              <a:t> 		(ORNL)</a:t>
            </a:r>
          </a:p>
          <a:p>
            <a:r>
              <a:rPr lang="en-US" sz="2000" b="1" dirty="0" smtClean="0"/>
              <a:t>Jamal Mohd-Yusof	(LANL)</a:t>
            </a:r>
          </a:p>
          <a:p>
            <a:r>
              <a:rPr lang="en-US" sz="2000" b="1" dirty="0" smtClean="0"/>
              <a:t>Justin M. Wozniak	(ANL)</a:t>
            </a:r>
          </a:p>
          <a:p>
            <a:r>
              <a:rPr lang="en-US" sz="2000" b="1" dirty="0" smtClean="0"/>
              <a:t>Hong-Jun Yoon	(ORNL)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292964" y="1092625"/>
            <a:ext cx="4413507" cy="484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2:30 </a:t>
            </a:r>
            <a:r>
              <a:rPr lang="en-US" sz="1600" i="1" u="sng" dirty="0" smtClean="0"/>
              <a:t>High-level introductions</a:t>
            </a:r>
            <a:endParaRPr lang="en-US" sz="1600" b="1" dirty="0" smtClean="0"/>
          </a:p>
          <a:p>
            <a:r>
              <a:rPr lang="en-US" sz="1600" b="1" dirty="0" smtClean="0"/>
              <a:t>2:30 </a:t>
            </a:r>
            <a:r>
              <a:rPr lang="en-US" sz="1600" dirty="0"/>
              <a:t>CANDLE Overview - </a:t>
            </a:r>
            <a:r>
              <a:rPr lang="en-US" sz="1600" dirty="0" err="1" smtClean="0"/>
              <a:t>Gounley</a:t>
            </a:r>
            <a:endParaRPr lang="en-US" sz="1600" dirty="0"/>
          </a:p>
          <a:p>
            <a:r>
              <a:rPr lang="en-US" sz="1600" b="1" dirty="0" smtClean="0"/>
              <a:t>2:40 </a:t>
            </a:r>
            <a:r>
              <a:rPr lang="en-US" sz="1600" dirty="0"/>
              <a:t>Software </a:t>
            </a:r>
            <a:r>
              <a:rPr lang="en-US" sz="1600" dirty="0" smtClean="0"/>
              <a:t>installation - Wozniak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2:45 </a:t>
            </a:r>
            <a:r>
              <a:rPr lang="en-US" sz="1600" dirty="0"/>
              <a:t>CANDLE Library - </a:t>
            </a:r>
            <a:r>
              <a:rPr lang="en-US" sz="1600" dirty="0" smtClean="0"/>
              <a:t>Mohd-Yusof</a:t>
            </a:r>
          </a:p>
          <a:p>
            <a:r>
              <a:rPr lang="en-US" sz="1600" b="1" dirty="0" smtClean="0"/>
              <a:t>3:00 </a:t>
            </a:r>
            <a:r>
              <a:rPr lang="en-US" sz="1600" dirty="0"/>
              <a:t>CANDLE Workflows </a:t>
            </a:r>
            <a:r>
              <a:rPr lang="en-US" sz="1600" dirty="0" smtClean="0"/>
              <a:t>– Wozniak</a:t>
            </a:r>
          </a:p>
          <a:p>
            <a:r>
              <a:rPr lang="en-US" sz="1600" b="1" dirty="0" smtClean="0"/>
              <a:t>3:15 </a:t>
            </a:r>
            <a:r>
              <a:rPr lang="en-US" sz="1600" dirty="0" smtClean="0"/>
              <a:t>Use of Summit </a:t>
            </a:r>
            <a:r>
              <a:rPr lang="en-US" sz="1600" dirty="0"/>
              <a:t>features </a:t>
            </a:r>
            <a:r>
              <a:rPr lang="en-US" sz="1600" dirty="0" smtClean="0"/>
              <a:t>– Yoon</a:t>
            </a:r>
          </a:p>
          <a:p>
            <a:r>
              <a:rPr lang="en-US" sz="1600" b="1" dirty="0" smtClean="0"/>
              <a:t>3:30 </a:t>
            </a:r>
            <a:r>
              <a:rPr lang="en-US" sz="1600" dirty="0"/>
              <a:t>Break - installations in progress</a:t>
            </a:r>
            <a:endParaRPr lang="en-US" sz="1600" dirty="0"/>
          </a:p>
          <a:p>
            <a:r>
              <a:rPr lang="en-US" sz="1600" b="1" dirty="0" smtClean="0"/>
              <a:t>4:00 </a:t>
            </a:r>
            <a:r>
              <a:rPr lang="en-US" sz="1600" i="1" u="sng" dirty="0"/>
              <a:t>Advanced workflows</a:t>
            </a:r>
            <a:r>
              <a:rPr lang="en-US" sz="1600" b="1" u="sng" dirty="0"/>
              <a:t> </a:t>
            </a:r>
            <a:endParaRPr lang="en-US" sz="1600" u="sng" dirty="0"/>
          </a:p>
          <a:p>
            <a:r>
              <a:rPr lang="en-US" sz="1600" b="1" dirty="0"/>
              <a:t>4:00</a:t>
            </a:r>
            <a:r>
              <a:rPr lang="en-US" sz="1600" dirty="0"/>
              <a:t> NAS &amp; PBT - </a:t>
            </a:r>
            <a:r>
              <a:rPr lang="en-US" sz="1600" dirty="0" err="1" smtClean="0"/>
              <a:t>Gounley</a:t>
            </a:r>
            <a:endParaRPr lang="en-US" sz="1600" dirty="0"/>
          </a:p>
          <a:p>
            <a:r>
              <a:rPr lang="en-US" sz="1600" b="1" dirty="0"/>
              <a:t>4:20 </a:t>
            </a:r>
            <a:r>
              <a:rPr lang="en-US" sz="1600" dirty="0" smtClean="0"/>
              <a:t>Data analysis workflow </a:t>
            </a:r>
            <a:r>
              <a:rPr lang="en-US" sz="1600" dirty="0"/>
              <a:t>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b="1" dirty="0"/>
              <a:t>4:40 </a:t>
            </a:r>
            <a:r>
              <a:rPr lang="en-US" sz="1600" dirty="0"/>
              <a:t>The CANDLE DB &amp; Restarts - </a:t>
            </a:r>
            <a:r>
              <a:rPr lang="en-US" sz="1600" dirty="0" smtClean="0"/>
              <a:t>Wozniak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7834" y="2393575"/>
            <a:ext cx="4783169" cy="302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5:00 </a:t>
            </a:r>
            <a:r>
              <a:rPr lang="en-US" sz="1600" i="1" u="sng" dirty="0"/>
              <a:t>Hands-on </a:t>
            </a:r>
            <a:r>
              <a:rPr lang="en-US" sz="1600" i="1" u="sng" dirty="0" smtClean="0"/>
              <a:t>session</a:t>
            </a:r>
          </a:p>
          <a:p>
            <a:endParaRPr lang="en-US" sz="16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Wozniak - Noise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Gounley</a:t>
            </a:r>
            <a:r>
              <a:rPr lang="en-US" sz="1600" dirty="0"/>
              <a:t>/Yoon - NAS and </a:t>
            </a:r>
            <a:r>
              <a:rPr lang="en-US" sz="1600" dirty="0" smtClean="0"/>
              <a:t>bagging/</a:t>
            </a:r>
            <a:r>
              <a:rPr lang="en-US" sz="1600" dirty="0" err="1" smtClean="0"/>
              <a:t>ensembling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Mohd-Yusof - Libraries 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5:45 </a:t>
            </a:r>
            <a:r>
              <a:rPr lang="en-US" sz="1600" dirty="0"/>
              <a:t>Concluding questions &amp; discussion 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6:00 </a:t>
            </a:r>
            <a:r>
              <a:rPr lang="en-US" sz="1600" dirty="0"/>
              <a:t>Dismissal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58DFA-CE74-5540-980F-6E7FC78E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5B05B-C6D2-0C48-9A00-05005A6B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 management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fetch_data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Check if local data copy exists; if not, fetch data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/>
              <a:t>allows separate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files, check MD5 hash if provided, </a:t>
            </a:r>
            <a:r>
              <a:rPr lang="en-US" dirty="0" err="1"/>
              <a:t>untar</a:t>
            </a:r>
            <a:r>
              <a:rPr lang="en-US" dirty="0"/>
              <a:t> if needed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/>
              <a:t>Load labeled (</a:t>
            </a:r>
            <a:r>
              <a:rPr lang="en-US" dirty="0" err="1"/>
              <a:t>xy</a:t>
            </a:r>
            <a:r>
              <a:rPr lang="en-US" dirty="0"/>
              <a:t>) or unlabeled (x) data, perform various manipulations </a:t>
            </a:r>
          </a:p>
          <a:p>
            <a:pPr lvl="3"/>
            <a:r>
              <a:rPr lang="en-US" dirty="0"/>
              <a:t>Shuffle, scale, split into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{train, validation, test}</a:t>
            </a:r>
          </a:p>
          <a:p>
            <a:pPr lvl="3"/>
            <a:r>
              <a:rPr lang="en-US" dirty="0"/>
              <a:t>Takes UQ operations to provide repeatable cross-validation data splits</a:t>
            </a:r>
          </a:p>
          <a:p>
            <a:pPr lvl="2"/>
            <a:endParaRPr lang="en-US" dirty="0"/>
          </a:p>
          <a:p>
            <a:pPr marL="0" indent="-4921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9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1738B7-7454-FB42-923C-1A21973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35B2C4-D35D-0F4A-A4F0-442A2BA6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build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keras_utils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translates CANDLE keywords into Keras methods</a:t>
            </a:r>
          </a:p>
          <a:p>
            <a:pPr lvl="2"/>
            <a:r>
              <a:rPr lang="en-US" dirty="0"/>
              <a:t>e.g. optimizer, initializer specification</a:t>
            </a:r>
          </a:p>
          <a:p>
            <a:pPr lvl="1"/>
            <a:r>
              <a:rPr lang="en-US" dirty="0"/>
              <a:t>Extends Keras functionality where useful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PermanentDropout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default_utils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+mn-lt"/>
              </a:rPr>
              <a:t>adds default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EXP000</a:t>
            </a:r>
            <a:r>
              <a:rPr lang="en-US" dirty="0">
                <a:latin typeface="+mn-lt"/>
              </a:rPr>
              <a:t> 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RUN000</a:t>
            </a:r>
            <a:r>
              <a:rPr lang="en-US" dirty="0">
                <a:latin typeface="+mn-lt"/>
              </a:rPr>
              <a:t> directory structure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solr_keras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adds monitoring and logging</a:t>
            </a:r>
          </a:p>
          <a:p>
            <a:pPr lvl="2"/>
            <a:r>
              <a:rPr lang="en-US" dirty="0">
                <a:latin typeface="+mn-lt"/>
              </a:rPr>
              <a:t>Timeout functionality to respect job limits</a:t>
            </a:r>
          </a:p>
          <a:p>
            <a:pPr marL="346075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63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11EB1-296B-AB44-837F-469E6805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Example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3BE047-4FC7-7B44-B4B1-D3736C35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6647883" cy="4047778"/>
          </a:xfrm>
        </p:spPr>
        <p:txBody>
          <a:bodyPr/>
          <a:lstStyle/>
          <a:p>
            <a:r>
              <a:rPr lang="en-US" sz="2000" b="1" dirty="0"/>
              <a:t>P3B1: Multi-task Deep Neural Net (DNN) for data extraction from clinical reports</a:t>
            </a:r>
          </a:p>
          <a:p>
            <a:r>
              <a:rPr lang="en-US" sz="2000" b="1" dirty="0"/>
              <a:t>Overview</a:t>
            </a:r>
            <a:r>
              <a:rPr lang="en-US" sz="2000" dirty="0"/>
              <a:t>: Given a corpus of patient-level clinical reports, build a deep learning network that can simultaneously identify:(</a:t>
            </a:r>
            <a:r>
              <a:rPr lang="en-US" sz="2000" dirty="0" err="1"/>
              <a:t>i</a:t>
            </a:r>
            <a:r>
              <a:rPr lang="en-US" sz="2000" dirty="0"/>
              <a:t>) b tumor sites, (ii) t tumor laterality, and (iii) g clinical grade of tumors.</a:t>
            </a:r>
          </a:p>
          <a:p>
            <a:r>
              <a:rPr lang="en-US" sz="2000" b="1" dirty="0"/>
              <a:t>Relationship to core problem</a:t>
            </a:r>
            <a:r>
              <a:rPr lang="en-US" sz="2000" dirty="0"/>
              <a:t>: Instead of training individual deep learning networks for individual machine learning tasks, Build a multi-task DNN that can exploit task-relatedness to simultaneously learn multiple concepts.</a:t>
            </a:r>
          </a:p>
          <a:p>
            <a:r>
              <a:rPr lang="en-US" sz="2000" b="1" dirty="0"/>
              <a:t>Expected outcome</a:t>
            </a:r>
            <a:r>
              <a:rPr lang="en-US" sz="2000" dirty="0"/>
              <a:t>: Multi-task DNN that trains on same corpus and can automatically classify across three related tasks.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https://raw.githubusercontent.com/ECP-CANDLE/Benchmarks/master/Pilot3/P3B1/images/MTL1.png">
            <a:extLst>
              <a:ext uri="{FF2B5EF4-FFF2-40B4-BE49-F238E27FC236}">
                <a16:creationId xmlns:a16="http://schemas.microsoft.com/office/drawing/2014/main" xmlns="" id="{7915B7EE-5A9D-474D-886C-8C73B17A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60" y="1475740"/>
            <a:ext cx="4543073" cy="442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2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E7681-1444-0A4D-A862-EF09BD68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47C95-265D-A24C-B166-A7281C9A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07" y="1125545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[ 1200 ]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individual_nnet_spec0=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individual_nnet_spec1=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individual_nnet_spec2=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individual_nnet_spec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 individual_nnet_spec0, individual_nnet_spec1, individual_nnet_spec2 ]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n_epochs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dropout = 0.0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## Read 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data_utils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origin = 'http://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/pub/candle/public/benchmarks/P3B1/P3B1_data.tgz’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data_loc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('P3B1_data.tgz', origin,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untar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=True, md5_hash=None,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cache_subdir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='P3B1')</a:t>
            </a:r>
          </a:p>
        </p:txBody>
      </p:sp>
    </p:spTree>
    <p:extLst>
      <p:ext uri="{BB962C8B-B14F-4D97-AF65-F5344CB8AC3E}">
        <p14:creationId xmlns:p14="http://schemas.microsoft.com/office/powerpoint/2010/main" val="11353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ABD7F-BB07-044B-A21F-771DC104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BAE06F-CEAC-1E42-AAEA-5E20A165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4" y="1271459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initialize_parameters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….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input layer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layer = Input( shape = 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input_dim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), name= 'input'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layer 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shared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k in range(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) 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layer = Dense(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 k ], activation=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['activation'],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name=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_'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k ) )(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 -1 ] )    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layer = Dropout(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['drop'] )(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 -1 ]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layer )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individual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326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048A5-FDD5-7940-BF86-AF551FC4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model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D24003-0CBD-A943-A05A-B3CF010D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35272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'ftp://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'P3B1_data.tar.gz’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model_name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'p3b1’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epochs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drop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activation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out_activation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loss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categorical_crossentropy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optimizer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sgd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metrics = 'accuracy’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n_fold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'1200, 1200:1200, 1200:1200, 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feature_names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'Primary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site:Tumor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laterality:Histological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grade’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timeout =1800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scaling = 'none’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'.’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initialization='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glorot_uniform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3147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66021-8069-E74A-8223-7D3F4097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97621-F1D1-E747-BC88-718C267D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Provide a new default model specification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2400" dirty="0"/>
              <a:t>Overwrite individual parameters in the default model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0.1 –drop 0.1’</a:t>
            </a:r>
          </a:p>
          <a:p>
            <a:r>
              <a:rPr lang="en-US" sz="2400" dirty="0"/>
              <a:t>Provides an easy way to perform individual experiments to probe the hyperparameter space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0.01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“run1”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0.02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“run2”</a:t>
            </a:r>
          </a:p>
          <a:p>
            <a:r>
              <a:rPr lang="en-US" sz="2400" dirty="0"/>
              <a:t>Provides the pathway for automated sweeps of hyperparameters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Supervisor workflows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55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Library Overview</a:t>
            </a:r>
          </a:p>
          <a:p>
            <a:r>
              <a:rPr lang="en-US" dirty="0"/>
              <a:t>Example Benchmark Workflow</a:t>
            </a:r>
          </a:p>
          <a:p>
            <a:r>
              <a:rPr lang="en-US" dirty="0"/>
              <a:t>Simple Parameter Sweeps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  <a:p>
            <a:pPr lvl="1"/>
            <a:r>
              <a:rPr lang="en-US" dirty="0"/>
              <a:t>To streamline the writing of CANDLE-compliant codes </a:t>
            </a:r>
          </a:p>
          <a:p>
            <a:pPr lvl="1"/>
            <a:r>
              <a:rPr lang="en-US" dirty="0"/>
              <a:t>Allow rapid prototyping and exploration of hyperparameters </a:t>
            </a:r>
          </a:p>
          <a:p>
            <a:pPr lvl="1"/>
            <a:r>
              <a:rPr lang="en-US" dirty="0"/>
              <a:t>Integrate with the Supervisor framework</a:t>
            </a:r>
          </a:p>
          <a:p>
            <a:pPr lvl="1"/>
            <a:endParaRPr lang="en-US" dirty="0"/>
          </a:p>
          <a:p>
            <a:r>
              <a:rPr lang="en-US" dirty="0"/>
              <a:t>Historical perspective</a:t>
            </a:r>
          </a:p>
          <a:p>
            <a:pPr lvl="1"/>
            <a:r>
              <a:rPr lang="en-US" dirty="0"/>
              <a:t>Consolidation of frequently used functionality from the Benchmark codes</a:t>
            </a:r>
          </a:p>
          <a:p>
            <a:pPr lvl="1"/>
            <a:r>
              <a:rPr lang="en-US" dirty="0"/>
              <a:t>Evolving to incorporate new functionality as needed</a:t>
            </a:r>
          </a:p>
          <a:p>
            <a:pPr lvl="2"/>
            <a:r>
              <a:rPr lang="en-US" dirty="0"/>
              <a:t>Improved usability over time</a:t>
            </a:r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F39DE-3728-C44B-AA4C-C454A33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C452F9-22A6-484E-8B75-4BC6A9BA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Consistent</a:t>
            </a:r>
            <a:endParaRPr lang="en-US" sz="24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network specification with a “</a:t>
            </a:r>
            <a:r>
              <a:rPr lang="en-US" sz="2000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default_model_file</a:t>
            </a:r>
            <a:r>
              <a:rPr lang="en-US" sz="2000" spc="-1" dirty="0">
                <a:solidFill>
                  <a:srgbClr val="232425"/>
                </a:solidFill>
                <a:latin typeface="Arial"/>
              </a:rPr>
              <a:t>”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command line intercept protocol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default values across frameworks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Ideal for testing the same problems with consistency on new DOE hardware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Convenient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Pass arguments via command line</a:t>
            </a:r>
            <a:endParaRPr lang="en-US" sz="2000" spc="-1" dirty="0">
              <a:latin typeface="Arial"/>
            </a:endParaRPr>
          </a:p>
          <a:p>
            <a:pPr marL="809485" lvl="2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1800" spc="-1" dirty="0">
                <a:solidFill>
                  <a:srgbClr val="232425"/>
                </a:solidFill>
                <a:latin typeface="Arial"/>
              </a:rPr>
              <a:t>Standard keywords parsed automatically, user can add new ones</a:t>
            </a:r>
            <a:endParaRPr lang="en-US" sz="900" spc="-1" dirty="0">
              <a:solidFill>
                <a:srgbClr val="232425"/>
              </a:solidFill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Modify the default file</a:t>
            </a:r>
            <a:endParaRPr lang="en-US" sz="2000" spc="-1" dirty="0">
              <a:latin typeface="Arial"/>
            </a:endParaRPr>
          </a:p>
          <a:p>
            <a:pPr marL="803160" lvl="2" indent="-186480">
              <a:lnSpc>
                <a:spcPct val="100000"/>
              </a:lnSpc>
              <a:buClr>
                <a:srgbClr val="232425"/>
              </a:buClr>
              <a:buFont typeface="Arial"/>
              <a:buChar char="•"/>
            </a:pPr>
            <a:r>
              <a:rPr lang="en-US" spc="-1" dirty="0">
                <a:solidFill>
                  <a:srgbClr val="232425"/>
                </a:solidFill>
                <a:latin typeface="Arial"/>
              </a:rPr>
              <a:t>Provide a new default model specification 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pc="-1" dirty="0">
                <a:solidFill>
                  <a:srgbClr val="232425"/>
                </a:solidFill>
                <a:latin typeface="Arial"/>
              </a:rPr>
              <a:t>’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2D594-D6FA-F84D-BBB6-B1B4820B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E470A8-3F40-2942-8B28-EBA46657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various utility packages that promote reuse and streamline code development</a:t>
            </a:r>
          </a:p>
          <a:p>
            <a:pPr marL="568447" lvl="1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Actively developed, new functionality based on need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the pathway for inferencing, data-parallelism, automated sweeps of hyperparameters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Availability of a robust framework for documentation and testing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Pre-existing for containers such as Singularity (Ex. machines such as Theta, Titan, Cori, </a:t>
            </a:r>
            <a:r>
              <a:rPr lang="en-US" sz="2400" spc="-1" dirty="0" err="1">
                <a:solidFill>
                  <a:srgbClr val="232425"/>
                </a:solidFill>
                <a:latin typeface="Arial"/>
              </a:rPr>
              <a:t>summitdev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) </a:t>
            </a: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sz="2400" u="sng" spc="-1" dirty="0">
                <a:solidFill>
                  <a:srgbClr val="000000"/>
                </a:solidFill>
                <a:latin typeface="Arial"/>
                <a:hlinkClick r:id="rId2"/>
              </a:rPr>
              <a:t>https://ecp-candle.github.io/Candle/html/index.html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98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into the scripting level of CANDLE stack</a:t>
            </a:r>
          </a:p>
          <a:p>
            <a:pPr lvl="1"/>
            <a:r>
              <a:rPr lang="en-US" dirty="0"/>
              <a:t>Keras-based (for now)</a:t>
            </a:r>
          </a:p>
          <a:p>
            <a:pPr lvl="1"/>
            <a:r>
              <a:rPr lang="en-US" dirty="0"/>
              <a:t>Allows multiple backends (</a:t>
            </a:r>
            <a:r>
              <a:rPr lang="en-US" dirty="0" err="1"/>
              <a:t>Tensorflow</a:t>
            </a:r>
            <a:r>
              <a:rPr lang="en-US" dirty="0"/>
              <a:t>, CNTK,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Provides a single namespace for inclusion of useful functions into Benchmark codes</a:t>
            </a:r>
          </a:p>
          <a:p>
            <a:r>
              <a:rPr lang="en-US" dirty="0"/>
              <a:t>Allows developers to decide which functions are exposed to users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candle_keras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directory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 sets included functions</a:t>
            </a:r>
          </a:p>
          <a:p>
            <a:r>
              <a:rPr lang="en-US" dirty="0"/>
              <a:t>Allows reuse of non-Keras specific functions to create libraries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1EF13-207E-F848-B3E7-783396E8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7AFDA0-9B14-D94F-B915-8C5668EA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Utilities are organized by functionality</a:t>
            </a:r>
          </a:p>
          <a:p>
            <a:pPr lvl="1"/>
            <a:r>
              <a:rPr lang="en-US" dirty="0"/>
              <a:t>Transparent to the user, mostly framework agnostic</a:t>
            </a:r>
          </a:p>
          <a:p>
            <a:pPr lvl="2"/>
            <a:r>
              <a:rPr lang="en-US" dirty="0" err="1"/>
              <a:t>default_utils</a:t>
            </a:r>
            <a:r>
              <a:rPr lang="en-US" dirty="0"/>
              <a:t>: create, modify parameter dictionary</a:t>
            </a:r>
          </a:p>
          <a:p>
            <a:pPr lvl="2"/>
            <a:r>
              <a:rPr lang="en-US" dirty="0" err="1"/>
              <a:t>file_utils</a:t>
            </a:r>
            <a:r>
              <a:rPr lang="en-US" dirty="0"/>
              <a:t>: fetch and unpack </a:t>
            </a:r>
            <a:r>
              <a:rPr lang="en-US" dirty="0" err="1"/>
              <a:t>da†a</a:t>
            </a:r>
            <a:r>
              <a:rPr lang="en-US" dirty="0"/>
              <a:t> files</a:t>
            </a:r>
          </a:p>
          <a:p>
            <a:pPr lvl="2"/>
            <a:r>
              <a:rPr lang="en-US" dirty="0" err="1"/>
              <a:t>data_utils</a:t>
            </a:r>
            <a:r>
              <a:rPr lang="en-US" dirty="0"/>
              <a:t>: load and manipulate data, enable UQ (via </a:t>
            </a:r>
            <a:r>
              <a:rPr lang="en-US" dirty="0" err="1"/>
              <a:t>uq_utils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generic_utils</a:t>
            </a:r>
            <a:r>
              <a:rPr lang="en-US" dirty="0"/>
              <a:t>: callback function, standardize screen output</a:t>
            </a:r>
          </a:p>
          <a:p>
            <a:pPr lvl="2"/>
            <a:r>
              <a:rPr lang="en-US" dirty="0" err="1"/>
              <a:t>keras_utils</a:t>
            </a:r>
            <a:r>
              <a:rPr lang="en-US" dirty="0"/>
              <a:t>: translation from CANDLE keywords, enhance Keras functionality</a:t>
            </a:r>
          </a:p>
          <a:p>
            <a:pPr lvl="2"/>
            <a:r>
              <a:rPr lang="en-US" dirty="0" err="1"/>
              <a:t>solr_keras</a:t>
            </a:r>
            <a:r>
              <a:rPr lang="en-US" dirty="0"/>
              <a:t>: database functionality</a:t>
            </a:r>
          </a:p>
          <a:p>
            <a:pPr lvl="2"/>
            <a:r>
              <a:rPr lang="en-US" dirty="0" err="1"/>
              <a:t>viz_utils</a:t>
            </a:r>
            <a:r>
              <a:rPr lang="en-US" dirty="0"/>
              <a:t>: visualize networks and output (prototype)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09FDD-3CF8-3245-BB00-C351D23D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50FE25-9797-FB4D-AFE7-97E96E80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initialize_parameters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Read default values for the model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default_model.txt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Automatically parse many standard ML hyperparameters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+mn-lt"/>
              </a:rPr>
              <a:t>etc</a:t>
            </a:r>
            <a:endParaRPr lang="en-US" dirty="0">
              <a:latin typeface="+mn-lt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Allows user to add other keywords via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additional_definitions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Sets undefined hyperparameters to the corresponding Keras defaults to ensure consistency across backend frameworks </a:t>
            </a:r>
          </a:p>
          <a:p>
            <a:pPr lvl="2"/>
            <a:r>
              <a:rPr lang="en-US" dirty="0"/>
              <a:t>Early work revealed some performance differences were due to mismatched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2728653225"/>
      </p:ext>
    </p:extLst>
  </p:cSld>
  <p:clrMapOvr>
    <a:masterClrMapping/>
  </p:clrMapOvr>
</p:sld>
</file>

<file path=ppt/theme/theme1.xml><?xml version="1.0" encoding="utf-8"?>
<a:theme xmlns:a="http://schemas.openxmlformats.org/drawingml/2006/main" name="99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99-template</Template>
  <TotalTime>9</TotalTime>
  <Words>1079</Words>
  <Application>Microsoft Office PowerPoint</Application>
  <PresentationFormat>Custom</PresentationFormat>
  <Paragraphs>178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99-template</vt:lpstr>
      <vt:lpstr>CANDLE Tutorial: Agenda</vt:lpstr>
      <vt:lpstr>Talk Outline</vt:lpstr>
      <vt:lpstr>Introduction</vt:lpstr>
      <vt:lpstr>The CANDLE Environment</vt:lpstr>
      <vt:lpstr>Benefits provided by CANDLE</vt:lpstr>
      <vt:lpstr>Benefits provided by CANDLE</vt:lpstr>
      <vt:lpstr>Library Overview</vt:lpstr>
      <vt:lpstr>Library organization</vt:lpstr>
      <vt:lpstr>Example Benchmark Workflow</vt:lpstr>
      <vt:lpstr>Example Benchmark Workflow</vt:lpstr>
      <vt:lpstr>Example Benchmark Workflow</vt:lpstr>
      <vt:lpstr>Example benchmark</vt:lpstr>
      <vt:lpstr>Original code</vt:lpstr>
      <vt:lpstr>CANDLE code</vt:lpstr>
      <vt:lpstr>CANDLE model file</vt:lpstr>
      <vt:lpstr>Simple parameter exploration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Agenda</dc:title>
  <dc:creator>Justin Wozniak</dc:creator>
  <cp:lastModifiedBy>Justin Wozniak</cp:lastModifiedBy>
  <cp:revision>7</cp:revision>
  <cp:lastPrinted>2019-01-14T20:07:20Z</cp:lastPrinted>
  <dcterms:created xsi:type="dcterms:W3CDTF">2020-02-03T17:41:39Z</dcterms:created>
  <dcterms:modified xsi:type="dcterms:W3CDTF">2020-02-03T17:51:11Z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