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12"/>
  </p:notesMasterIdLst>
  <p:handoutMasterIdLst>
    <p:handoutMasterId r:id="rId13"/>
  </p:handoutMasterIdLst>
  <p:sldIdLst>
    <p:sldId id="385" r:id="rId5"/>
    <p:sldId id="404" r:id="rId6"/>
    <p:sldId id="405" r:id="rId7"/>
    <p:sldId id="420" r:id="rId8"/>
    <p:sldId id="406" r:id="rId9"/>
    <p:sldId id="407" r:id="rId10"/>
    <p:sldId id="393" r:id="rId11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2" pos="282">
          <p15:clr>
            <a:srgbClr val="A4A3A4"/>
          </p15:clr>
        </p15:guide>
        <p15:guide id="3" orient="horz" pos="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 Messina" initials="PC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89319" autoAdjust="0"/>
  </p:normalViewPr>
  <p:slideViewPr>
    <p:cSldViewPr snapToGrid="0" showGuides="1">
      <p:cViewPr varScale="1">
        <p:scale>
          <a:sx n="121" d="100"/>
          <a:sy n="121" d="100"/>
        </p:scale>
        <p:origin x="184" y="240"/>
      </p:cViewPr>
      <p:guideLst>
        <p:guide pos="282"/>
        <p:guide orient="horz" pos="7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65760" y="1903575"/>
            <a:ext cx="6962456" cy="277849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6465" y="6234272"/>
            <a:ext cx="2588698" cy="430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845" y="6219281"/>
            <a:ext cx="1469261" cy="4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510909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7574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0602"/>
            <a:ext cx="11375136" cy="8778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5361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37919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5361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37919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2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496066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6773" y="6076497"/>
            <a:ext cx="2366963" cy="64008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4595" y="6830568"/>
            <a:ext cx="12198096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6"/>
          <p:cNvSpPr>
            <a:spLocks noChangeArrowheads="1"/>
          </p:cNvSpPr>
          <p:nvPr userDrawn="1"/>
        </p:nvSpPr>
        <p:spPr bwMode="auto">
          <a:xfrm flipH="1">
            <a:off x="16337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56"/>
          <p:cNvSpPr txBox="1">
            <a:spLocks noChangeArrowheads="1"/>
          </p:cNvSpPr>
          <p:nvPr userDrawn="1"/>
        </p:nvSpPr>
        <p:spPr>
          <a:xfrm>
            <a:off x="363829" y="647700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Exascale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Computing Project</a:t>
            </a: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40" r:id="rId4"/>
    <p:sldLayoutId id="2147483950" r:id="rId5"/>
    <p:sldLayoutId id="2147483941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cp-candle.github.io/Candle" TargetMode="External"/><Relationship Id="rId2" Type="http://schemas.openxmlformats.org/officeDocument/2006/relationships/hyperlink" Target="https://github.com/ECP-CANDL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5760" y="411481"/>
            <a:ext cx="7525637" cy="510909"/>
          </a:xfrm>
        </p:spPr>
        <p:txBody>
          <a:bodyPr/>
          <a:lstStyle/>
          <a:p>
            <a:r>
              <a:rPr lang="en-US" dirty="0"/>
              <a:t>CANDLE Overview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ECP Annual Meeting, Houston, TX</a:t>
            </a:r>
            <a:br>
              <a:rPr lang="en-US" dirty="0"/>
            </a:br>
            <a:r>
              <a:rPr lang="en-US" dirty="0"/>
              <a:t>February 2020</a:t>
            </a:r>
          </a:p>
          <a:p>
            <a:pPr>
              <a:spcBef>
                <a:spcPts val="1800"/>
              </a:spcBef>
            </a:pP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/>
              <a:t>John </a:t>
            </a:r>
            <a:r>
              <a:rPr lang="en-US" sz="2000" b="1" dirty="0" err="1"/>
              <a:t>Gounley</a:t>
            </a:r>
            <a:br>
              <a:rPr lang="en-US" sz="2000" dirty="0"/>
            </a:br>
            <a:r>
              <a:rPr lang="en-US" sz="2000" dirty="0"/>
              <a:t>Computational Sciences and Engineering Division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Oak Ridge National Laboratory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gounleyjp@ornl.gov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71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3EF4-7CD6-D546-972C-5F24984D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DA83B-D33A-1340-A2A9-75273506F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Project Goals</a:t>
            </a:r>
          </a:p>
          <a:p>
            <a:r>
              <a:rPr lang="en-US" dirty="0"/>
              <a:t>CANDLE Environment</a:t>
            </a:r>
          </a:p>
          <a:p>
            <a:r>
              <a:rPr lang="en-US" dirty="0"/>
              <a:t>Repository </a:t>
            </a:r>
          </a:p>
        </p:txBody>
      </p:sp>
    </p:spTree>
    <p:extLst>
      <p:ext uri="{BB962C8B-B14F-4D97-AF65-F5344CB8AC3E}">
        <p14:creationId xmlns:p14="http://schemas.microsoft.com/office/powerpoint/2010/main" val="101481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F1D8-B53E-6546-9019-F8E98F00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D6F05-45FC-BA40-BA22-FD994C306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DOE-NCI Partnership </a:t>
            </a:r>
          </a:p>
          <a:p>
            <a:pPr lvl="1"/>
            <a:r>
              <a:rPr lang="en-US" dirty="0"/>
              <a:t>Joint Design of Advanced Computing Solutions for Cancer (JDACS4C)</a:t>
            </a:r>
          </a:p>
          <a:p>
            <a:pPr lvl="1"/>
            <a:r>
              <a:rPr lang="en-US" dirty="0"/>
              <a:t>ANL, LLNL, LANL, ORNL, and Fredrick National Lab for Cancer Research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3 multi-disciplinary cancer-focused pilot projects</a:t>
            </a:r>
          </a:p>
          <a:p>
            <a:pPr lvl="2"/>
            <a:r>
              <a:rPr lang="en-US" dirty="0"/>
              <a:t>Molecular level</a:t>
            </a:r>
          </a:p>
          <a:p>
            <a:pPr lvl="2"/>
            <a:r>
              <a:rPr lang="en-US" dirty="0"/>
              <a:t>Cellular level</a:t>
            </a:r>
          </a:p>
          <a:p>
            <a:pPr lvl="2"/>
            <a:r>
              <a:rPr lang="en-US" dirty="0"/>
              <a:t>Population level</a:t>
            </a:r>
          </a:p>
          <a:p>
            <a:pPr lvl="1"/>
            <a:r>
              <a:rPr lang="en-US" dirty="0"/>
              <a:t>Uncertainty quantification</a:t>
            </a:r>
          </a:p>
          <a:p>
            <a:pPr lvl="1"/>
            <a:r>
              <a:rPr lang="en-US" dirty="0" err="1"/>
              <a:t>CANcer</a:t>
            </a:r>
            <a:r>
              <a:rPr lang="en-US" dirty="0"/>
              <a:t> Distributed Learning Environment (CANDLE)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494AF-E677-9646-BE5E-1CD277314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481" y="2785243"/>
            <a:ext cx="3642584" cy="310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1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A2AD-6F1D-6C4D-B5CB-D3DF710D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CBF8A-8C06-6F49-8028-A0202F7E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API for deep learning on DOE supercomputers</a:t>
            </a:r>
          </a:p>
          <a:p>
            <a:pPr lvl="1"/>
            <a:r>
              <a:rPr lang="en-US" dirty="0"/>
              <a:t>CANDLE Library</a:t>
            </a:r>
          </a:p>
          <a:p>
            <a:pPr lvl="1"/>
            <a:r>
              <a:rPr lang="en-US" dirty="0"/>
              <a:t>Facilitate dependencies, IO, UQ, visualization, profiling</a:t>
            </a:r>
          </a:p>
          <a:p>
            <a:r>
              <a:rPr lang="en-US" dirty="0"/>
              <a:t>Support general set of deep learning workflows</a:t>
            </a:r>
          </a:p>
          <a:p>
            <a:pPr lvl="1"/>
            <a:r>
              <a:rPr lang="en-US" dirty="0"/>
              <a:t>CANDLE Supervisor</a:t>
            </a:r>
          </a:p>
          <a:p>
            <a:pPr lvl="1"/>
            <a:r>
              <a:rPr lang="en-US" dirty="0"/>
              <a:t>Portable across DOE computing platforms</a:t>
            </a:r>
          </a:p>
          <a:p>
            <a:r>
              <a:rPr lang="en-US" dirty="0"/>
              <a:t>Produce optimized models for CORAL2 systems</a:t>
            </a:r>
          </a:p>
          <a:p>
            <a:pPr lvl="1"/>
            <a:r>
              <a:rPr lang="en-US" dirty="0"/>
              <a:t>CANDLE Benchmarks</a:t>
            </a:r>
          </a:p>
          <a:p>
            <a:pPr lvl="1"/>
            <a:r>
              <a:rPr lang="en-US" dirty="0"/>
              <a:t>Pilot-based deep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132718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49D5-BF35-AC46-B9F0-7D39B9D98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510909"/>
          </a:xfrm>
        </p:spPr>
        <p:txBody>
          <a:bodyPr/>
          <a:lstStyle/>
          <a:p>
            <a:r>
              <a:rPr lang="en-US" dirty="0"/>
              <a:t>The CANDLE Environment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060DD4-AFF7-924C-8229-80B432DCB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" y="1445937"/>
            <a:ext cx="10434045" cy="474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15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5B12-2487-2F4F-A275-FF81242A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D337-8999-204E-84E1-76B2829CB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" dirty="0">
                <a:solidFill>
                  <a:srgbClr val="232425"/>
                </a:solidFill>
                <a:latin typeface="Arial"/>
              </a:rPr>
              <a:t>Links</a:t>
            </a:r>
          </a:p>
          <a:p>
            <a:pPr lvl="1"/>
            <a:r>
              <a:rPr lang="en-US" spc="-1" dirty="0">
                <a:solidFill>
                  <a:srgbClr val="232425"/>
                </a:solidFill>
                <a:latin typeface="Arial"/>
              </a:rPr>
              <a:t>Codebase: </a:t>
            </a:r>
            <a:r>
              <a:rPr lang="en-US" dirty="0">
                <a:hlinkClick r:id="rId2"/>
              </a:rPr>
              <a:t>https://github.com/ECP-CANDLE</a:t>
            </a:r>
            <a:endParaRPr lang="en-US" dirty="0"/>
          </a:p>
          <a:p>
            <a:pPr lvl="1"/>
            <a:r>
              <a:rPr lang="en-US" spc="-1" dirty="0">
                <a:solidFill>
                  <a:srgbClr val="232425"/>
                </a:solidFill>
                <a:latin typeface="Arial"/>
              </a:rPr>
              <a:t>Documentation: </a:t>
            </a:r>
            <a:r>
              <a:rPr lang="en-US" dirty="0">
                <a:hlinkClick r:id="rId3"/>
              </a:rPr>
              <a:t>https://ecp-candle.github.io/Candle</a:t>
            </a:r>
            <a:endParaRPr lang="en-US" dirty="0"/>
          </a:p>
          <a:p>
            <a:pPr marL="346075" lvl="1" indent="0">
              <a:buNone/>
            </a:pPr>
            <a:endParaRPr lang="en-US" dirty="0"/>
          </a:p>
          <a:p>
            <a:r>
              <a:rPr lang="en-US" dirty="0"/>
              <a:t>Repos</a:t>
            </a:r>
          </a:p>
          <a:p>
            <a:pPr lvl="1"/>
            <a:r>
              <a:rPr lang="en-US" dirty="0"/>
              <a:t>Benchmarks (includes CANDLE library)</a:t>
            </a:r>
          </a:p>
          <a:p>
            <a:pPr lvl="1"/>
            <a:r>
              <a:rPr lang="en-US" dirty="0"/>
              <a:t>Supervisor</a:t>
            </a:r>
          </a:p>
          <a:p>
            <a:pPr lvl="1"/>
            <a:r>
              <a:rPr lang="en-US" dirty="0"/>
              <a:t>Tutorials</a:t>
            </a:r>
          </a:p>
        </p:txBody>
      </p:sp>
    </p:spTree>
    <p:extLst>
      <p:ext uri="{BB962C8B-B14F-4D97-AF65-F5344CB8AC3E}">
        <p14:creationId xmlns:p14="http://schemas.microsoft.com/office/powerpoint/2010/main" val="4275861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01357" y="1186533"/>
            <a:ext cx="10178845" cy="1718856"/>
          </a:xfrm>
        </p:spPr>
        <p:txBody>
          <a:bodyPr/>
          <a:lstStyle/>
          <a:p>
            <a:r>
              <a:rPr lang="en-US" i="1" dirty="0"/>
              <a:t>This research was supported by the </a:t>
            </a:r>
            <a:r>
              <a:rPr lang="en-US" i="1" dirty="0" err="1"/>
              <a:t>Exascale</a:t>
            </a:r>
            <a:r>
              <a:rPr lang="en-US" i="1" dirty="0"/>
              <a:t> Computing Project (ECP), Project Number: 17-SC-20-SC, a collaborative effort of two DOE organizations - the Office of Science and the National Nuclear Security Administration, responsible for the planning and preparation of a capable </a:t>
            </a:r>
            <a:r>
              <a:rPr lang="en-US" i="1" dirty="0" err="1"/>
              <a:t>exascale</a:t>
            </a:r>
            <a:r>
              <a:rPr lang="en-US" i="1" dirty="0"/>
              <a:t> ecosystem, including software, applications, hardware, advanced system engineering and early testbed platforms, to support the nation's </a:t>
            </a:r>
            <a:r>
              <a:rPr lang="en-US" i="1" dirty="0" err="1"/>
              <a:t>exascale</a:t>
            </a:r>
            <a:r>
              <a:rPr lang="en-US" i="1" dirty="0"/>
              <a:t> computing imperative.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11203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ANDLELib_ECP_2020_v2" id="{8AB6513A-3FD5-8C4B-9025-7B780741149F}" vid="{FD5CD570-0501-FF46-BD7E-6E15C3F249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3156C96291C349BBF8B640319D465D" ma:contentTypeVersion="0" ma:contentTypeDescription="Create a new document." ma:contentTypeScope="" ma:versionID="8a71be8d30b42e8e74cf70a4a4cbda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5F602D-FF92-4BDD-B4C2-093468CCF7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0EC660-24D0-43A0-AE5E-E274115E726B}">
  <ds:schemaRefs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26042</TotalTime>
  <Words>251</Words>
  <Application>Microsoft Macintosh PowerPoint</Application>
  <PresentationFormat>Custom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Calibri</vt:lpstr>
      <vt:lpstr>Presentations (Wide Screen)</vt:lpstr>
      <vt:lpstr>CANDLE Overview</vt:lpstr>
      <vt:lpstr>Talk Outline</vt:lpstr>
      <vt:lpstr>Background</vt:lpstr>
      <vt:lpstr>Project Goals </vt:lpstr>
      <vt:lpstr>The CANDLE Environment</vt:lpstr>
      <vt:lpstr>Repository</vt:lpstr>
      <vt:lpstr>Acknowledgments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Gounley, John</cp:lastModifiedBy>
  <cp:revision>466</cp:revision>
  <cp:lastPrinted>2019-01-14T20:07:20Z</cp:lastPrinted>
  <dcterms:created xsi:type="dcterms:W3CDTF">2015-03-03T13:47:39Z</dcterms:created>
  <dcterms:modified xsi:type="dcterms:W3CDTF">2020-01-28T19:46:37Z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0x010100693156C96291C349BBF8B640319D465D</vt:lpwstr>
  </property>
</Properties>
</file>