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2"/>
  </p:notesMasterIdLst>
  <p:handoutMasterIdLst>
    <p:handoutMasterId r:id="rId23"/>
  </p:handoutMasterIdLst>
  <p:sldIdLst>
    <p:sldId id="385" r:id="rId5"/>
    <p:sldId id="404" r:id="rId6"/>
    <p:sldId id="405" r:id="rId7"/>
    <p:sldId id="406" r:id="rId8"/>
    <p:sldId id="418" r:id="rId9"/>
    <p:sldId id="419" r:id="rId10"/>
    <p:sldId id="407" r:id="rId11"/>
    <p:sldId id="408" r:id="rId12"/>
    <p:sldId id="412" r:id="rId13"/>
    <p:sldId id="413" r:id="rId14"/>
    <p:sldId id="415" r:id="rId15"/>
    <p:sldId id="414" r:id="rId16"/>
    <p:sldId id="416" r:id="rId17"/>
    <p:sldId id="421" r:id="rId18"/>
    <p:sldId id="422" r:id="rId19"/>
    <p:sldId id="423" r:id="rId20"/>
    <p:sldId id="393" r:id="rId2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102" d="100"/>
          <a:sy n="102" d="100"/>
        </p:scale>
        <p:origin x="192" y="32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p-candle.github.io/Candle/html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929485"/>
          </a:xfrm>
        </p:spPr>
        <p:txBody>
          <a:bodyPr/>
          <a:lstStyle/>
          <a:p>
            <a:r>
              <a:rPr lang="en-US" dirty="0"/>
              <a:t>CANDLE Tutorial: Library Overview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/>
              <a:t>Jamaludin</a:t>
            </a:r>
            <a:r>
              <a:rPr lang="en-US" sz="2000" b="1" dirty="0"/>
              <a:t> </a:t>
            </a:r>
            <a:r>
              <a:rPr lang="en-US" sz="2000" b="1" dirty="0" err="1"/>
              <a:t>Mohd</a:t>
            </a:r>
            <a:r>
              <a:rPr lang="en-US" sz="2000" b="1" dirty="0"/>
              <a:t> Yusof</a:t>
            </a:r>
            <a:br>
              <a:rPr lang="en-US" sz="2000" dirty="0"/>
            </a:br>
            <a:r>
              <a:rPr lang="en-US" sz="2000" dirty="0"/>
              <a:t>Advanced Architectures and Applications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Los Alamos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jamal@lanl.gov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7681-1444-0A4D-A862-EF09BD68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7C95-265D-A24C-B166-A7281C9A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07" y="1125545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Define network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[ 1200 ]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individual_nnet_spec0=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individual_nnet_spec1=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individual_nnet_spec2= [ 1200, 1200 ]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[ individual_nnet_spec0, individual_nnet_spec1, individual_nnet_spec2 ]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Define hyperparameters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n_epochs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dropout = 0.0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## Read files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data_utils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get_file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origin = 'http://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ftp.mcs.anl.gov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/pub/candle/public/benchmarks/P3B1/P3B1_data.tgz’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data_loc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get_file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('P3B1_data.tgz', origin,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untar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=True, md5_hash=None,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cache_subdir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=‘Pilot3')</a:t>
            </a:r>
          </a:p>
        </p:txBody>
      </p:sp>
    </p:spTree>
    <p:extLst>
      <p:ext uri="{BB962C8B-B14F-4D97-AF65-F5344CB8AC3E}">
        <p14:creationId xmlns:p14="http://schemas.microsoft.com/office/powerpoint/2010/main" val="11353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48A5-FDD5-7940-BF86-AF551FC4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model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4003-0CBD-A943-A05A-B3CF010D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35272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'ftp://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ftp.mcs.anl.gov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/pub/candle/public/benchmarks/P3B1/’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'P3B1_data.tar.gz’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model_name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'p3b1’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batch_size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epochs =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drop = 0.0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activation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relu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out_activation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softmax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loss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categorical_crossentropy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optimizer = 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sgd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metrics = 'accuracy’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n_fold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ind_nnet_spec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'1200, 1200:1200, 1200:1200, 1200’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feature_names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'Primary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site:Tumor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laterality:Histological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grade’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timeout =1800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scaling = 'none’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output_dir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'.’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initialization='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glorot_uniform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43147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BD7F-BB07-044B-A21F-771DC104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06F-CEAC-1E42-AAEA-5E20A165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24" y="1271459"/>
            <a:ext cx="11369809" cy="40477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candle.finalize_parameters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input layer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layer = Input( shape = 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input_dim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), name= 'input' 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shared_layers.append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layer 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shared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 k in range(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) ):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layer = Dense(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k ], activation=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['activation'],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name= 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_'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k ) )(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-1 ] )    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if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['drop'] &gt;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layer = Dropout(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['drop'] )(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 -1 ]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shared_layers.append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 layer )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individual layers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path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data_url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fpath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candle.fetch_file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(path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gParameters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train_data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'], 'Pilot3',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untar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03268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6021-8069-E74A-8223-7D3F4097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parameter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7621-F1D1-E747-BC88-718C267D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57451"/>
            <a:ext cx="11369809" cy="4047778"/>
          </a:xfrm>
        </p:spPr>
        <p:txBody>
          <a:bodyPr/>
          <a:lstStyle/>
          <a:p>
            <a:r>
              <a:rPr lang="en-US" sz="2400" dirty="0"/>
              <a:t>Provide a new default model specification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config_file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new_default_model.txt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n-US" sz="2400" dirty="0"/>
              <a:t>Overwrite individual parameters in the default model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0.1 –drop 0.1’</a:t>
            </a:r>
          </a:p>
          <a:p>
            <a:r>
              <a:rPr lang="en-US" sz="2400" dirty="0"/>
              <a:t>Provides an easy way to perform individual experiments to probe the hyperparameter space</a:t>
            </a:r>
          </a:p>
          <a:p>
            <a:pPr marL="346075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myDNN.py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0.01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“run1”</a:t>
            </a:r>
          </a:p>
          <a:p>
            <a:pPr marL="346075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myDNN.py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learning_rate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0.02 –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run_id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“run2”</a:t>
            </a:r>
          </a:p>
          <a:p>
            <a:r>
              <a:rPr lang="en-US" sz="2400" dirty="0"/>
              <a:t>Basic NAS via layer size/shape modification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shared_nnet_spec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'1200, 600’’</a:t>
            </a:r>
            <a:endParaRPr lang="en-US" sz="2000" dirty="0"/>
          </a:p>
          <a:p>
            <a:r>
              <a:rPr lang="en-US" sz="2400" dirty="0"/>
              <a:t>Provides the pathway for automated sweeps of hyperparameters</a:t>
            </a:r>
          </a:p>
          <a:p>
            <a:pPr lvl="1"/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Supervisor workflows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55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2857-ED5C-3349-9618-38C05BAF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UQ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B3DD-2C60-3B42-BE3C-BEC4424B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  <a:p>
            <a:pPr lvl="1"/>
            <a:r>
              <a:rPr lang="en-US" dirty="0"/>
              <a:t>Generate repeatable partitions of training, validation and testing sets </a:t>
            </a:r>
          </a:p>
          <a:p>
            <a:pPr lvl="1"/>
            <a:r>
              <a:rPr lang="en-US" dirty="0"/>
              <a:t>Fraction, block and individual data specification possible </a:t>
            </a:r>
          </a:p>
          <a:p>
            <a:r>
              <a:rPr lang="en-US" dirty="0"/>
              <a:t>Leave-one-out cross-validation (LOOCV)</a:t>
            </a:r>
          </a:p>
          <a:p>
            <a:pPr lvl="1"/>
            <a:r>
              <a:rPr lang="en-US" dirty="0"/>
              <a:t>Extreme case of k-fold cross validation for large number of labels</a:t>
            </a:r>
          </a:p>
          <a:p>
            <a:pPr lvl="1"/>
            <a:r>
              <a:rPr lang="en-US" dirty="0"/>
              <a:t>Iterative refinement of data sets to identify outliers</a:t>
            </a:r>
          </a:p>
          <a:p>
            <a:pPr lvl="1"/>
            <a:r>
              <a:rPr lang="en-US" dirty="0"/>
              <a:t>See Data Analysis Workflow example later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49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2806-C05F-AA42-B760-C692D9BE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UQ functionality (in 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B22C-A4AB-9E4F-8BF6-EFB1B1EF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subsetting</a:t>
            </a:r>
            <a:endParaRPr lang="en-US" dirty="0"/>
          </a:p>
          <a:p>
            <a:pPr lvl="1"/>
            <a:r>
              <a:rPr lang="en-US" dirty="0">
                <a:cs typeface="Arial Narrow"/>
              </a:rPr>
              <a:t>Data normalization and batch effect removal </a:t>
            </a:r>
          </a:p>
          <a:p>
            <a:pPr lvl="1"/>
            <a:r>
              <a:rPr lang="en-US" dirty="0">
                <a:cs typeface="Arial Narrow"/>
              </a:rPr>
              <a:t>Improve data quality for subsequent analysis</a:t>
            </a:r>
          </a:p>
          <a:p>
            <a:r>
              <a:rPr lang="en-US" dirty="0"/>
              <a:t>Feature selection</a:t>
            </a:r>
            <a:endParaRPr lang="en-US" dirty="0">
              <a:cs typeface="Arial Narrow"/>
            </a:endParaRPr>
          </a:p>
          <a:p>
            <a:pPr lvl="1"/>
            <a:r>
              <a:rPr lang="en-US" dirty="0">
                <a:cs typeface="Arial Narrow"/>
              </a:rPr>
              <a:t>identifies a subset of features that are predictive, decorrelated, and generalizable</a:t>
            </a:r>
          </a:p>
          <a:p>
            <a:pPr lvl="1"/>
            <a:r>
              <a:rPr lang="en-US" dirty="0">
                <a:cs typeface="Arial Narrow"/>
              </a:rPr>
              <a:t>reduce model complexity</a:t>
            </a:r>
          </a:p>
          <a:p>
            <a:pPr lvl="1"/>
            <a:r>
              <a:rPr lang="en-US" dirty="0">
                <a:cs typeface="Arial Narrow"/>
              </a:rPr>
              <a:t>increase model training speed</a:t>
            </a:r>
          </a:p>
          <a:p>
            <a:pPr lvl="1"/>
            <a:r>
              <a:rPr lang="en-US" dirty="0">
                <a:cs typeface="Arial Narrow"/>
              </a:rPr>
              <a:t>improve prediction performance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8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5FB1-2D0F-2048-A757-0A6C8A4B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Support (in 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7A04-B041-6E4F-BB2F-354C037C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CANDLE-RL library module</a:t>
            </a:r>
          </a:p>
          <a:p>
            <a:pPr lvl="1"/>
            <a:r>
              <a:rPr lang="en-US" dirty="0"/>
              <a:t>Additional default keywords for RL networks</a:t>
            </a:r>
          </a:p>
          <a:p>
            <a:r>
              <a:rPr lang="en-US" dirty="0"/>
              <a:t>Additions at Supervisor level</a:t>
            </a:r>
          </a:p>
          <a:p>
            <a:pPr lvl="1"/>
            <a:r>
              <a:rPr lang="en-US" dirty="0"/>
              <a:t>Support for more </a:t>
            </a:r>
            <a:r>
              <a:rPr lang="en-US"/>
              <a:t>complex workflows</a:t>
            </a:r>
            <a:endParaRPr lang="en-US" dirty="0"/>
          </a:p>
          <a:p>
            <a:pPr lvl="1"/>
            <a:r>
              <a:rPr lang="en-US" dirty="0"/>
              <a:t>Multiple agents/learners with integrated environments (simulation)</a:t>
            </a:r>
          </a:p>
          <a:p>
            <a:pPr lvl="1"/>
            <a:r>
              <a:rPr lang="en-US" dirty="0"/>
              <a:t>May be distributed across a variety of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8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Library Overview</a:t>
            </a:r>
          </a:p>
          <a:p>
            <a:r>
              <a:rPr lang="en-US" dirty="0"/>
              <a:t>Example Benchmark Workflow</a:t>
            </a:r>
          </a:p>
          <a:p>
            <a:r>
              <a:rPr lang="en-US" dirty="0"/>
              <a:t>Simple Parameter Sweeps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1D8-B53E-6546-9019-F8E98F0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F05-45FC-BA40-BA22-FD994C30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</a:t>
            </a:r>
          </a:p>
          <a:p>
            <a:pPr lvl="1"/>
            <a:r>
              <a:rPr lang="en-US" dirty="0"/>
              <a:t>To streamline the writing of CANDLE-compliant codes </a:t>
            </a:r>
          </a:p>
          <a:p>
            <a:pPr lvl="1"/>
            <a:r>
              <a:rPr lang="en-US" dirty="0"/>
              <a:t>Allow rapid prototyping and exploration of hyperparameters </a:t>
            </a:r>
          </a:p>
          <a:p>
            <a:pPr lvl="1"/>
            <a:r>
              <a:rPr lang="en-US" dirty="0"/>
              <a:t>Integrate with the Supervisor framework</a:t>
            </a:r>
          </a:p>
          <a:p>
            <a:pPr lvl="1"/>
            <a:endParaRPr lang="en-US" dirty="0"/>
          </a:p>
          <a:p>
            <a:r>
              <a:rPr lang="en-US" dirty="0"/>
              <a:t>Historical perspective</a:t>
            </a:r>
          </a:p>
          <a:p>
            <a:pPr lvl="1"/>
            <a:r>
              <a:rPr lang="en-US" dirty="0"/>
              <a:t>Consolidation of frequently used functionality from the Benchmark codes</a:t>
            </a:r>
          </a:p>
          <a:p>
            <a:pPr lvl="1"/>
            <a:r>
              <a:rPr lang="en-US" dirty="0"/>
              <a:t>Evolving to incorporate new functionality as needed</a:t>
            </a:r>
          </a:p>
          <a:p>
            <a:pPr lvl="2"/>
            <a:r>
              <a:rPr lang="en-US" dirty="0"/>
              <a:t>Improved usability over time</a:t>
            </a:r>
          </a:p>
        </p:txBody>
      </p:sp>
    </p:spTree>
    <p:extLst>
      <p:ext uri="{BB962C8B-B14F-4D97-AF65-F5344CB8AC3E}">
        <p14:creationId xmlns:p14="http://schemas.microsoft.com/office/powerpoint/2010/main" val="20421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49D5-BF35-AC46-B9F0-7D39B9D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The CANDLE Environment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60DD4-AFF7-924C-8229-80B432DC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445937"/>
            <a:ext cx="10434045" cy="47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39DE-3728-C44B-AA4C-C454A33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provided by CANDLE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52F9-22A6-484E-8B75-4BC6A9BA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Consistent</a:t>
            </a:r>
            <a:endParaRPr lang="en-US" sz="24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network specification with a “</a:t>
            </a:r>
            <a:r>
              <a:rPr lang="en-US" sz="2000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default_model_file</a:t>
            </a:r>
            <a:r>
              <a:rPr lang="en-US" sz="2000" spc="-1" dirty="0">
                <a:solidFill>
                  <a:srgbClr val="232425"/>
                </a:solidFill>
                <a:latin typeface="Arial"/>
              </a:rPr>
              <a:t>”</a:t>
            </a:r>
            <a:endParaRPr lang="en-US" sz="20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command line intercept protocol</a:t>
            </a: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Standardized default values across frameworks</a:t>
            </a: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Ideal for testing the same problems with consistency on new DOE hardware</a:t>
            </a:r>
            <a:endParaRPr lang="en-US" sz="20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Convenient</a:t>
            </a:r>
            <a:endParaRPr lang="en-US" sz="2000" spc="-1" dirty="0"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Pass arguments via command line</a:t>
            </a:r>
            <a:endParaRPr lang="en-US" sz="2000" spc="-1" dirty="0">
              <a:latin typeface="Arial"/>
            </a:endParaRPr>
          </a:p>
          <a:p>
            <a:pPr marL="809485" lvl="2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1800" spc="-1" dirty="0">
                <a:solidFill>
                  <a:srgbClr val="232425"/>
                </a:solidFill>
                <a:latin typeface="Arial"/>
              </a:rPr>
              <a:t>Standard keywords parsed automatically, user can add new ones</a:t>
            </a:r>
            <a:endParaRPr lang="en-US" sz="900" spc="-1" dirty="0">
              <a:solidFill>
                <a:srgbClr val="232425"/>
              </a:solidFill>
              <a:latin typeface="Arial"/>
            </a:endParaRPr>
          </a:p>
          <a:p>
            <a:pPr marL="520560" lvl="1" indent="-235800">
              <a:lnSpc>
                <a:spcPct val="100000"/>
              </a:lnSpc>
              <a:buClr>
                <a:srgbClr val="232425"/>
              </a:buClr>
              <a:buFont typeface="Arial"/>
              <a:buChar char="–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Modify the default file</a:t>
            </a:r>
            <a:endParaRPr lang="en-US" sz="2000" spc="-1" dirty="0">
              <a:latin typeface="Arial"/>
            </a:endParaRPr>
          </a:p>
          <a:p>
            <a:pPr marL="803160" lvl="2" indent="-186480">
              <a:lnSpc>
                <a:spcPct val="100000"/>
              </a:lnSpc>
              <a:buClr>
                <a:srgbClr val="232425"/>
              </a:buClr>
              <a:buFont typeface="Arial"/>
              <a:buChar char="•"/>
            </a:pPr>
            <a:r>
              <a:rPr lang="en-US" spc="-1" dirty="0">
                <a:solidFill>
                  <a:srgbClr val="232425"/>
                </a:solidFill>
                <a:latin typeface="Arial"/>
              </a:rPr>
              <a:t>Provide a new default model specification </a:t>
            </a:r>
            <a:r>
              <a:rPr lang="en-US" spc="-1" dirty="0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‘--</a:t>
            </a:r>
            <a:r>
              <a:rPr lang="en-US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config_file</a:t>
            </a:r>
            <a:r>
              <a:rPr lang="en-US" spc="-1" dirty="0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pc="-1" dirty="0" err="1">
                <a:solidFill>
                  <a:srgbClr val="23242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new_default_model.txt</a:t>
            </a:r>
            <a:r>
              <a:rPr lang="en-US" spc="-1" dirty="0">
                <a:solidFill>
                  <a:srgbClr val="232425"/>
                </a:solidFill>
                <a:latin typeface="Arial"/>
              </a:rPr>
              <a:t>’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07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594-D6FA-F84D-BBB6-B1B4820B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provided by CANDLE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70A8-3F40-2942-8B28-EBA46657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Provides various utility packages that promote reuse and streamline code development</a:t>
            </a:r>
          </a:p>
          <a:p>
            <a:pPr marL="568447" lvl="1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Actively developed, new functionality based on need</a:t>
            </a:r>
          </a:p>
          <a:p>
            <a:pPr marL="568447" lvl="1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000" spc="-1" dirty="0">
                <a:solidFill>
                  <a:srgbClr val="232425"/>
                </a:solidFill>
                <a:latin typeface="Arial"/>
              </a:rPr>
              <a:t>Added UQ, LOOCV, data </a:t>
            </a:r>
            <a:r>
              <a:rPr lang="en-US" sz="2000" spc="-1" dirty="0" err="1">
                <a:solidFill>
                  <a:srgbClr val="232425"/>
                </a:solidFill>
                <a:latin typeface="Arial"/>
              </a:rPr>
              <a:t>subsetting</a:t>
            </a:r>
            <a:r>
              <a:rPr lang="en-US" sz="2000" spc="-1" dirty="0">
                <a:solidFill>
                  <a:srgbClr val="232425"/>
                </a:solidFill>
                <a:latin typeface="Arial"/>
              </a:rPr>
              <a:t> this year</a:t>
            </a:r>
            <a:endParaRPr lang="en-US" sz="20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Provides the pathway for inferencing, data-parallelism, automated sweeps of hyperparameters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Availability of a robust framework for documentation and testing 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Pre-existing for containers such as Singularity (Ex. machines such as Theta, Titan, Cori, </a:t>
            </a:r>
            <a:r>
              <a:rPr lang="en-US" sz="2400" spc="-1" dirty="0" err="1">
                <a:solidFill>
                  <a:srgbClr val="232425"/>
                </a:solidFill>
                <a:latin typeface="Arial"/>
              </a:rPr>
              <a:t>summitdev</a:t>
            </a:r>
            <a:r>
              <a:rPr lang="en-US" sz="2400" spc="-1" dirty="0">
                <a:solidFill>
                  <a:srgbClr val="232425"/>
                </a:solidFill>
                <a:latin typeface="Arial"/>
              </a:rPr>
              <a:t>) </a:t>
            </a: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r>
              <a:rPr lang="en-US" sz="2400" spc="-1" dirty="0">
                <a:solidFill>
                  <a:srgbClr val="232425"/>
                </a:solidFill>
                <a:latin typeface="Arial"/>
              </a:rPr>
              <a:t>Documentation: </a:t>
            </a:r>
            <a:r>
              <a:rPr lang="en-US" sz="2400" u="sng" spc="-1" dirty="0">
                <a:solidFill>
                  <a:srgbClr val="000000"/>
                </a:solidFill>
                <a:latin typeface="Arial"/>
                <a:hlinkClick r:id="rId2"/>
              </a:rPr>
              <a:t>https://ecp-candle.github.io/Candle/html/index.html</a:t>
            </a:r>
            <a:r>
              <a:rPr lang="en-US" sz="2400" spc="-1" dirty="0">
                <a:solidFill>
                  <a:srgbClr val="232425"/>
                </a:solidFill>
                <a:latin typeface="Arial"/>
              </a:rPr>
              <a:t> </a:t>
            </a:r>
            <a:endParaRPr lang="en-US" sz="2400" spc="-1" dirty="0">
              <a:latin typeface="Arial"/>
            </a:endParaRPr>
          </a:p>
          <a:p>
            <a:pPr marL="173160" indent="-172440">
              <a:lnSpc>
                <a:spcPct val="100000"/>
              </a:lnSpc>
              <a:spcBef>
                <a:spcPts val="601"/>
              </a:spcBef>
              <a:buClr>
                <a:srgbClr val="232425"/>
              </a:buClr>
              <a:buFont typeface="Wingdings" charset="2"/>
              <a:buChar char=""/>
            </a:pP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98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into the scripting level of CANDLE stack</a:t>
            </a:r>
          </a:p>
          <a:p>
            <a:pPr lvl="1"/>
            <a:r>
              <a:rPr lang="en-US" dirty="0"/>
              <a:t>Keras, </a:t>
            </a:r>
            <a:r>
              <a:rPr lang="en-US" dirty="0" err="1"/>
              <a:t>PyTorch</a:t>
            </a:r>
            <a:r>
              <a:rPr lang="en-US" dirty="0"/>
              <a:t> versions</a:t>
            </a:r>
          </a:p>
          <a:p>
            <a:pPr lvl="1"/>
            <a:r>
              <a:rPr lang="en-US" dirty="0"/>
              <a:t>Allows multiple backends (</a:t>
            </a:r>
            <a:r>
              <a:rPr lang="en-US" dirty="0" err="1"/>
              <a:t>Tensorflow</a:t>
            </a:r>
            <a:r>
              <a:rPr lang="en-US" dirty="0"/>
              <a:t>, CNTK,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Provides a single namespace for inclusion of useful functions into Benchmark codes</a:t>
            </a:r>
          </a:p>
          <a:p>
            <a:r>
              <a:rPr lang="en-US" dirty="0"/>
              <a:t>Allows developers to decide which functions are exposed to users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e.g.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candle_keras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directory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 sets included functions</a:t>
            </a:r>
          </a:p>
          <a:p>
            <a:r>
              <a:rPr lang="en-US" dirty="0"/>
              <a:t>Allows reuse of non-Keras specific functions to create libraries for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EF13-207E-F848-B3E7-783396E8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FDA0-9B14-D94F-B915-8C5668EA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Utilities are organized by functionality</a:t>
            </a:r>
          </a:p>
          <a:p>
            <a:pPr lvl="1"/>
            <a:r>
              <a:rPr lang="en-US" dirty="0"/>
              <a:t>Transparent to the user, mostly framework agnostic</a:t>
            </a:r>
          </a:p>
          <a:p>
            <a:pPr lvl="2"/>
            <a:r>
              <a:rPr lang="en-US" dirty="0" err="1"/>
              <a:t>default_utils</a:t>
            </a:r>
            <a:r>
              <a:rPr lang="en-US" dirty="0"/>
              <a:t>: create, modify parameter dictionary</a:t>
            </a:r>
          </a:p>
          <a:p>
            <a:pPr lvl="2"/>
            <a:r>
              <a:rPr lang="en-US" dirty="0" err="1"/>
              <a:t>file_utils</a:t>
            </a:r>
            <a:r>
              <a:rPr lang="en-US" dirty="0"/>
              <a:t>: fetch and unpack </a:t>
            </a:r>
            <a:r>
              <a:rPr lang="en-US" dirty="0" err="1"/>
              <a:t>da†a</a:t>
            </a:r>
            <a:r>
              <a:rPr lang="en-US" dirty="0"/>
              <a:t> files</a:t>
            </a:r>
          </a:p>
          <a:p>
            <a:pPr lvl="2"/>
            <a:r>
              <a:rPr lang="en-US" dirty="0" err="1"/>
              <a:t>data_utils</a:t>
            </a:r>
            <a:r>
              <a:rPr lang="en-US" dirty="0"/>
              <a:t>: load and manipulate data, enable UQ (via </a:t>
            </a:r>
            <a:r>
              <a:rPr lang="en-US" dirty="0" err="1"/>
              <a:t>uq_utils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generic_utils</a:t>
            </a:r>
            <a:r>
              <a:rPr lang="en-US" dirty="0"/>
              <a:t>: callback function, standardize screen output</a:t>
            </a:r>
          </a:p>
          <a:p>
            <a:pPr lvl="2"/>
            <a:r>
              <a:rPr lang="en-US" dirty="0" err="1"/>
              <a:t>keras_utils</a:t>
            </a:r>
            <a:r>
              <a:rPr lang="en-US" dirty="0"/>
              <a:t>: translation from CANDLE keywords, enhance Keras functionality</a:t>
            </a:r>
          </a:p>
          <a:p>
            <a:pPr lvl="2"/>
            <a:r>
              <a:rPr lang="en-US" dirty="0" err="1"/>
              <a:t>pytorch_utils</a:t>
            </a:r>
            <a:r>
              <a:rPr lang="en-US" dirty="0"/>
              <a:t>: translation from CANDLE keywords, enhance </a:t>
            </a:r>
            <a:r>
              <a:rPr lang="en-US" dirty="0" err="1"/>
              <a:t>PyTorch</a:t>
            </a:r>
            <a:r>
              <a:rPr lang="en-US" dirty="0"/>
              <a:t> functionality</a:t>
            </a:r>
          </a:p>
          <a:p>
            <a:pPr lvl="2"/>
            <a:r>
              <a:rPr lang="en-US" dirty="0" err="1"/>
              <a:t>solr_keras</a:t>
            </a:r>
            <a:r>
              <a:rPr lang="en-US" dirty="0"/>
              <a:t>: database functionality</a:t>
            </a:r>
          </a:p>
          <a:p>
            <a:pPr lvl="2"/>
            <a:r>
              <a:rPr lang="en-US" dirty="0" err="1"/>
              <a:t>uq_utils</a:t>
            </a:r>
            <a:r>
              <a:rPr lang="en-US" dirty="0"/>
              <a:t>: UQ functionality</a:t>
            </a:r>
          </a:p>
          <a:p>
            <a:pPr lvl="2"/>
            <a:r>
              <a:rPr lang="en-US" dirty="0" err="1"/>
              <a:t>viz_utils</a:t>
            </a:r>
            <a:r>
              <a:rPr lang="en-US" dirty="0"/>
              <a:t>: visualize networks and output (prototype)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0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1EB1-296B-AB44-837F-469E6805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Example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E047-4FC7-7B44-B4B1-D3736C35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5740"/>
            <a:ext cx="6647883" cy="4047778"/>
          </a:xfrm>
        </p:spPr>
        <p:txBody>
          <a:bodyPr/>
          <a:lstStyle/>
          <a:p>
            <a:r>
              <a:rPr lang="en-US" sz="2000" b="1" dirty="0"/>
              <a:t>P3B1: Multi-task Deep Neural Net (DNN) for data extraction from clinical reports</a:t>
            </a:r>
          </a:p>
          <a:p>
            <a:r>
              <a:rPr lang="en-US" sz="2000" b="1" dirty="0"/>
              <a:t>Overview</a:t>
            </a:r>
            <a:r>
              <a:rPr lang="en-US" sz="2000" dirty="0"/>
              <a:t>: Given a corpus of patient-level clinical reports, build a deep learning network that can simultaneously identify:(</a:t>
            </a:r>
            <a:r>
              <a:rPr lang="en-US" sz="2000" dirty="0" err="1"/>
              <a:t>i</a:t>
            </a:r>
            <a:r>
              <a:rPr lang="en-US" sz="2000" dirty="0"/>
              <a:t>) b tumor sites, (ii) t tumor laterality, and (iii) g clinical grade of tumors.</a:t>
            </a:r>
          </a:p>
          <a:p>
            <a:r>
              <a:rPr lang="en-US" sz="2000" b="1" dirty="0"/>
              <a:t>Relationship to core problem</a:t>
            </a:r>
            <a:r>
              <a:rPr lang="en-US" sz="2000" dirty="0"/>
              <a:t>: Instead of training individual deep learning networks for individual machine learning tasks, Build a multi-task DNN that can exploit task-relatedness to simultaneously learn multiple concepts.</a:t>
            </a:r>
          </a:p>
          <a:p>
            <a:r>
              <a:rPr lang="en-US" sz="2000" b="1" dirty="0"/>
              <a:t>Expected outcome</a:t>
            </a:r>
            <a:r>
              <a:rPr lang="en-US" sz="2000" dirty="0"/>
              <a:t>: Multi-task DNN that trains on same corpus and can automatically classify across three related tasks.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 descr="https://raw.githubusercontent.com/ECP-CANDLE/Benchmarks/master/Pilot3/P3B1/images/MTL1.png">
            <a:extLst>
              <a:ext uri="{FF2B5EF4-FFF2-40B4-BE49-F238E27FC236}">
                <a16:creationId xmlns:a16="http://schemas.microsoft.com/office/drawing/2014/main" id="{7915B7EE-5A9D-474D-886C-8C73B17A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60" y="1475740"/>
            <a:ext cx="4543073" cy="442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2735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26005</TotalTime>
  <Words>1357</Words>
  <Application>Microsoft Macintosh PowerPoint</Application>
  <PresentationFormat>Custom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Wingdings</vt:lpstr>
      <vt:lpstr>Presentations (Wide Screen)</vt:lpstr>
      <vt:lpstr>CANDLE Tutorial: Library Overview</vt:lpstr>
      <vt:lpstr>Talk Outline</vt:lpstr>
      <vt:lpstr>Introduction</vt:lpstr>
      <vt:lpstr>The CANDLE Environment</vt:lpstr>
      <vt:lpstr>Benefits provided by CANDLE</vt:lpstr>
      <vt:lpstr>Benefits provided by CANDLE</vt:lpstr>
      <vt:lpstr>Library Overview</vt:lpstr>
      <vt:lpstr>Library organization</vt:lpstr>
      <vt:lpstr>Example benchmark</vt:lpstr>
      <vt:lpstr>Original code</vt:lpstr>
      <vt:lpstr>CANDLE model file</vt:lpstr>
      <vt:lpstr>CANDLE code</vt:lpstr>
      <vt:lpstr>Simple parameter exploration</vt:lpstr>
      <vt:lpstr>UQ functionality</vt:lpstr>
      <vt:lpstr>UQ functionality (in development)</vt:lpstr>
      <vt:lpstr>RL Support (in development)</vt:lpstr>
      <vt:lpstr>Acknowledgments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Microsoft Office User</cp:lastModifiedBy>
  <cp:revision>456</cp:revision>
  <cp:lastPrinted>2019-01-14T20:07:20Z</cp:lastPrinted>
  <dcterms:created xsi:type="dcterms:W3CDTF">2015-03-03T13:47:39Z</dcterms:created>
  <dcterms:modified xsi:type="dcterms:W3CDTF">2020-02-04T04:09:32Z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