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6"/>
  </p:notesMasterIdLst>
  <p:handoutMasterIdLst>
    <p:handoutMasterId r:id="rId17"/>
  </p:handoutMasterIdLst>
  <p:sldIdLst>
    <p:sldId id="385" r:id="rId5"/>
    <p:sldId id="404" r:id="rId6"/>
    <p:sldId id="405" r:id="rId7"/>
    <p:sldId id="425" r:id="rId8"/>
    <p:sldId id="426" r:id="rId9"/>
    <p:sldId id="420" r:id="rId10"/>
    <p:sldId id="421" r:id="rId11"/>
    <p:sldId id="422" r:id="rId12"/>
    <p:sldId id="424" r:id="rId13"/>
    <p:sldId id="423" r:id="rId14"/>
    <p:sldId id="393" r:id="rId1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89319" autoAdjust="0"/>
  </p:normalViewPr>
  <p:slideViewPr>
    <p:cSldViewPr snapToGrid="0" showGuides="1">
      <p:cViewPr varScale="1">
        <p:scale>
          <a:sx n="118" d="100"/>
          <a:sy n="118" d="100"/>
        </p:scale>
        <p:origin x="336" y="20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ibm.com/linuxonpower/2019/06/11/tensorflow-large-model-support-resourc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Summit features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Hong-Jun Yoon</a:t>
            </a:r>
            <a:br>
              <a:rPr lang="en-US" sz="2000" dirty="0"/>
            </a:br>
            <a:r>
              <a:rPr lang="en-US" sz="2000" dirty="0"/>
              <a:t>Computer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yoonh@ornl.gov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AF5-8203-3241-9F0E-35D4DEE0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2FDF2-33CE-604A-A111-16BB6A89D8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0626"/>
            <a:ext cx="6094412" cy="2871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33217-B9B3-E14C-8F5D-A9AC070C8F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3" y="1280626"/>
            <a:ext cx="6094412" cy="307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C6718-AE39-674D-B378-BF87DDE760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2183" y="4882541"/>
            <a:ext cx="5072407" cy="602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344AA-EED2-EE4C-9AFC-B6F82A150135}"/>
              </a:ext>
            </a:extLst>
          </p:cNvPr>
          <p:cNvSpPr txBox="1"/>
          <p:nvPr/>
        </p:nvSpPr>
        <p:spPr>
          <a:xfrm>
            <a:off x="4343400" y="5577374"/>
            <a:ext cx="773145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/>
              <a:t>https://</a:t>
            </a:r>
            <a:r>
              <a:rPr lang="en-US" sz="1200" dirty="0" err="1"/>
              <a:t>developer.ibm.com</a:t>
            </a:r>
            <a:r>
              <a:rPr lang="en-US" sz="1200" dirty="0"/>
              <a:t>/</a:t>
            </a:r>
            <a:r>
              <a:rPr lang="en-US" sz="1200" dirty="0" err="1"/>
              <a:t>linuxpower</a:t>
            </a:r>
            <a:r>
              <a:rPr lang="en-US" sz="1200" dirty="0"/>
              <a:t>/2019/05/17/performance-results-with-tensorflow-large-model-support-v2/</a:t>
            </a:r>
          </a:p>
        </p:txBody>
      </p:sp>
    </p:spTree>
    <p:extLst>
      <p:ext uri="{BB962C8B-B14F-4D97-AF65-F5344CB8AC3E}">
        <p14:creationId xmlns:p14="http://schemas.microsoft.com/office/powerpoint/2010/main" val="96172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  <a:p>
            <a:r>
              <a:rPr lang="en-US" dirty="0"/>
              <a:t>Development environments</a:t>
            </a:r>
          </a:p>
          <a:p>
            <a:r>
              <a:rPr lang="en-US" dirty="0"/>
              <a:t>NVIDIA V100 GPU</a:t>
            </a:r>
          </a:p>
          <a:p>
            <a:r>
              <a:rPr lang="en-US" dirty="0"/>
              <a:t>Large Model Support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Job Step Manager (JSM)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Job launcher for Summit: “</a:t>
            </a:r>
            <a:r>
              <a:rPr lang="en-US" sz="2400" dirty="0" err="1"/>
              <a:t>jsrun</a:t>
            </a:r>
            <a:r>
              <a:rPr lang="en-US" sz="2400" dirty="0"/>
              <a:t>” command</a:t>
            </a:r>
          </a:p>
          <a:p>
            <a:pPr lvl="1"/>
            <a:r>
              <a:rPr lang="en-US" sz="2000" dirty="0"/>
              <a:t>Resource set: “--</a:t>
            </a:r>
            <a:r>
              <a:rPr lang="en-US" sz="2000" dirty="0" err="1"/>
              <a:t>nrs</a:t>
            </a:r>
            <a:r>
              <a:rPr lang="en-US" sz="2000" dirty="0"/>
              <a:t>” or “-n”</a:t>
            </a:r>
          </a:p>
          <a:p>
            <a:pPr lvl="1"/>
            <a:r>
              <a:rPr lang="en-US" sz="2000" dirty="0"/>
              <a:t>Number of MPI tasks: “--</a:t>
            </a:r>
            <a:r>
              <a:rPr lang="en-US" sz="2000" dirty="0" err="1"/>
              <a:t>tasks_per_rs</a:t>
            </a:r>
            <a:r>
              <a:rPr lang="en-US" sz="2000" dirty="0"/>
              <a:t>” or “-a”</a:t>
            </a:r>
          </a:p>
          <a:p>
            <a:pPr lvl="1"/>
            <a:r>
              <a:rPr lang="en-US" sz="2000" dirty="0"/>
              <a:t>Number of CPUs: “--</a:t>
            </a:r>
            <a:r>
              <a:rPr lang="en-US" sz="2000" dirty="0" err="1"/>
              <a:t>cpu_per_rs</a:t>
            </a:r>
            <a:r>
              <a:rPr lang="en-US" sz="2000" dirty="0"/>
              <a:t>” or “-c”</a:t>
            </a:r>
          </a:p>
          <a:p>
            <a:pPr lvl="1"/>
            <a:r>
              <a:rPr lang="en-US" sz="2000" dirty="0"/>
              <a:t>Number of GPUs: “--</a:t>
            </a:r>
            <a:r>
              <a:rPr lang="en-US" sz="2000" dirty="0" err="1"/>
              <a:t>gpu_per_rs</a:t>
            </a:r>
            <a:r>
              <a:rPr lang="en-US" sz="2000" dirty="0"/>
              <a:t>” or “-g”</a:t>
            </a:r>
          </a:p>
          <a:p>
            <a:pPr lvl="1"/>
            <a:r>
              <a:rPr lang="en-US" sz="2000" dirty="0"/>
              <a:t>Binding of tasks within a resource set: “--bind” or “-b”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000" dirty="0"/>
              <a:t>Initiate 48 processes, assign 1 GPU, 7 CPU cores per process</a:t>
            </a:r>
          </a:p>
          <a:p>
            <a:pPr lvl="2"/>
            <a:r>
              <a:rPr lang="en-US" sz="1800" dirty="0" err="1"/>
              <a:t>jsrun</a:t>
            </a:r>
            <a:r>
              <a:rPr lang="en-US" sz="1800" dirty="0"/>
              <a:t> -n48 -a1 -g1 -c7 python </a:t>
            </a:r>
            <a:r>
              <a:rPr lang="en-US" sz="1800" dirty="0" err="1"/>
              <a:t>myscript.py</a:t>
            </a:r>
            <a:endParaRPr lang="en-US" sz="1800" dirty="0"/>
          </a:p>
          <a:p>
            <a:pPr lvl="1"/>
            <a:r>
              <a:rPr lang="en-US" sz="2000" dirty="0"/>
              <a:t>Running </a:t>
            </a:r>
            <a:r>
              <a:rPr lang="en-US" sz="2000" dirty="0" err="1"/>
              <a:t>Horovod</a:t>
            </a:r>
            <a:r>
              <a:rPr lang="en-US" sz="2000" dirty="0"/>
              <a:t> data parallel with 16 nodes</a:t>
            </a:r>
          </a:p>
          <a:p>
            <a:pPr lvl="2"/>
            <a:r>
              <a:rPr lang="en-US" sz="1800" dirty="0" err="1"/>
              <a:t>jsrun</a:t>
            </a:r>
            <a:r>
              <a:rPr lang="en-US" sz="1800" dirty="0"/>
              <a:t> -n16 -a1 -g6 -c42 python </a:t>
            </a:r>
            <a:r>
              <a:rPr lang="en-US" sz="1800" dirty="0" err="1"/>
              <a:t>happy_horovod.py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CANDLE/Supervisor/Summit: NVM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NVM as a data preprocessing workspace</a:t>
            </a:r>
          </a:p>
          <a:p>
            <a:r>
              <a:rPr lang="en-US" dirty="0"/>
              <a:t>Copy data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/bb</a:t>
            </a:r>
            <a:r>
              <a:rPr lang="en-US" dirty="0"/>
              <a:t> once per workflow node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Reuse local copy for subsequent training cycles with different data subsets</a:t>
            </a:r>
          </a:p>
          <a:p>
            <a:pPr lvl="1"/>
            <a:r>
              <a:rPr lang="en-US" dirty="0"/>
              <a:t>Faster random access for data </a:t>
            </a:r>
            <a:r>
              <a:rPr lang="en-US" dirty="0" err="1"/>
              <a:t>subsetting</a:t>
            </a:r>
            <a:endParaRPr lang="en-US" dirty="0"/>
          </a:p>
          <a:p>
            <a:r>
              <a:rPr lang="en-US" dirty="0"/>
              <a:t>Typical data rate ~1.3 GB/s for each of 128 nodes</a:t>
            </a:r>
          </a:p>
          <a:p>
            <a:r>
              <a:rPr lang="en-US" dirty="0"/>
              <a:t>Turns data preprocessing from I/O problem to CPU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9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CANDLE/Supervisor/Summit: LSF &amp; JSRUN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support for LSF for Swift/T (new!)</a:t>
            </a:r>
          </a:p>
          <a:p>
            <a:r>
              <a:rPr lang="en-US" dirty="0"/>
              <a:t>Support script modification via environment variables that inject macros into the generated LSF script</a:t>
            </a:r>
          </a:p>
          <a:p>
            <a:r>
              <a:rPr lang="en-US" dirty="0"/>
              <a:t>Setting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TURBINE_LAUNCH_OPTIONS="-g6 -c42 -a1 -b packed:42"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Sets JSRUN to use all 6 GPUs, 42 bound threads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Other scheduler features are abstracted by Swift/T and thus common across Summit, Theta, Cori, and cluster systems (e.g., NIH Biowulf).</a:t>
            </a:r>
          </a:p>
        </p:txBody>
      </p:sp>
    </p:spTree>
    <p:extLst>
      <p:ext uri="{BB962C8B-B14F-4D97-AF65-F5344CB8AC3E}">
        <p14:creationId xmlns:p14="http://schemas.microsoft.com/office/powerpoint/2010/main" val="176837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6E96-E6BA-E54A-A6B4-D2016084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Machine Learning Community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278A-103D-8141-822B-7C7E903A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IBM WML CE</a:t>
            </a:r>
          </a:p>
          <a:p>
            <a:pPr lvl="1"/>
            <a:r>
              <a:rPr lang="en-US" dirty="0"/>
              <a:t>module load </a:t>
            </a:r>
            <a:r>
              <a:rPr lang="en-US" dirty="0" err="1"/>
              <a:t>ibm-wml-ce</a:t>
            </a:r>
            <a:endParaRPr lang="en-US" dirty="0"/>
          </a:p>
          <a:p>
            <a:pPr lvl="1"/>
            <a:r>
              <a:rPr lang="en-US" dirty="0"/>
              <a:t>For custom </a:t>
            </a:r>
            <a:r>
              <a:rPr lang="en-US" dirty="0" err="1"/>
              <a:t>eivnronment</a:t>
            </a:r>
            <a:r>
              <a:rPr lang="en-US" dirty="0"/>
              <a:t>: clone it!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cloned_env</a:t>
            </a:r>
            <a:r>
              <a:rPr lang="en-US" dirty="0"/>
              <a:t> --clone ibm-wml-ce-1.6.2-X</a:t>
            </a:r>
          </a:p>
          <a:p>
            <a:r>
              <a:rPr lang="en-US" dirty="0"/>
              <a:t>Support popular DL platforms</a:t>
            </a:r>
          </a:p>
          <a:p>
            <a:r>
              <a:rPr lang="en-US" dirty="0"/>
              <a:t>Distributed Deep Learning</a:t>
            </a:r>
          </a:p>
          <a:p>
            <a:pPr lvl="1"/>
            <a:r>
              <a:rPr lang="en-US" dirty="0"/>
              <a:t>Automatically distribute the job across</a:t>
            </a:r>
          </a:p>
          <a:p>
            <a:pPr lvl="2"/>
            <a:r>
              <a:rPr lang="en-US" dirty="0" err="1"/>
              <a:t>ddlrun</a:t>
            </a:r>
            <a:r>
              <a:rPr lang="en-US" dirty="0"/>
              <a:t> python </a:t>
            </a:r>
            <a:r>
              <a:rPr lang="en-US" dirty="0" err="1"/>
              <a:t>mygreatcode.py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9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666-254D-CC4D-9E7A-4D14B48B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V100 GPU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C03A9-7C0A-4F4F-91FA-EF6955B422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0876" y="1386561"/>
            <a:ext cx="3464317" cy="4587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0402D0-6CE0-EA4C-8994-917D2C7E88F7}"/>
              </a:ext>
            </a:extLst>
          </p:cNvPr>
          <p:cNvSpPr txBox="1"/>
          <p:nvPr/>
        </p:nvSpPr>
        <p:spPr>
          <a:xfrm>
            <a:off x="365760" y="2360488"/>
            <a:ext cx="7180302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the GPU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80 Streaming Multiprocessors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16 GB HBM2, 900 GB/s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6MB L2 cache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8 512-bit memory controllers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each SM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32 FP64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64 FP32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64 Int32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96KB L1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TensorCores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4E1C1-1D34-4542-A790-DB90B28B2E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292" y="205367"/>
            <a:ext cx="4156692" cy="23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0706-D93D-6A4B-B560-37734BB9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Large Model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4E97-A953-D04B-97F2-41C166B9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 memory is limited!</a:t>
            </a:r>
          </a:p>
          <a:p>
            <a:pPr lvl="1"/>
            <a:r>
              <a:rPr lang="en-US" dirty="0"/>
              <a:t>Way to utilize CPU memory?</a:t>
            </a:r>
          </a:p>
          <a:p>
            <a:pPr lvl="1"/>
            <a:r>
              <a:rPr lang="en-US" dirty="0"/>
              <a:t>IBM TensorFlow Large Model Support</a:t>
            </a:r>
          </a:p>
          <a:p>
            <a:pPr lvl="1"/>
            <a:r>
              <a:rPr lang="en-US" dirty="0">
                <a:hlinkClick r:id="rId2"/>
              </a:rPr>
              <a:t>https://developer.ibm.com/linuxonpower/2019/06/11/tensorflow-large-model-support-resources/</a:t>
            </a:r>
            <a:endParaRPr lang="en-US" dirty="0"/>
          </a:p>
          <a:p>
            <a:r>
              <a:rPr lang="en-US" dirty="0"/>
              <a:t>Swap In/Out Tensors</a:t>
            </a:r>
          </a:p>
          <a:p>
            <a:pPr lvl="1"/>
            <a:r>
              <a:rPr lang="en-US" dirty="0"/>
              <a:t>900 GB/s (HBM2) vs. 25 GB/s (</a:t>
            </a:r>
            <a:r>
              <a:rPr lang="en-US" dirty="0" err="1"/>
              <a:t>NVLink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Parameters to adjust swap in/out rates</a:t>
            </a:r>
          </a:p>
          <a:p>
            <a:pPr lvl="1"/>
            <a:r>
              <a:rPr lang="en-US" dirty="0"/>
              <a:t>Auto-tuned!</a:t>
            </a:r>
          </a:p>
        </p:txBody>
      </p:sp>
    </p:spTree>
    <p:extLst>
      <p:ext uri="{BB962C8B-B14F-4D97-AF65-F5344CB8AC3E}">
        <p14:creationId xmlns:p14="http://schemas.microsoft.com/office/powerpoint/2010/main" val="228018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15BA-7A91-ED4C-A42D-43FFD67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C3A9-A381-A841-BB53-DDBEE5E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tensorflow_large_model_support</a:t>
            </a:r>
            <a:r>
              <a:rPr lang="en-US" sz="2000" dirty="0"/>
              <a:t> import </a:t>
            </a:r>
            <a:r>
              <a:rPr lang="en-US" sz="2000" dirty="0" err="1"/>
              <a:t>LMSKerasCallaback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 err="1"/>
              <a:t>lms</a:t>
            </a:r>
            <a:r>
              <a:rPr lang="en-US" sz="2000" dirty="0"/>
              <a:t> = </a:t>
            </a:r>
            <a:r>
              <a:rPr lang="en-US" sz="2000" dirty="0" err="1"/>
              <a:t>LMSKerasCallback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 err="1"/>
              <a:t>callbacks.append</a:t>
            </a:r>
            <a:r>
              <a:rPr lang="en-US" sz="2000" dirty="0"/>
              <a:t>( </a:t>
            </a:r>
            <a:r>
              <a:rPr lang="en-US" sz="2000" dirty="0" err="1"/>
              <a:t>lms</a:t>
            </a:r>
            <a:r>
              <a:rPr lang="en-US" sz="20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810321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303</TotalTime>
  <Words>614</Words>
  <Application>Microsoft Macintosh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Presentations (Wide Screen)</vt:lpstr>
      <vt:lpstr>Summit features</vt:lpstr>
      <vt:lpstr>Talk Outline</vt:lpstr>
      <vt:lpstr>IBM Job Step Manager (JSM)</vt:lpstr>
      <vt:lpstr>CANDLE/Supervisor/Summit: NVM</vt:lpstr>
      <vt:lpstr>CANDLE/Supervisor/Summit: LSF &amp; JSRUN</vt:lpstr>
      <vt:lpstr>IBM Watson Machine Learning Community Edition</vt:lpstr>
      <vt:lpstr>NVIDIA V100 GPU</vt:lpstr>
      <vt:lpstr>TensorFlow Large Model Support</vt:lpstr>
      <vt:lpstr>Code Snippet</vt:lpstr>
      <vt:lpstr>Performance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Yoon, Hong-Jun</dc:creator>
  <cp:lastModifiedBy>Yoon, Hong-Jun</cp:lastModifiedBy>
  <cp:revision>16</cp:revision>
  <cp:lastPrinted>2019-01-14T20:07:20Z</cp:lastPrinted>
  <dcterms:created xsi:type="dcterms:W3CDTF">2020-02-03T17:38:08Z</dcterms:created>
  <dcterms:modified xsi:type="dcterms:W3CDTF">2020-02-03T23:20:18Z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