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3"/>
  </p:notesMasterIdLst>
  <p:handoutMasterIdLst>
    <p:handoutMasterId r:id="rId24"/>
  </p:handoutMasterIdLst>
  <p:sldIdLst>
    <p:sldId id="385" r:id="rId5"/>
    <p:sldId id="404" r:id="rId6"/>
    <p:sldId id="405" r:id="rId7"/>
    <p:sldId id="406" r:id="rId8"/>
    <p:sldId id="418" r:id="rId9"/>
    <p:sldId id="419" r:id="rId10"/>
    <p:sldId id="407" r:id="rId11"/>
    <p:sldId id="408" r:id="rId12"/>
    <p:sldId id="412" r:id="rId13"/>
    <p:sldId id="413" r:id="rId14"/>
    <p:sldId id="415" r:id="rId15"/>
    <p:sldId id="414" r:id="rId16"/>
    <p:sldId id="416" r:id="rId17"/>
    <p:sldId id="393" r:id="rId18"/>
    <p:sldId id="420" r:id="rId19"/>
    <p:sldId id="409" r:id="rId20"/>
    <p:sldId id="410" r:id="rId21"/>
    <p:sldId id="411" r:id="rId2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CANDLE Tutorial: Library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/>
              <a:t>Jamaludin</a:t>
            </a:r>
            <a:r>
              <a:rPr lang="en-US" sz="2000" b="1" dirty="0"/>
              <a:t> </a:t>
            </a:r>
            <a:r>
              <a:rPr lang="en-US" sz="2000" b="1" dirty="0" err="1"/>
              <a:t>Mohd</a:t>
            </a:r>
            <a:r>
              <a:rPr lang="en-US" sz="2000" b="1" dirty="0"/>
              <a:t> Yusof</a:t>
            </a:r>
            <a:br>
              <a:rPr lang="en-US" sz="2000" dirty="0"/>
            </a:br>
            <a:r>
              <a:rPr lang="en-US" sz="2000" dirty="0"/>
              <a:t>Advanced Architectures and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Los Alamos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jamal@lanl.gov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7681-1444-0A4D-A862-EF09BD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C95-265D-A24C-B166-A7281C9A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125545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hyperparameters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n_epochs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data_utils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origin = 'http://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('P3B1_data.tgz', origin,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=True, md5_hash=None,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cache_subdir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=‘Pilot3')</a:t>
            </a:r>
          </a:p>
        </p:txBody>
      </p:sp>
    </p:spTree>
    <p:extLst>
      <p:ext uri="{BB962C8B-B14F-4D97-AF65-F5344CB8AC3E}">
        <p14:creationId xmlns:p14="http://schemas.microsoft.com/office/powerpoint/2010/main" val="1135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8A5-FDD5-7940-BF86-AF551FC4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4003-0CBD-A943-A05A-B3CF010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35272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'ftp://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activation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out_activation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loss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optimizer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n_fold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feature_names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'Primary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site:Tumor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laterality:Histological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glorot_uniform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14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BD7F-BB07-044B-A21F-771DC1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06F-CEAC-1E42-AAEA-5E20A165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271459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candle.finalize_parameters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= Input( shape =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k in range(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layer = Dense(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k ], activation=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['activation'],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name=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_'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k )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layer = Dropout(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path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candle.fetch_file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(path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'], 'Pilot3',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3268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021-8069-E74A-8223-7D3F409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621-F1D1-E747-BC88-718C267D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Provide a new default model specification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/>
              <a:t>Overwrite individual parameters in the default model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0.1 –drop 0.1’</a:t>
            </a:r>
          </a:p>
          <a:p>
            <a:r>
              <a:rPr lang="en-US" sz="2400" dirty="0"/>
              <a:t>Provides an easy way to perform individual experiments to probe the hyperparameter space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0.01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“run1”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0.02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“run2”</a:t>
            </a:r>
          </a:p>
          <a:p>
            <a:r>
              <a:rPr lang="en-US" sz="2400" dirty="0"/>
              <a:t>Provides the pathway for automated sweeps of hyperparameters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Supervisor workflows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5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EF8-BC98-A74F-9BEB-2C3A6C31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E0B5-BF1D-8E46-B6BA-D88DDDB7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7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FDD-3CF8-3245-BB00-C351D23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FE25-9797-FB4D-AFE7-97E96E80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finalize_parameters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Read default values for the model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default_model.txt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Automatically parse many standard ML hyperparameters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Allows user to add other keywords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additional_definitions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Sets undefined hyperparameters to the corresponding Keras defaults to ensure consistency across backend frameworks </a:t>
            </a:r>
          </a:p>
          <a:p>
            <a:pPr lvl="2"/>
            <a:r>
              <a:rPr lang="en-US" dirty="0"/>
              <a:t>Early work revealed some performance differences were due to mismatched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72865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DFA-CE74-5540-980F-6E7FC78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B05B-C6D2-0C48-9A00-05005A6B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management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fetch_data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Check if local data copy exists; if not, fetch data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allows separate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files, check MD5 hash if provided, </a:t>
            </a:r>
            <a:r>
              <a:rPr lang="en-US" dirty="0" err="1"/>
              <a:t>untar</a:t>
            </a:r>
            <a:r>
              <a:rPr lang="en-US" dirty="0"/>
              <a:t> if needed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Load labeled (</a:t>
            </a:r>
            <a:r>
              <a:rPr lang="en-US" dirty="0" err="1"/>
              <a:t>xy</a:t>
            </a:r>
            <a:r>
              <a:rPr lang="en-US" dirty="0"/>
              <a:t>) or unlabeled (x) data, perform various manipulations </a:t>
            </a:r>
          </a:p>
          <a:p>
            <a:pPr lvl="3"/>
            <a:r>
              <a:rPr lang="en-US" dirty="0"/>
              <a:t>Shuffle, scale, split into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{train, validation, test}</a:t>
            </a:r>
          </a:p>
          <a:p>
            <a:pPr lvl="3"/>
            <a:r>
              <a:rPr lang="en-US" dirty="0"/>
              <a:t>Takes UQ operations to provide repeatable cross-validation data splits</a:t>
            </a:r>
          </a:p>
          <a:p>
            <a:pPr lvl="2"/>
            <a:endParaRPr lang="en-US" dirty="0"/>
          </a:p>
          <a:p>
            <a:pPr marL="0" indent="-4921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38B7-7454-FB42-923C-1A21973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B2C4-D35D-0F4A-A4F0-442A2BA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keras_utils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translates CANDLE keywords into Keras methods</a:t>
            </a:r>
          </a:p>
          <a:p>
            <a:pPr lvl="2"/>
            <a:r>
              <a:rPr lang="en-US" dirty="0"/>
              <a:t>e.g. optimizer, initializer specification</a:t>
            </a:r>
          </a:p>
          <a:p>
            <a:pPr lvl="1"/>
            <a:r>
              <a:rPr lang="en-US" dirty="0"/>
              <a:t>Extends Keras functionality where useful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PermanentDropout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default_utils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+mn-lt"/>
              </a:rPr>
              <a:t>Adds default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EXP000</a:t>
            </a:r>
            <a:r>
              <a:rPr lang="en-US" dirty="0">
                <a:latin typeface="+mn-lt"/>
              </a:rPr>
              <a:t> 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RUN000</a:t>
            </a:r>
            <a:r>
              <a:rPr lang="en-US" dirty="0">
                <a:latin typeface="+mn-lt"/>
              </a:rPr>
              <a:t> directory structure </a:t>
            </a:r>
          </a:p>
          <a:p>
            <a:pPr lvl="2"/>
            <a:r>
              <a:rPr lang="en-US" dirty="0">
                <a:latin typeface="+mn-lt"/>
              </a:rPr>
              <a:t>Adds default values, command line parsing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solr_keras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adds monitoring and logging</a:t>
            </a:r>
          </a:p>
          <a:p>
            <a:pPr lvl="2"/>
            <a:r>
              <a:rPr lang="en-US" dirty="0">
                <a:latin typeface="+mn-lt"/>
              </a:rPr>
              <a:t>Timeout functionality to respect job limits</a:t>
            </a:r>
          </a:p>
          <a:p>
            <a:pPr marL="346075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6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streamline the writing of CANDLE-compliant codes </a:t>
            </a:r>
          </a:p>
          <a:p>
            <a:pPr lvl="1"/>
            <a:r>
              <a:rPr lang="en-US" dirty="0"/>
              <a:t>Allow rapid prototyping and exploration of hyperparameters </a:t>
            </a:r>
          </a:p>
          <a:p>
            <a:pPr lvl="1"/>
            <a:r>
              <a:rPr lang="en-US" dirty="0"/>
              <a:t>Integrate with the Supervisor framework</a:t>
            </a:r>
          </a:p>
          <a:p>
            <a:pPr lvl="1"/>
            <a:endParaRPr lang="en-US" dirty="0"/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Consolidation of frequently used functionality from the Benchmark codes</a:t>
            </a:r>
          </a:p>
          <a:p>
            <a:pPr lvl="1"/>
            <a:r>
              <a:rPr lang="en-US" dirty="0"/>
              <a:t>Evolving to incorporate new functionality as needed</a:t>
            </a:r>
          </a:p>
          <a:p>
            <a:pPr lvl="2"/>
            <a:r>
              <a:rPr lang="en-US" dirty="0"/>
              <a:t>Improved usability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39DE-3728-C44B-AA4C-C454A33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52F9-22A6-484E-8B75-4BC6A9B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Consistent</a:t>
            </a:r>
            <a:endParaRPr lang="en-US" sz="24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network specification with a “</a:t>
            </a:r>
            <a:r>
              <a:rPr lang="en-US" sz="2000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default_model_file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”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command line intercept protocol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default values across frameworks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Ideal for testing the same problems with consistency on new DOE hardware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Convenient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Pass arguments via command line</a:t>
            </a:r>
            <a:endParaRPr lang="en-US" sz="2000" spc="-1" dirty="0">
              <a:latin typeface="Arial"/>
            </a:endParaRPr>
          </a:p>
          <a:p>
            <a:pPr marL="809485" lvl="2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1800" spc="-1" dirty="0">
                <a:solidFill>
                  <a:srgbClr val="232425"/>
                </a:solidFill>
                <a:latin typeface="Arial"/>
              </a:rPr>
              <a:t>Standard keywords parsed automatically, user can add new ones</a:t>
            </a:r>
            <a:endParaRPr lang="en-US" sz="900" spc="-1" dirty="0">
              <a:solidFill>
                <a:srgbClr val="232425"/>
              </a:solidFill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Modify the default file</a:t>
            </a:r>
            <a:endParaRPr lang="en-US" sz="2000" spc="-1" dirty="0">
              <a:latin typeface="Arial"/>
            </a:endParaRPr>
          </a:p>
          <a:p>
            <a:pPr marL="803160" lvl="2" indent="-186480">
              <a:lnSpc>
                <a:spcPct val="100000"/>
              </a:lnSpc>
              <a:buClr>
                <a:srgbClr val="232425"/>
              </a:buClr>
              <a:buFont typeface="Arial"/>
              <a:buChar char="•"/>
            </a:pPr>
            <a:r>
              <a:rPr lang="en-US" spc="-1" dirty="0">
                <a:solidFill>
                  <a:srgbClr val="232425"/>
                </a:solidFill>
                <a:latin typeface="Arial"/>
              </a:rPr>
              <a:t>Provide a new default model specification 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pc="-1" dirty="0">
                <a:solidFill>
                  <a:srgbClr val="232425"/>
                </a:solidFill>
                <a:latin typeface="Arial"/>
              </a:rPr>
              <a:t>’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594-D6FA-F84D-BBB6-B1B4820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0A8-3F40-2942-8B28-EBA46657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various utility packages that promote reuse and streamline code development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Actively developed, new functionality based on need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Added UQ, LOOCV, data </a:t>
            </a:r>
            <a:r>
              <a:rPr lang="en-US" sz="2000" spc="-1" dirty="0" err="1">
                <a:solidFill>
                  <a:srgbClr val="232425"/>
                </a:solidFill>
                <a:latin typeface="Arial"/>
              </a:rPr>
              <a:t>subsetting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 this year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the pathway for inferencing, data-parallelism, automated sweeps of hyperparameters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Availability of a robust framework for documentation and testing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Pre-existing for containers such as Singularity (Ex. machines such as Theta, Titan, Cori, </a:t>
            </a:r>
            <a:r>
              <a:rPr lang="en-US" sz="2400" spc="-1" dirty="0" err="1">
                <a:solidFill>
                  <a:srgbClr val="232425"/>
                </a:solidFill>
                <a:latin typeface="Arial"/>
              </a:rPr>
              <a:t>summitdev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) </a:t>
            </a: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sz="2400" u="sng" spc="-1" dirty="0">
                <a:solidFill>
                  <a:srgbClr val="000000"/>
                </a:solidFill>
                <a:latin typeface="Arial"/>
                <a:hlinkClick r:id="rId2"/>
              </a:rPr>
              <a:t>https://ecp-candle.github.io/Candle/html/index.html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8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scripting level of CANDLE stack</a:t>
            </a:r>
          </a:p>
          <a:p>
            <a:pPr lvl="1"/>
            <a:r>
              <a:rPr lang="en-US" dirty="0"/>
              <a:t>Keras, </a:t>
            </a:r>
            <a:r>
              <a:rPr lang="en-US" dirty="0" err="1"/>
              <a:t>PyTorch</a:t>
            </a:r>
            <a:r>
              <a:rPr lang="en-US" dirty="0"/>
              <a:t> versions</a:t>
            </a:r>
          </a:p>
          <a:p>
            <a:pPr lvl="1"/>
            <a:r>
              <a:rPr lang="en-US" dirty="0"/>
              <a:t>Allows multiple backends (</a:t>
            </a:r>
            <a:r>
              <a:rPr lang="en-US" dirty="0" err="1"/>
              <a:t>Tensorflow</a:t>
            </a:r>
            <a:r>
              <a:rPr lang="en-US" dirty="0"/>
              <a:t>, CNTK,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Provides a single namespace for inclusion of useful functions into Benchmark codes</a:t>
            </a:r>
          </a:p>
          <a:p>
            <a:r>
              <a:rPr lang="en-US" dirty="0"/>
              <a:t>Allows developers to decide which functions are exposed to users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candle_keras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directory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sets included functions</a:t>
            </a:r>
          </a:p>
          <a:p>
            <a:r>
              <a:rPr lang="en-US" dirty="0"/>
              <a:t>Allows reuse of non-Keras specific functions to create libraries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EF13-207E-F848-B3E7-783396E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FDA0-9B14-D94F-B915-8C5668E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are organized by functionality</a:t>
            </a:r>
          </a:p>
          <a:p>
            <a:pPr lvl="1"/>
            <a:r>
              <a:rPr lang="en-US" dirty="0"/>
              <a:t>Transparent to the user, mostly framework agnostic</a:t>
            </a:r>
          </a:p>
          <a:p>
            <a:pPr lvl="2"/>
            <a:r>
              <a:rPr lang="en-US" dirty="0" err="1"/>
              <a:t>default_utils</a:t>
            </a:r>
            <a:r>
              <a:rPr lang="en-US" dirty="0"/>
              <a:t>: create, modify parameter dictionary</a:t>
            </a:r>
          </a:p>
          <a:p>
            <a:pPr lvl="2"/>
            <a:r>
              <a:rPr lang="en-US" dirty="0" err="1"/>
              <a:t>file_utils</a:t>
            </a:r>
            <a:r>
              <a:rPr lang="en-US" dirty="0"/>
              <a:t>: fetch and unpack </a:t>
            </a:r>
            <a:r>
              <a:rPr lang="en-US" dirty="0" err="1"/>
              <a:t>da†a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data_utils</a:t>
            </a:r>
            <a:r>
              <a:rPr lang="en-US" dirty="0"/>
              <a:t>: load and manipulate data, enable UQ (via </a:t>
            </a:r>
            <a:r>
              <a:rPr lang="en-US" dirty="0" err="1"/>
              <a:t>uq_utils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generic_utils</a:t>
            </a:r>
            <a:r>
              <a:rPr lang="en-US" dirty="0"/>
              <a:t>: callback function, standardize screen output</a:t>
            </a:r>
          </a:p>
          <a:p>
            <a:pPr lvl="2"/>
            <a:r>
              <a:rPr lang="en-US" dirty="0" err="1"/>
              <a:t>keras_utils</a:t>
            </a:r>
            <a:r>
              <a:rPr lang="en-US" dirty="0"/>
              <a:t>: translation from CANDLE keywords, enhance Keras functionality</a:t>
            </a:r>
          </a:p>
          <a:p>
            <a:pPr lvl="2"/>
            <a:r>
              <a:rPr lang="en-US" dirty="0" err="1"/>
              <a:t>pytorch_utils</a:t>
            </a:r>
            <a:r>
              <a:rPr lang="en-US" dirty="0"/>
              <a:t>: translation from CANDLE keywords, enhance </a:t>
            </a:r>
            <a:r>
              <a:rPr lang="en-US" dirty="0" err="1"/>
              <a:t>PyTorch</a:t>
            </a:r>
            <a:r>
              <a:rPr lang="en-US" dirty="0"/>
              <a:t> functionality</a:t>
            </a:r>
          </a:p>
          <a:p>
            <a:pPr lvl="2"/>
            <a:r>
              <a:rPr lang="en-US" dirty="0" err="1"/>
              <a:t>solr_keras</a:t>
            </a:r>
            <a:r>
              <a:rPr lang="en-US" dirty="0"/>
              <a:t>: database functionality</a:t>
            </a:r>
          </a:p>
          <a:p>
            <a:pPr lvl="2"/>
            <a:r>
              <a:rPr lang="en-US" dirty="0" err="1"/>
              <a:t>uq_utils</a:t>
            </a:r>
            <a:r>
              <a:rPr lang="en-US" dirty="0"/>
              <a:t>: UQ functionality</a:t>
            </a:r>
          </a:p>
          <a:p>
            <a:pPr lvl="2"/>
            <a:r>
              <a:rPr lang="en-US" dirty="0" err="1"/>
              <a:t>viz_utils</a:t>
            </a:r>
            <a:r>
              <a:rPr lang="en-US" dirty="0"/>
              <a:t>: visualize networks and output (prototype)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EB1-296B-AB44-837F-469E6805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047-4FC7-7B44-B4B1-D3736C35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6647883" cy="4047778"/>
          </a:xfrm>
        </p:spPr>
        <p:txBody>
          <a:bodyPr/>
          <a:lstStyle/>
          <a:p>
            <a:r>
              <a:rPr lang="en-US" sz="2000" b="1" dirty="0"/>
              <a:t>P3B1: Multi-task Deep Neural Net (DNN) for data extraction from clinical reports</a:t>
            </a:r>
          </a:p>
          <a:p>
            <a:r>
              <a:rPr lang="en-US" sz="2000" b="1" dirty="0"/>
              <a:t>Overview</a:t>
            </a:r>
            <a:r>
              <a:rPr lang="en-US" sz="2000" dirty="0"/>
              <a:t>: Given a corpus of patient-level clinical reports, build a deep learning network that can simultaneously identify:(</a:t>
            </a:r>
            <a:r>
              <a:rPr lang="en-US" sz="2000" dirty="0" err="1"/>
              <a:t>i</a:t>
            </a:r>
            <a:r>
              <a:rPr lang="en-US" sz="2000" dirty="0"/>
              <a:t>) b tumor sites, (ii) t tumor laterality, and (iii) g clinical grade of tumors.</a:t>
            </a:r>
          </a:p>
          <a:p>
            <a:r>
              <a:rPr lang="en-US" sz="2000" b="1" dirty="0"/>
              <a:t>Relationship to core problem</a:t>
            </a:r>
            <a:r>
              <a:rPr lang="en-US" sz="20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2000" b="1" dirty="0"/>
              <a:t>Expected outcome</a:t>
            </a:r>
            <a:r>
              <a:rPr lang="en-US" sz="2000" dirty="0"/>
              <a:t>: Multi-task DNN that trains on same corpus and can automatically classify across three related tasks.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id="{7915B7EE-5A9D-474D-886C-8C73B17A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0" y="1475740"/>
            <a:ext cx="4543073" cy="44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7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25981</TotalTime>
  <Words>1428</Words>
  <Application>Microsoft Macintosh PowerPoint</Application>
  <PresentationFormat>Custom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Arial</vt:lpstr>
      <vt:lpstr>Arial Black</vt:lpstr>
      <vt:lpstr>Calibri</vt:lpstr>
      <vt:lpstr>Consolas</vt:lpstr>
      <vt:lpstr>Wingdings</vt:lpstr>
      <vt:lpstr>Presentations (Wide Screen)</vt:lpstr>
      <vt:lpstr>CANDLE Tutorial: Library Overview</vt:lpstr>
      <vt:lpstr>Talk Outline</vt:lpstr>
      <vt:lpstr>Introduction</vt:lpstr>
      <vt:lpstr>The CANDLE Environment</vt:lpstr>
      <vt:lpstr>Benefits provided by CANDLE</vt:lpstr>
      <vt:lpstr>Benefits provided by CANDLE</vt:lpstr>
      <vt:lpstr>Library Overview</vt:lpstr>
      <vt:lpstr>Library organization</vt:lpstr>
      <vt:lpstr>Example benchmark</vt:lpstr>
      <vt:lpstr>Original code</vt:lpstr>
      <vt:lpstr>CANDLE model file</vt:lpstr>
      <vt:lpstr>CANDLE code</vt:lpstr>
      <vt:lpstr>Simple parameter exploration</vt:lpstr>
      <vt:lpstr>Acknowledgments</vt:lpstr>
      <vt:lpstr>Backup Slides</vt:lpstr>
      <vt:lpstr>Example Benchmark Workflow</vt:lpstr>
      <vt:lpstr>Example Benchmark Workflow</vt:lpstr>
      <vt:lpstr>Example Benchmark Workflow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Microsoft Office User</cp:lastModifiedBy>
  <cp:revision>452</cp:revision>
  <cp:lastPrinted>2019-01-14T20:07:20Z</cp:lastPrinted>
  <dcterms:created xsi:type="dcterms:W3CDTF">2015-03-03T13:47:39Z</dcterms:created>
  <dcterms:modified xsi:type="dcterms:W3CDTF">2020-01-28T18:09:29Z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