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32"/>
  </p:notesMasterIdLst>
  <p:sldIdLst>
    <p:sldId id="264" r:id="rId2"/>
    <p:sldId id="265" r:id="rId3"/>
    <p:sldId id="298" r:id="rId4"/>
    <p:sldId id="270" r:id="rId5"/>
    <p:sldId id="271" r:id="rId6"/>
    <p:sldId id="292" r:id="rId7"/>
    <p:sldId id="273" r:id="rId8"/>
    <p:sldId id="291" r:id="rId9"/>
    <p:sldId id="278" r:id="rId10"/>
    <p:sldId id="294" r:id="rId11"/>
    <p:sldId id="295" r:id="rId12"/>
    <p:sldId id="297" r:id="rId13"/>
    <p:sldId id="280" r:id="rId14"/>
    <p:sldId id="281" r:id="rId15"/>
    <p:sldId id="289" r:id="rId16"/>
    <p:sldId id="282" r:id="rId17"/>
    <p:sldId id="284" r:id="rId18"/>
    <p:sldId id="259" r:id="rId19"/>
    <p:sldId id="261" r:id="rId20"/>
    <p:sldId id="262" r:id="rId21"/>
    <p:sldId id="266" r:id="rId22"/>
    <p:sldId id="267" r:id="rId23"/>
    <p:sldId id="293" r:id="rId24"/>
    <p:sldId id="268" r:id="rId25"/>
    <p:sldId id="290" r:id="rId26"/>
    <p:sldId id="288" r:id="rId27"/>
    <p:sldId id="286" r:id="rId28"/>
    <p:sldId id="287" r:id="rId29"/>
    <p:sldId id="296" r:id="rId30"/>
    <p:sldId id="285" r:id="rId3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6" autoAdjust="0"/>
    <p:restoredTop sz="93511" autoAdjust="0"/>
  </p:normalViewPr>
  <p:slideViewPr>
    <p:cSldViewPr snapToGrid="0" showGuides="1">
      <p:cViewPr varScale="1">
        <p:scale>
          <a:sx n="101" d="100"/>
          <a:sy n="101" d="100"/>
        </p:scale>
        <p:origin x="-68" y="-288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mcs.anl.gov/~emews/tutoria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P-CANDLE/Supervis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OPTIMAL DEEP LEARNING On Large-scale computers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Scalable Deep Learning with CANDLE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Mathematics &amp; Computer Science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Exascale Computing Project 2nd Annual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February 6</a:t>
            </a:r>
            <a:r>
              <a:rPr lang="en-US" dirty="0" smtClean="0"/>
              <a:t>,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Los Alamos National Laboratory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JAMAL MOHD-YUSOF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over time for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Typical load plot for NT3 workflow on Cori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 descr="C:\cygwin\home\wozniak\collab\CANDLE-Papers\2017\CAFCW\plots\nt3-lo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1" y="1280345"/>
            <a:ext cx="6823608" cy="25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/ ramp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Zoom in on single iteration on Titan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4" name="Picture 2" descr="C:\cygwin\home\wozniak\collab\CANDLE-Papers\2017\CAFCW\plots\loads\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03" y="1382883"/>
            <a:ext cx="6924718" cy="259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integration </a:t>
            </a:r>
            <a:r>
              <a:rPr lang="en-US" dirty="0"/>
              <a:t>of Simulation, Data Analytics 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21798" y="1352438"/>
            <a:ext cx="5358702" cy="3493661"/>
            <a:chOff x="1321798" y="1769063"/>
            <a:chExt cx="5358702" cy="4658215"/>
          </a:xfrm>
        </p:grpSpPr>
        <p:sp>
          <p:nvSpPr>
            <p:cNvPr id="8" name="Oval 7"/>
            <p:cNvSpPr/>
            <p:nvPr/>
          </p:nvSpPr>
          <p:spPr>
            <a:xfrm>
              <a:off x="2974312" y="3550611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Deep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Learning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321798" y="2018349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Large-Scale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Numerical 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Simulation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87035" y="1769063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Scalable 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Data Analytics</a:t>
              </a:r>
            </a:p>
            <a:p>
              <a:pPr algn="ctr" defTabSz="914400"/>
              <a:endParaRPr lang="en-US" sz="2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93098" y="1569171"/>
            <a:ext cx="2850919" cy="923283"/>
          </a:xfrm>
          <a:prstGeom prst="rect">
            <a:avLst/>
          </a:prstGeom>
          <a:noFill/>
          <a:ln>
            <a:noFill/>
          </a:ln>
        </p:spPr>
        <p:txBody>
          <a:bodyPr wrap="square" lIns="91392" tIns="45697" rIns="91392" bIns="45697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008000"/>
                </a:solidFill>
              </a:rPr>
              <a:t>CORAL Supercomputers</a:t>
            </a:r>
          </a:p>
          <a:p>
            <a:pPr algn="ctr" defTabSz="914400"/>
            <a:r>
              <a:rPr lang="en-US" b="1" dirty="0">
                <a:solidFill>
                  <a:srgbClr val="008000"/>
                </a:solidFill>
              </a:rPr>
              <a:t>and Exascale Systems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68355" y="2294546"/>
            <a:ext cx="1438826" cy="118974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2387" y="1807636"/>
            <a:ext cx="2125230" cy="15452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2" tIns="45697" rIns="91392" bIns="45697"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1004" y="1105428"/>
            <a:ext cx="1351620" cy="923283"/>
          </a:xfrm>
          <a:prstGeom prst="rect">
            <a:avLst/>
          </a:prstGeom>
          <a:solidFill>
            <a:schemeClr val="bg1"/>
          </a:solidFill>
        </p:spPr>
        <p:txBody>
          <a:bodyPr wrap="none" lIns="91392" tIns="45697" rIns="91392" bIns="45697" rtlCol="0">
            <a:spAutoFit/>
          </a:bodyPr>
          <a:lstStyle/>
          <a:p>
            <a:pPr algn="ctr" defTabSz="914400"/>
            <a:r>
              <a:rPr lang="en-US" b="1">
                <a:solidFill>
                  <a:srgbClr val="FF0000"/>
                </a:solidFill>
              </a:rPr>
              <a:t>Traditional</a:t>
            </a:r>
          </a:p>
          <a:p>
            <a:pPr algn="ctr" defTabSz="914400"/>
            <a:r>
              <a:rPr lang="en-US" b="1">
                <a:solidFill>
                  <a:srgbClr val="FF0000"/>
                </a:solidFill>
              </a:rPr>
              <a:t>HPC</a:t>
            </a:r>
          </a:p>
          <a:p>
            <a:pPr algn="ctr" defTabSz="914400"/>
            <a:r>
              <a:rPr lang="en-US" b="1">
                <a:solidFill>
                  <a:srgbClr val="FF0000"/>
                </a:solidFill>
              </a:rPr>
              <a:t>Systems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84865" y="1807635"/>
            <a:ext cx="777524" cy="592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54438" y="1399460"/>
            <a:ext cx="4313917" cy="278920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2" tIns="45697" rIns="91392" bIns="45697" rtlCol="0" anchor="ctr"/>
          <a:lstStyle/>
          <a:p>
            <a:pPr algn="ctr" defTabSz="914400"/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HYPERPARAMETER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4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HYPERPARAMETER OPTIMIZATION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have a large number of possible configuration parameters, called </a:t>
            </a:r>
            <a:r>
              <a:rPr lang="en-US" i="1" dirty="0" smtClean="0"/>
              <a:t>hyperparameters</a:t>
            </a:r>
          </a:p>
          <a:p>
            <a:pPr lvl="1"/>
            <a:r>
              <a:rPr lang="en-US" dirty="0" smtClean="0"/>
              <a:t>Avoids collision with NN </a:t>
            </a:r>
            <a:r>
              <a:rPr lang="en-US" i="1" dirty="0" smtClean="0"/>
              <a:t>weights</a:t>
            </a:r>
            <a:r>
              <a:rPr lang="en-US" dirty="0" smtClean="0"/>
              <a:t>, which are sometimes called </a:t>
            </a:r>
            <a:r>
              <a:rPr lang="en-US" i="1" dirty="0" smtClean="0"/>
              <a:t>parameters</a:t>
            </a:r>
            <a:endParaRPr lang="en-US" dirty="0"/>
          </a:p>
          <a:p>
            <a:r>
              <a:rPr lang="en-US" dirty="0" smtClean="0"/>
              <a:t>Applying optimization can automate part of the design of the neural network</a:t>
            </a:r>
          </a:p>
          <a:p>
            <a:endParaRPr lang="en-US" dirty="0" smtClean="0"/>
          </a:p>
          <a:p>
            <a:r>
              <a:rPr lang="en-US" dirty="0" smtClean="0"/>
              <a:t>In the cancer Pilot 1 autoencoder shown, </a:t>
            </a:r>
            <a:br>
              <a:rPr lang="en-US" dirty="0" smtClean="0"/>
            </a:br>
            <a:r>
              <a:rPr lang="en-US" dirty="0" smtClean="0"/>
              <a:t>the system can determine</a:t>
            </a:r>
          </a:p>
          <a:p>
            <a:pPr lvl="1"/>
            <a:r>
              <a:rPr lang="en-US" dirty="0" smtClean="0"/>
              <a:t>How many neurons to put in each layer</a:t>
            </a:r>
          </a:p>
          <a:p>
            <a:pPr lvl="1"/>
            <a:r>
              <a:rPr lang="en-US" dirty="0" smtClean="0"/>
              <a:t>What activation function to use</a:t>
            </a:r>
          </a:p>
          <a:p>
            <a:pPr lvl="1"/>
            <a:r>
              <a:rPr lang="en-US" dirty="0" smtClean="0"/>
              <a:t>What batch size to use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Hyperparameter optimization = HPO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5" t="8047" r="6484" b="7458"/>
          <a:stretch/>
        </p:blipFill>
        <p:spPr>
          <a:xfrm>
            <a:off x="5808015" y="2775692"/>
            <a:ext cx="3186917" cy="23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 for </a:t>
            </a:r>
            <a:r>
              <a:rPr lang="en-US" dirty="0" err="1" smtClean="0"/>
              <a:t>hpo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problem:</a:t>
            </a:r>
          </a:p>
          <a:p>
            <a:pPr lvl="1"/>
            <a:r>
              <a:rPr lang="en-US" dirty="0"/>
              <a:t>A loss function </a:t>
            </a:r>
            <a:r>
              <a:rPr lang="en-US" b="1" i="1" dirty="0"/>
              <a:t>F</a:t>
            </a:r>
            <a:r>
              <a:rPr lang="en-US" dirty="0"/>
              <a:t> is determined on a given NN (usually accuracy)</a:t>
            </a:r>
          </a:p>
          <a:p>
            <a:pPr lvl="1"/>
            <a:r>
              <a:rPr lang="en-US" dirty="0"/>
              <a:t>The hyperparameter optimization problem is to minimize </a:t>
            </a:r>
            <a:r>
              <a:rPr lang="en-US" b="1" i="1" dirty="0"/>
              <a:t>F(p)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for all hyperparameter sets </a:t>
            </a:r>
            <a:r>
              <a:rPr lang="en-US" b="1" i="1" dirty="0"/>
              <a:t>p</a:t>
            </a:r>
            <a:r>
              <a:rPr lang="en-US" dirty="0"/>
              <a:t> in the valid parameter space </a:t>
            </a:r>
            <a:r>
              <a:rPr lang="en-US" b="1" i="1" dirty="0"/>
              <a:t>P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however, </a:t>
            </a:r>
            <a:r>
              <a:rPr lang="en-US" b="1" i="1" dirty="0"/>
              <a:t>P</a:t>
            </a:r>
            <a:r>
              <a:rPr lang="en-US" dirty="0"/>
              <a:t> is large and </a:t>
            </a:r>
            <a:r>
              <a:rPr lang="en-US" b="1" i="1" dirty="0"/>
              <a:t>F</a:t>
            </a:r>
            <a:r>
              <a:rPr lang="en-US" dirty="0"/>
              <a:t> is expensive.  </a:t>
            </a:r>
          </a:p>
          <a:p>
            <a:pPr lvl="2"/>
            <a:r>
              <a:rPr lang="en-US" b="1" i="1" dirty="0"/>
              <a:t>P</a:t>
            </a:r>
            <a:r>
              <a:rPr lang="en-US" dirty="0"/>
              <a:t> is the cross product of all valid network settings, </a:t>
            </a:r>
          </a:p>
          <a:p>
            <a:pPr lvl="3"/>
            <a:r>
              <a:rPr lang="en-US" dirty="0"/>
              <a:t>some of which may be categorical, some integer, some continuous.  </a:t>
            </a:r>
          </a:p>
          <a:p>
            <a:pPr lvl="2"/>
            <a:r>
              <a:rPr lang="en-US" dirty="0"/>
              <a:t>Evaluating </a:t>
            </a:r>
            <a:r>
              <a:rPr lang="en-US" b="1" i="1" dirty="0"/>
              <a:t>F</a:t>
            </a:r>
            <a:r>
              <a:rPr lang="en-US" dirty="0"/>
              <a:t> involves training the network on a training data set and applying it to the validation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We can use a generic, previously developed method to optimize </a:t>
            </a:r>
            <a:r>
              <a:rPr lang="en-US" b="1" i="1" dirty="0" smtClean="0"/>
              <a:t>F</a:t>
            </a:r>
            <a:r>
              <a:rPr lang="en-US" dirty="0" smtClean="0"/>
              <a:t> !</a:t>
            </a:r>
          </a:p>
          <a:p>
            <a:r>
              <a:rPr lang="en-US" dirty="0" smtClean="0"/>
              <a:t>These methods require and can use large compute 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Generic optimization</a:t>
            </a:r>
          </a:p>
          <a:p>
            <a:pPr lvl="1"/>
            <a:r>
              <a:rPr lang="en-US" dirty="0" smtClean="0"/>
              <a:t>Stochastic gradient descent</a:t>
            </a:r>
          </a:p>
          <a:p>
            <a:pPr lvl="1"/>
            <a:r>
              <a:rPr lang="en-US" dirty="0" smtClean="0"/>
              <a:t>Evolutionary algorithms</a:t>
            </a:r>
          </a:p>
          <a:p>
            <a:pPr lvl="1"/>
            <a:r>
              <a:rPr lang="en-US" dirty="0" smtClean="0"/>
              <a:t>Model-based optimization</a:t>
            </a:r>
            <a:endParaRPr lang="en-US" dirty="0"/>
          </a:p>
          <a:p>
            <a:r>
              <a:rPr lang="en-US" dirty="0" smtClean="0"/>
              <a:t>NN hyperparameter-specific optimization</a:t>
            </a:r>
          </a:p>
          <a:p>
            <a:pPr lvl="1"/>
            <a:r>
              <a:rPr lang="en-US" dirty="0" err="1" smtClean="0"/>
              <a:t>Hyperopt</a:t>
            </a:r>
            <a:r>
              <a:rPr lang="en-US" dirty="0" smtClean="0"/>
              <a:t>, NEAT, </a:t>
            </a:r>
            <a:r>
              <a:rPr lang="en-US" dirty="0" err="1" smtClean="0"/>
              <a:t>Optunity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4254"/>
            <a:ext cx="8372901" cy="621711"/>
          </a:xfrm>
        </p:spPr>
        <p:txBody>
          <a:bodyPr/>
          <a:lstStyle/>
          <a:p>
            <a:r>
              <a:rPr lang="en-US" dirty="0" smtClean="0"/>
              <a:t>Candle Hyperparameter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84" y="1114924"/>
            <a:ext cx="4846207" cy="28645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709" y="4116618"/>
            <a:ext cx="8021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Predicting Tumor Cell Line Response to Drug Pairs with Deep Learning, F. Xia, M. Shukla, T. </a:t>
            </a:r>
            <a:r>
              <a:rPr lang="en-US" sz="1400" dirty="0" err="1">
                <a:solidFill>
                  <a:srgbClr val="000000"/>
                </a:solidFill>
              </a:rPr>
              <a:t>Brettin</a:t>
            </a:r>
            <a:r>
              <a:rPr lang="en-US" sz="1400" dirty="0">
                <a:solidFill>
                  <a:srgbClr val="000000"/>
                </a:solidFill>
              </a:rPr>
              <a:t>, C. Garcia-Cardona, J. Cohn, J. Allen, S. </a:t>
            </a:r>
            <a:r>
              <a:rPr lang="en-US" sz="1400" dirty="0" err="1">
                <a:solidFill>
                  <a:srgbClr val="000000"/>
                </a:solidFill>
              </a:rPr>
              <a:t>Maslov</a:t>
            </a:r>
            <a:r>
              <a:rPr lang="en-US" sz="1400" dirty="0">
                <a:solidFill>
                  <a:srgbClr val="000000"/>
                </a:solidFill>
              </a:rPr>
              <a:t>, Y. </a:t>
            </a:r>
            <a:r>
              <a:rPr lang="en-US" sz="1400" dirty="0" err="1">
                <a:solidFill>
                  <a:srgbClr val="000000"/>
                </a:solidFill>
              </a:rPr>
              <a:t>Evrard</a:t>
            </a:r>
            <a:r>
              <a:rPr lang="en-US" sz="1400" dirty="0">
                <a:solidFill>
                  <a:srgbClr val="000000"/>
                </a:solidFill>
              </a:rPr>
              <a:t>, S. </a:t>
            </a:r>
            <a:r>
              <a:rPr lang="en-US" sz="1400" dirty="0" err="1">
                <a:solidFill>
                  <a:srgbClr val="000000"/>
                </a:solidFill>
              </a:rPr>
              <a:t>Holbeck</a:t>
            </a:r>
            <a:r>
              <a:rPr lang="en-US" sz="1400" dirty="0">
                <a:solidFill>
                  <a:srgbClr val="000000"/>
                </a:solidFill>
              </a:rPr>
              <a:t>, J. </a:t>
            </a:r>
            <a:r>
              <a:rPr lang="en-US" sz="1400" dirty="0" err="1">
                <a:solidFill>
                  <a:srgbClr val="000000"/>
                </a:solidFill>
              </a:rPr>
              <a:t>Doroshow</a:t>
            </a:r>
            <a:r>
              <a:rPr lang="en-US" sz="1400" dirty="0">
                <a:solidFill>
                  <a:srgbClr val="000000"/>
                </a:solidFill>
              </a:rPr>
              <a:t>, E. Stahlberg, and R. </a:t>
            </a:r>
            <a:r>
              <a:rPr lang="en-US" sz="1400" dirty="0" smtClean="0">
                <a:solidFill>
                  <a:srgbClr val="000000"/>
                </a:solidFill>
              </a:rPr>
              <a:t>Stevens (Computational Approaches for Cancer Workshop @ SC 2017)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1" y="1153630"/>
            <a:ext cx="3295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Search </a:t>
            </a:r>
            <a:r>
              <a:rPr lang="en-US" dirty="0">
                <a:solidFill>
                  <a:srgbClr val="000000"/>
                </a:solidFill>
              </a:rPr>
              <a:t>trajectory of </a:t>
            </a:r>
            <a:r>
              <a:rPr lang="en-US" dirty="0" err="1">
                <a:solidFill>
                  <a:srgbClr val="000000"/>
                </a:solidFill>
              </a:rPr>
              <a:t>mlrMBO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(R model-based optimization) algorithm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Each iteration does 300 </a:t>
            </a:r>
            <a:r>
              <a:rPr lang="en-US" dirty="0">
                <a:solidFill>
                  <a:srgbClr val="000000"/>
                </a:solidFill>
              </a:rPr>
              <a:t>evaluations (batch size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Minimum and average performance on validation data set decreases as the ME algorithm learns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SYSTEMS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support for ML </a:t>
            </a:r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</a:t>
            </a:r>
          </a:p>
          <a:p>
            <a:pPr lvl="1"/>
            <a:r>
              <a:rPr lang="en-US" dirty="0" smtClean="0"/>
              <a:t>Very fast task distributor</a:t>
            </a:r>
          </a:p>
          <a:p>
            <a:pPr lvl="1"/>
            <a:r>
              <a:rPr lang="en-US" dirty="0" smtClean="0"/>
              <a:t>Intranode concurrency, accelerators left up to the framework</a:t>
            </a:r>
          </a:p>
          <a:p>
            <a:pPr lvl="1"/>
            <a:r>
              <a:rPr lang="en-US" dirty="0" smtClean="0"/>
              <a:t>Multinode ML tasks are future work (already basically supported)</a:t>
            </a:r>
          </a:p>
          <a:p>
            <a:r>
              <a:rPr lang="en-US" dirty="0" smtClean="0"/>
              <a:t>Data management:</a:t>
            </a:r>
          </a:p>
          <a:p>
            <a:pPr lvl="1"/>
            <a:r>
              <a:rPr lang="en-US" dirty="0" smtClean="0"/>
              <a:t>Input staging methods have been developed </a:t>
            </a:r>
          </a:p>
          <a:p>
            <a:pPr lvl="1"/>
            <a:r>
              <a:rPr lang="en-US" dirty="0" smtClean="0"/>
              <a:t>Intermediate caches via DataSpaces</a:t>
            </a:r>
          </a:p>
          <a:p>
            <a:r>
              <a:rPr lang="en-US" dirty="0" smtClean="0"/>
              <a:t>Software integration:</a:t>
            </a:r>
          </a:p>
          <a:p>
            <a:pPr lvl="1"/>
            <a:r>
              <a:rPr lang="en-US" dirty="0" smtClean="0"/>
              <a:t>Usually launch frameworks in separate process</a:t>
            </a:r>
          </a:p>
          <a:p>
            <a:pPr lvl="1"/>
            <a:r>
              <a:rPr lang="en-US" dirty="0" smtClean="0"/>
              <a:t>Launching within process is a configuration challenge</a:t>
            </a:r>
          </a:p>
          <a:p>
            <a:pPr lvl="1"/>
            <a:r>
              <a:rPr lang="en-US" dirty="0" smtClean="0"/>
              <a:t>Search methods launched within process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CANDLE project</a:t>
            </a:r>
          </a:p>
          <a:p>
            <a:endParaRPr lang="en-US" dirty="0" smtClean="0"/>
          </a:p>
          <a:p>
            <a:r>
              <a:rPr lang="en-US" dirty="0" smtClean="0"/>
              <a:t>Deep learning benchmarks</a:t>
            </a:r>
          </a:p>
          <a:p>
            <a:pPr lvl="1"/>
            <a:r>
              <a:rPr lang="en-US" dirty="0" smtClean="0"/>
              <a:t>Introduction to neural networks and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Tutorial: CANDLE Benchmark structure</a:t>
            </a:r>
          </a:p>
          <a:p>
            <a:pPr lvl="1"/>
            <a:endParaRPr lang="en-US" dirty="0"/>
          </a:p>
          <a:p>
            <a:r>
              <a:rPr lang="en-US" dirty="0" smtClean="0"/>
              <a:t>Overview </a:t>
            </a:r>
            <a:r>
              <a:rPr lang="en-US" dirty="0" smtClean="0"/>
              <a:t>of hyperparameter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Introduction to hyperparameter optimization</a:t>
            </a:r>
            <a:endParaRPr lang="en-US" dirty="0" smtClean="0"/>
          </a:p>
          <a:p>
            <a:pPr lvl="1"/>
            <a:r>
              <a:rPr lang="en-US" dirty="0" smtClean="0"/>
              <a:t>Workflow-based solution: </a:t>
            </a:r>
            <a:r>
              <a:rPr lang="en-US" dirty="0" smtClean="0"/>
              <a:t>EMEWS</a:t>
            </a:r>
            <a:endParaRPr lang="en-US" dirty="0"/>
          </a:p>
          <a:p>
            <a:pPr lvl="1"/>
            <a:r>
              <a:rPr lang="en-US" dirty="0" smtClean="0"/>
              <a:t>Machine learning applications in cancer research: </a:t>
            </a:r>
            <a:r>
              <a:rPr lang="en-US" dirty="0" smtClean="0"/>
              <a:t>CANDLE/Supervisor</a:t>
            </a:r>
          </a:p>
          <a:p>
            <a:pPr lvl="1"/>
            <a:r>
              <a:rPr lang="en-US" dirty="0" smtClean="0"/>
              <a:t>Tutorial: Hyperparameter </a:t>
            </a:r>
            <a:r>
              <a:rPr lang="en-US" dirty="0" err="1" smtClean="0"/>
              <a:t>pptimization</a:t>
            </a:r>
            <a:r>
              <a:rPr lang="en-US" dirty="0" smtClean="0"/>
              <a:t> of a CANDLE Benchmark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Write site-independent scripts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Automatic parallelization and data movement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Run native code, script fragments as applications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Rapidly subdivide large partitions for </a:t>
            </a:r>
            <a:b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</a:b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MPI jobs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Move work to data locations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Swift/T: Enabling high-performance </a:t>
            </a:r>
            <a:r>
              <a:rPr lang="en-US" dirty="0" smtClean="0"/>
              <a:t>Scripted workflows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Supports tasks written in many languages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606206" y="2358618"/>
            <a:ext cx="1397175" cy="942703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074" y="2273922"/>
            <a:ext cx="2588630" cy="1734933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worker process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72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277919" y="2191306"/>
            <a:ext cx="2588630" cy="1734933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167765" y="2108690"/>
            <a:ext cx="2588630" cy="173493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258" y="2516008"/>
            <a:ext cx="550772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9193" y="2516008"/>
            <a:ext cx="622449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09775" y="2516008"/>
            <a:ext cx="959885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26378" y="2808854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5626379" y="2954699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5821050" y="3055491"/>
            <a:ext cx="525378" cy="511622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98728" y="3123472"/>
            <a:ext cx="58197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</a:rPr>
              <a:t>MPI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17259" y="2179607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21660" y="2878425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80" name="Picture 2" descr="C:\cygwin\home\justin\mcs\gadgets\swift-logo\swift-turbi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93" y="1108332"/>
            <a:ext cx="2587402" cy="90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6380701" y="2976157"/>
            <a:ext cx="2268847" cy="826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9" y="2997971"/>
            <a:ext cx="563082" cy="7740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3" y="3119240"/>
            <a:ext cx="514048" cy="5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38" y="3375124"/>
            <a:ext cx="804446" cy="4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0" y="3026595"/>
            <a:ext cx="804446" cy="3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" y="2961966"/>
            <a:ext cx="4298767" cy="1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369925" y="3853553"/>
            <a:ext cx="2586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64K cores of Blue Waters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2 billion Python tasks</a:t>
            </a:r>
            <a:br>
              <a:rPr lang="en-US" sz="14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</a:br>
            <a:r>
              <a:rPr lang="en-US" sz="14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14 million Pythons/s</a:t>
            </a:r>
            <a:endParaRPr lang="en-US" sz="1400" b="1" kern="1200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51946" y="4239395"/>
            <a:ext cx="43167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Interlanguage parallel scripting for distributed-memory scientific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computing.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Proc. WORKS @ SC 2015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051947" y="4239395"/>
            <a:ext cx="387488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Extreme-scale model exploration with Swift (EMEWS)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6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339"/>
            <a:ext cx="8372901" cy="621711"/>
          </a:xfrm>
        </p:spPr>
        <p:txBody>
          <a:bodyPr/>
          <a:lstStyle/>
          <a:p>
            <a:r>
              <a:rPr lang="en-US" dirty="0" smtClean="0"/>
              <a:t>EMEWS workflow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9993" y="3572588"/>
            <a:ext cx="7174523" cy="1143162"/>
          </a:xfrm>
        </p:spPr>
        <p:txBody>
          <a:bodyPr>
            <a:normAutofit/>
          </a:bodyPr>
          <a:lstStyle/>
          <a:p>
            <a:r>
              <a:rPr lang="en-US" sz="1500" dirty="0" smtClean="0"/>
              <a:t>The </a:t>
            </a:r>
            <a:r>
              <a:rPr lang="en-US" sz="1500" dirty="0"/>
              <a:t>core novel contributions of EMEWS are shown in green, these allow the Swift script to access a running </a:t>
            </a:r>
            <a:r>
              <a:rPr lang="en-US" sz="1500" b="1" dirty="0" smtClean="0"/>
              <a:t>Model Exploration</a:t>
            </a:r>
            <a:r>
              <a:rPr lang="en-US" sz="1500" b="1" dirty="0" smtClean="0">
                <a:solidFill>
                  <a:srgbClr val="000000"/>
                </a:solidFill>
              </a:rPr>
              <a:t> (ME)</a:t>
            </a:r>
            <a:r>
              <a:rPr lang="en-US" sz="1500" dirty="0" smtClean="0"/>
              <a:t> algorithm</a:t>
            </a:r>
            <a:r>
              <a:rPr lang="en-US" sz="1500" dirty="0"/>
              <a:t>, and create an </a:t>
            </a:r>
            <a:r>
              <a:rPr lang="en-US" sz="1500" b="1" dirty="0">
                <a:solidFill>
                  <a:srgbClr val="000000"/>
                </a:solidFill>
              </a:rPr>
              <a:t>inversion of control</a:t>
            </a:r>
            <a:r>
              <a:rPr lang="en-US" sz="1500" dirty="0"/>
              <a:t> </a:t>
            </a:r>
            <a:r>
              <a:rPr lang="en-US" sz="1500" b="1" dirty="0"/>
              <a:t>(</a:t>
            </a:r>
            <a:r>
              <a:rPr lang="en-US" sz="1500" b="1" dirty="0" err="1"/>
              <a:t>IoC</a:t>
            </a:r>
            <a:r>
              <a:rPr lang="en-US" sz="1500" b="1" dirty="0"/>
              <a:t>)</a:t>
            </a:r>
            <a:r>
              <a:rPr lang="en-US" sz="1500" dirty="0"/>
              <a:t> workflow</a:t>
            </a:r>
          </a:p>
          <a:p>
            <a:r>
              <a:rPr lang="en-US" sz="1500" dirty="0"/>
              <a:t>Both green and blue boxes accept</a:t>
            </a:r>
            <a:r>
              <a:rPr lang="en-US" sz="1500" b="1" dirty="0">
                <a:solidFill>
                  <a:srgbClr val="000000"/>
                </a:solidFill>
              </a:rPr>
              <a:t> existing multi-language </a:t>
            </a:r>
            <a:r>
              <a:rPr lang="en-US" sz="1500" b="1" dirty="0" smtClean="0">
                <a:solidFill>
                  <a:srgbClr val="000000"/>
                </a:solidFill>
              </a:rPr>
              <a:t>code</a:t>
            </a:r>
            <a:endParaRPr lang="en-US" sz="1500" b="1" dirty="0">
              <a:solidFill>
                <a:srgbClr val="000000"/>
              </a:solidFill>
            </a:endParaRPr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03" y="923239"/>
            <a:ext cx="4197993" cy="2491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07" y="3110978"/>
            <a:ext cx="795934" cy="16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EMEWS: Extreme-scale model exploration workflows in 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9554"/>
            <a:ext cx="8372901" cy="3368830"/>
          </a:xfrm>
        </p:spPr>
        <p:txBody>
          <a:bodyPr/>
          <a:lstStyle/>
          <a:p>
            <a:r>
              <a:rPr lang="en-US" dirty="0"/>
              <a:t>To query the state of the EA, we designate one worker on location L for exclusive use by DEAP.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B1F8F"/>
                </a:solidFill>
                <a:hlinkClick r:id="rId2"/>
              </a:rPr>
              <a:t>http</a:t>
            </a:r>
            <a:r>
              <a:rPr lang="en-US" dirty="0">
                <a:solidFill>
                  <a:srgbClr val="0B1F8F"/>
                </a:solidFill>
                <a:hlinkClick r:id="rId2"/>
              </a:rPr>
              <a:t>://www.mcs.anl.gov/~</a:t>
            </a:r>
            <a:r>
              <a:rPr lang="en-US" dirty="0" smtClean="0">
                <a:solidFill>
                  <a:srgbClr val="0B1F8F"/>
                </a:solidFill>
                <a:hlinkClick r:id="rId2"/>
              </a:rPr>
              <a:t>emews/tutorial</a:t>
            </a:r>
            <a:endParaRPr lang="en-US" dirty="0">
              <a:solidFill>
                <a:srgbClr val="0B1F8F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3229"/>
            <a:ext cx="8229600" cy="3806428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026" name="Picture 2" descr="C:\cygwin\home\wozniak\collab\CANDLE-Papers\2017\CAFCW\slides\que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94" y="1700634"/>
            <a:ext cx="7024096" cy="242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160"/>
            <a:ext cx="8372901" cy="621711"/>
          </a:xfrm>
        </p:spPr>
        <p:txBody>
          <a:bodyPr/>
          <a:lstStyle/>
          <a:p>
            <a:r>
              <a:rPr lang="en-US"/>
              <a:t>Previous work on HPC </a:t>
            </a:r>
            <a:r>
              <a:rPr lang="en-US" smtClean="0"/>
              <a:t>workflows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43878"/>
            <a:ext cx="8372901" cy="40096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Other uses </a:t>
            </a:r>
            <a:r>
              <a:rPr lang="en-US" sz="2000" dirty="0"/>
              <a:t>of workflows to control model exploration </a:t>
            </a:r>
            <a:r>
              <a:rPr lang="en-US" sz="2000" dirty="0" smtClean="0"/>
              <a:t>(ME) typically take one </a:t>
            </a:r>
            <a:r>
              <a:rPr lang="en-US" sz="2000" dirty="0"/>
              <a:t>of two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They provide </a:t>
            </a:r>
            <a:r>
              <a:rPr lang="en-US" sz="2000" dirty="0"/>
              <a:t>rich support for arithmetic operations so that </a:t>
            </a:r>
            <a:r>
              <a:rPr lang="en-US" sz="2000" dirty="0" smtClean="0"/>
              <a:t>ME algorithms </a:t>
            </a:r>
            <a:r>
              <a:rPr lang="en-US" sz="2000" dirty="0"/>
              <a:t>can be constructed (ported)</a:t>
            </a:r>
          </a:p>
          <a:p>
            <a:pPr lvl="1"/>
            <a:r>
              <a:rPr lang="en-US" dirty="0"/>
              <a:t>requires that algorithm be </a:t>
            </a:r>
            <a:r>
              <a:rPr lang="en-US" b="1" dirty="0">
                <a:solidFill>
                  <a:srgbClr val="000000"/>
                </a:solidFill>
              </a:rPr>
              <a:t>coded from scratch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impossible </a:t>
            </a:r>
            <a:r>
              <a:rPr lang="en-US" b="1" dirty="0">
                <a:solidFill>
                  <a:srgbClr val="000000"/>
                </a:solidFill>
              </a:rPr>
              <a:t>to reuse code </a:t>
            </a:r>
            <a:r>
              <a:rPr lang="en-US" dirty="0"/>
              <a:t>in other languages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ME algorithm </a:t>
            </a:r>
            <a:r>
              <a:rPr lang="en-US" sz="2000" dirty="0"/>
              <a:t>is provided as a built-in feature of the </a:t>
            </a:r>
            <a:r>
              <a:rPr lang="en-US" sz="2000" dirty="0" smtClean="0"/>
              <a:t>system </a:t>
            </a:r>
            <a:endParaRPr lang="en-US" sz="2000" dirty="0"/>
          </a:p>
          <a:p>
            <a:pPr lvl="1"/>
            <a:r>
              <a:rPr lang="en-US" dirty="0"/>
              <a:t>does not allow the end users much </a:t>
            </a:r>
            <a:r>
              <a:rPr lang="en-US" b="1" dirty="0">
                <a:solidFill>
                  <a:srgbClr val="000000"/>
                </a:solidFill>
              </a:rPr>
              <a:t>control over the algorithm </a:t>
            </a:r>
            <a:r>
              <a:rPr lang="en-US" dirty="0"/>
              <a:t>used </a:t>
            </a:r>
          </a:p>
          <a:p>
            <a:pPr lvl="1"/>
            <a:r>
              <a:rPr lang="en-US" dirty="0"/>
              <a:t>may require </a:t>
            </a:r>
            <a:r>
              <a:rPr lang="en-US" b="1" dirty="0">
                <a:solidFill>
                  <a:srgbClr val="000000"/>
                </a:solidFill>
              </a:rPr>
              <a:t>access to workflow system source code </a:t>
            </a:r>
            <a:r>
              <a:rPr lang="en-US" dirty="0">
                <a:solidFill>
                  <a:srgbClr val="000000"/>
                </a:solidFill>
              </a:rPr>
              <a:t>in order to incorporate external ME algorithms or to modify built-in algorithms</a:t>
            </a:r>
          </a:p>
          <a:p>
            <a:pPr marL="0" indent="0">
              <a:buNone/>
            </a:pPr>
            <a:r>
              <a:rPr lang="en-US" sz="2000" dirty="0" smtClean="0"/>
              <a:t>In both cases, the many </a:t>
            </a:r>
            <a:r>
              <a:rPr lang="en-US" sz="2000" dirty="0"/>
              <a:t>libraries </a:t>
            </a:r>
            <a:r>
              <a:rPr lang="en-US" sz="2000" dirty="0" smtClean="0"/>
              <a:t>being </a:t>
            </a:r>
            <a:r>
              <a:rPr lang="en-US" sz="2000" dirty="0"/>
              <a:t>actively developed and implemented as free and open source software in </a:t>
            </a:r>
            <a:r>
              <a:rPr lang="en-US" sz="2000" dirty="0" smtClean="0"/>
              <a:t>programming </a:t>
            </a:r>
            <a:r>
              <a:rPr lang="en-US" sz="2000" dirty="0"/>
              <a:t>languages such as R and Python </a:t>
            </a:r>
            <a:r>
              <a:rPr lang="en-US" sz="2000" b="1" dirty="0"/>
              <a:t>cannot be </a:t>
            </a:r>
            <a:r>
              <a:rPr lang="en-US" sz="2000" b="1" dirty="0" smtClean="0"/>
              <a:t>directly/easily </a:t>
            </a:r>
            <a:r>
              <a:rPr lang="en-US" sz="2000" b="1" dirty="0"/>
              <a:t>utilized</a:t>
            </a:r>
            <a:r>
              <a:rPr lang="en-US" sz="2000" dirty="0"/>
              <a:t>.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system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different about Swift/T?</a:t>
            </a:r>
          </a:p>
          <a:p>
            <a:pPr lvl="1"/>
            <a:r>
              <a:rPr lang="en-US" dirty="0" smtClean="0"/>
              <a:t>A workflow system that is actually a hierarchical programming language</a:t>
            </a:r>
          </a:p>
          <a:p>
            <a:pPr lvl="1"/>
            <a:r>
              <a:rPr lang="en-US" dirty="0" smtClean="0"/>
              <a:t>Runs entirely on the compute nodes</a:t>
            </a:r>
          </a:p>
          <a:p>
            <a:pPr lvl="1"/>
            <a:r>
              <a:rPr lang="en-US" dirty="0" smtClean="0"/>
              <a:t>Uses standard APIs for HPC (MPI), allows for minimal OS environment</a:t>
            </a:r>
          </a:p>
          <a:p>
            <a:pPr lvl="1"/>
            <a:r>
              <a:rPr lang="en-US" dirty="0" smtClean="0"/>
              <a:t>Very high performance </a:t>
            </a:r>
          </a:p>
          <a:p>
            <a:pPr lvl="1"/>
            <a:r>
              <a:rPr lang="en-US" dirty="0" smtClean="0"/>
              <a:t>Supports MPI tasks, embedded Python, R interpreters</a:t>
            </a:r>
          </a:p>
          <a:p>
            <a:r>
              <a:rPr lang="en-US" dirty="0" smtClean="0"/>
              <a:t>What is different about EMEWS?</a:t>
            </a:r>
          </a:p>
          <a:p>
            <a:pPr lvl="1"/>
            <a:r>
              <a:rPr lang="en-US" dirty="0" smtClean="0"/>
              <a:t>Allows user to focus on two sequential codes</a:t>
            </a:r>
          </a:p>
          <a:p>
            <a:pPr lvl="2"/>
            <a:r>
              <a:rPr lang="en-US" dirty="0" smtClean="0"/>
              <a:t>The optimizer</a:t>
            </a:r>
          </a:p>
          <a:p>
            <a:pPr lvl="2"/>
            <a:r>
              <a:rPr lang="en-US" dirty="0" smtClean="0"/>
              <a:t>Their objective function code</a:t>
            </a:r>
          </a:p>
          <a:p>
            <a:pPr lvl="1"/>
            <a:r>
              <a:rPr lang="en-US" dirty="0" smtClean="0"/>
              <a:t>Everything else is managed by the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training workflows have been addressed by CANDLE</a:t>
            </a:r>
          </a:p>
          <a:p>
            <a:r>
              <a:rPr lang="en-US" dirty="0" smtClean="0"/>
              <a:t>Tighter integration between workflow system and ML systems</a:t>
            </a:r>
          </a:p>
          <a:p>
            <a:pPr lvl="1"/>
            <a:r>
              <a:rPr lang="en-US" dirty="0" smtClean="0"/>
              <a:t>What to run</a:t>
            </a:r>
          </a:p>
          <a:p>
            <a:pPr lvl="1"/>
            <a:r>
              <a:rPr lang="en-US" dirty="0" smtClean="0"/>
              <a:t>Where to run</a:t>
            </a:r>
          </a:p>
          <a:p>
            <a:pPr lvl="1"/>
            <a:r>
              <a:rPr lang="en-US" dirty="0" smtClean="0"/>
              <a:t>Priority </a:t>
            </a:r>
          </a:p>
          <a:p>
            <a:pPr lvl="1"/>
            <a:r>
              <a:rPr lang="en-US" dirty="0" smtClean="0"/>
              <a:t>How to run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Integration with experimental and sensor-driven workflows</a:t>
            </a:r>
          </a:p>
          <a:p>
            <a:r>
              <a:rPr lang="en-US" dirty="0" smtClean="0"/>
              <a:t>Integration with coupled simulation-analysis-learning workflows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Idealized ML Supercomputer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08346"/>
            <a:ext cx="4178743" cy="3636840"/>
          </a:xfrm>
        </p:spPr>
        <p:txBody>
          <a:bodyPr/>
          <a:lstStyle/>
          <a:p>
            <a:r>
              <a:rPr lang="en-US" dirty="0" smtClean="0"/>
              <a:t>Varying compute node accelerators:</a:t>
            </a:r>
            <a:br>
              <a:rPr lang="en-US" dirty="0" smtClean="0"/>
            </a:br>
            <a:r>
              <a:rPr lang="en-US" dirty="0" smtClean="0"/>
              <a:t>accessible in shared modes, </a:t>
            </a:r>
            <a:br>
              <a:rPr lang="en-US" dirty="0" smtClean="0"/>
            </a:br>
            <a:r>
              <a:rPr lang="en-US" dirty="0" smtClean="0"/>
              <a:t>capable of RDMA communication</a:t>
            </a:r>
          </a:p>
          <a:p>
            <a:r>
              <a:rPr lang="en-US" dirty="0" smtClean="0"/>
              <a:t>Varying networks with placement groups (cheaper?)</a:t>
            </a:r>
          </a:p>
          <a:p>
            <a:r>
              <a:rPr lang="en-US" dirty="0" smtClean="0"/>
              <a:t>Fast, direct external connections to external supercomputers and data streams</a:t>
            </a:r>
          </a:p>
          <a:p>
            <a:r>
              <a:rPr lang="en-US" dirty="0" smtClean="0"/>
              <a:t>Workflow-optimized data movement, task assignment to resources</a:t>
            </a:r>
          </a:p>
          <a:p>
            <a:r>
              <a:rPr lang="en-US" dirty="0" smtClean="0"/>
              <a:t>Scheduler features for bursty workloads, resource assignment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Embracing heterogeneity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35944" y="1393979"/>
            <a:ext cx="2321169" cy="2346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…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345" y="1483502"/>
            <a:ext cx="1944964" cy="5179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Node 0: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877" y="2077116"/>
            <a:ext cx="1944964" cy="5179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Node 1: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0880" y="1559170"/>
            <a:ext cx="812091" cy="346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0880" y="2162907"/>
            <a:ext cx="812091" cy="3463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4898115" y="3261126"/>
            <a:ext cx="1835194" cy="37727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4788877" y="3152420"/>
            <a:ext cx="1757928" cy="37727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Caches &amp; staging</a:t>
            </a:r>
          </a:p>
        </p:txBody>
      </p:sp>
      <p:sp>
        <p:nvSpPr>
          <p:cNvPr id="19" name="Left Arrow 18"/>
          <p:cNvSpPr/>
          <p:nvPr/>
        </p:nvSpPr>
        <p:spPr>
          <a:xfrm rot="5400000">
            <a:off x="5525829" y="3716751"/>
            <a:ext cx="418832" cy="179044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5400000">
            <a:off x="5833283" y="3716751"/>
            <a:ext cx="418832" cy="179044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 rot="5400000">
            <a:off x="5243409" y="3716751"/>
            <a:ext cx="418832" cy="179044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4635943" y="3880338"/>
            <a:ext cx="4380166" cy="563773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“Normal” PFS</a:t>
            </a:r>
          </a:p>
        </p:txBody>
      </p:sp>
      <p:sp>
        <p:nvSpPr>
          <p:cNvPr id="22" name="Left Arrow 21"/>
          <p:cNvSpPr/>
          <p:nvPr/>
        </p:nvSpPr>
        <p:spPr>
          <a:xfrm rot="-5400000">
            <a:off x="7465729" y="3246492"/>
            <a:ext cx="1231456" cy="179044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-5400000">
            <a:off x="7773183" y="3246492"/>
            <a:ext cx="1231456" cy="179044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 rot="-5400000">
            <a:off x="7183309" y="3246492"/>
            <a:ext cx="1231456" cy="179044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9849" y="2077116"/>
            <a:ext cx="1836260" cy="7236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“Normal” supercomputer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lowchart: Sequential Access Storage 24"/>
          <p:cNvSpPr/>
          <p:nvPr/>
        </p:nvSpPr>
        <p:spPr>
          <a:xfrm>
            <a:off x="7179849" y="1393980"/>
            <a:ext cx="1836260" cy="607468"/>
          </a:xfrm>
          <a:prstGeom prst="flowChartMagneticTap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6733841" y="2257063"/>
            <a:ext cx="702891" cy="18187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733308" y="1641417"/>
            <a:ext cx="703425" cy="18187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0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8372901" cy="3538423"/>
          </a:xfrm>
        </p:spPr>
        <p:txBody>
          <a:bodyPr/>
          <a:lstStyle/>
          <a:p>
            <a:r>
              <a:rPr lang="en-US" dirty="0" smtClean="0"/>
              <a:t>Thanks to the organizers</a:t>
            </a:r>
          </a:p>
          <a:p>
            <a:endParaRPr lang="en-US" dirty="0" smtClean="0"/>
          </a:p>
          <a:p>
            <a:r>
              <a:rPr lang="en-US" dirty="0" smtClean="0"/>
              <a:t>Code and guides:</a:t>
            </a:r>
          </a:p>
          <a:p>
            <a:pPr lvl="1"/>
            <a:r>
              <a:rPr lang="en-US" dirty="0" smtClean="0"/>
              <a:t>CANDLE GitHub: https</a:t>
            </a:r>
            <a:r>
              <a:rPr lang="en-US" dirty="0"/>
              <a:t>://</a:t>
            </a:r>
            <a:r>
              <a:rPr lang="en-US" dirty="0" smtClean="0"/>
              <a:t>github.com/ECP-CANDLE</a:t>
            </a:r>
            <a:endParaRPr lang="en-US" dirty="0"/>
          </a:p>
          <a:p>
            <a:pPr lvl="1"/>
            <a:r>
              <a:rPr lang="en-US" dirty="0" smtClean="0"/>
              <a:t>Swift/T </a:t>
            </a:r>
            <a:r>
              <a:rPr lang="en-US" dirty="0"/>
              <a:t>Home: http://</a:t>
            </a:r>
            <a:r>
              <a:rPr lang="en-US" dirty="0" smtClean="0"/>
              <a:t>swift-lang.org/Swift-T</a:t>
            </a:r>
          </a:p>
          <a:p>
            <a:pPr lvl="1"/>
            <a:r>
              <a:rPr lang="en-US" dirty="0"/>
              <a:t>EMEWS Tutorial</a:t>
            </a:r>
            <a:r>
              <a:rPr lang="en-US"/>
              <a:t>: </a:t>
            </a:r>
            <a:r>
              <a:rPr lang="en-US" smtClean="0"/>
              <a:t>http://emews.org</a:t>
            </a:r>
            <a:endParaRPr lang="en-US" dirty="0" smtClean="0"/>
          </a:p>
          <a:p>
            <a:endParaRPr lang="en-US" dirty="0"/>
          </a:p>
          <a:p>
            <a:r>
              <a:rPr lang="en-US" sz="1400" dirty="0"/>
              <a:t>This research was supported by the Exascale Computing Project (17-SC-20-SC), a joint project of the U.S. Department of Energy’s Office of Science and National Nuclear Security Administration, responsible for delivering a capable exascale ecosystem, including software, applications, and hardware technology, to support the nation’s exascale computing </a:t>
            </a:r>
            <a:r>
              <a:rPr lang="en-US" sz="1400" dirty="0" smtClean="0"/>
              <a:t>imperative.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here: https://</a:t>
            </a:r>
            <a:r>
              <a:rPr lang="en-US" dirty="0" smtClean="0"/>
              <a:t>github.com/ECP-CANDLE/Tutorials</a:t>
            </a:r>
          </a:p>
          <a:p>
            <a:endParaRPr lang="en-US" dirty="0"/>
          </a:p>
          <a:p>
            <a:r>
              <a:rPr lang="en-US" dirty="0" smtClean="0"/>
              <a:t>See the top-level README to get started with the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0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CaNcer</a:t>
            </a:r>
            <a:r>
              <a:rPr lang="en-US" dirty="0"/>
              <a:t> Deep Learning Environment (CANDLE)</a:t>
            </a:r>
          </a:p>
        </p:txBody>
      </p:sp>
    </p:spTree>
    <p:extLst>
      <p:ext uri="{BB962C8B-B14F-4D97-AF65-F5344CB8AC3E}">
        <p14:creationId xmlns:p14="http://schemas.microsoft.com/office/powerpoint/2010/main" val="5513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9227"/>
            <a:ext cx="8372901" cy="569736"/>
          </a:xfrm>
        </p:spPr>
        <p:txBody>
          <a:bodyPr/>
          <a:lstStyle/>
          <a:p>
            <a:r>
              <a:rPr lang="en-US" smtClean="0"/>
              <a:t>CANDLE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32847"/>
            <a:ext cx="8372901" cy="3712295"/>
          </a:xfrm>
        </p:spPr>
        <p:txBody>
          <a:bodyPr/>
          <a:lstStyle/>
          <a:p>
            <a:r>
              <a:rPr lang="en-US" sz="2400" dirty="0"/>
              <a:t>CANDLE </a:t>
            </a:r>
            <a:r>
              <a:rPr lang="en-US" sz="2400" dirty="0" smtClean="0"/>
              <a:t>(PI: Rick Stevens) is an Argonne led multi-DOE lab collaboration </a:t>
            </a:r>
            <a:r>
              <a:rPr lang="en-US" sz="2400" dirty="0"/>
              <a:t>developing a suite of software to support scalable deep </a:t>
            </a:r>
            <a:r>
              <a:rPr lang="en-US" sz="2400" dirty="0" smtClean="0"/>
              <a:t>learning for cancer applications </a:t>
            </a:r>
            <a:r>
              <a:rPr lang="en-US" sz="2400" dirty="0"/>
              <a:t>on DOE supercomputing </a:t>
            </a:r>
            <a:r>
              <a:rPr lang="en-US" sz="2400" dirty="0" smtClean="0"/>
              <a:t>resources</a:t>
            </a:r>
          </a:p>
          <a:p>
            <a:r>
              <a:rPr lang="en-US" sz="2400" dirty="0" smtClean="0"/>
              <a:t>Funded by the DOE </a:t>
            </a:r>
            <a:r>
              <a:rPr lang="en-US" sz="2400" dirty="0" err="1"/>
              <a:t>Exascale</a:t>
            </a:r>
            <a:r>
              <a:rPr lang="en-US" sz="2400" dirty="0"/>
              <a:t> Computing </a:t>
            </a:r>
            <a:r>
              <a:rPr lang="en-US" sz="2400" dirty="0" smtClean="0"/>
              <a:t>Project</a:t>
            </a:r>
          </a:p>
          <a:p>
            <a:r>
              <a:rPr lang="en-US" sz="2400" dirty="0" smtClean="0"/>
              <a:t>Developing implementations </a:t>
            </a:r>
            <a:r>
              <a:rPr lang="en-US" sz="2400" dirty="0"/>
              <a:t>of deep neural networks on targeted problems related to the three core </a:t>
            </a:r>
            <a:r>
              <a:rPr lang="en-US" sz="2400" dirty="0" smtClean="0"/>
              <a:t>DOE-NCI Joint Design of Advanced Computing Solutions for Cancer (JDACS4C) </a:t>
            </a:r>
            <a:r>
              <a:rPr lang="en-US" sz="2400" dirty="0"/>
              <a:t>pilot </a:t>
            </a:r>
            <a:r>
              <a:rPr lang="en-US" sz="2400" dirty="0" smtClean="0"/>
              <a:t>projects</a:t>
            </a:r>
          </a:p>
          <a:p>
            <a:r>
              <a:rPr lang="en-US" sz="2400" dirty="0"/>
              <a:t>CANDLE/Supervisor: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github.com</a:t>
            </a:r>
            <a:r>
              <a:rPr lang="en-US" sz="2000" dirty="0">
                <a:hlinkClick r:id="rId2"/>
              </a:rPr>
              <a:t>/ECP-CANDLE/Supervisor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4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Software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004752"/>
            <a:ext cx="4730097" cy="3747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4307" y="1059525"/>
            <a:ext cx="5729111" cy="846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Hyperparameter Sweeps, 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</a:rPr>
              <a:t>Data Management (e.g. DIGITS, Swift,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307" y="3967867"/>
            <a:ext cx="5729111" cy="846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Architecture Specific Optimization Layer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cuDNN, MKL-DNN, etc.)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07" y="3002667"/>
            <a:ext cx="5729111" cy="846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Tensor/Graph Execution Engine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Theano, TensorFlow, LBANN-LL, etc.)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307" y="2020534"/>
            <a:ext cx="5729111" cy="846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Network description, Execution scripting API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Keras, Mocha)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5118" y="1303044"/>
            <a:ext cx="202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Workflow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5089" y="2301948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Scripting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5089" y="326934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5089" y="422674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23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04" y="132826"/>
            <a:ext cx="8372901" cy="621711"/>
          </a:xfrm>
        </p:spPr>
        <p:txBody>
          <a:bodyPr/>
          <a:lstStyle/>
          <a:p>
            <a:r>
              <a:rPr lang="en-US" dirty="0"/>
              <a:t>CANDLE System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37678" y="904136"/>
            <a:ext cx="6761079" cy="3951146"/>
            <a:chOff x="1092164" y="1088545"/>
            <a:chExt cx="6761079" cy="3951146"/>
          </a:xfrm>
        </p:grpSpPr>
        <p:sp>
          <p:nvSpPr>
            <p:cNvPr id="6" name="Rounded Rectangle 5"/>
            <p:cNvSpPr/>
            <p:nvPr/>
          </p:nvSpPr>
          <p:spPr>
            <a:xfrm>
              <a:off x="1405784" y="2578397"/>
              <a:ext cx="2805545" cy="1632473"/>
            </a:xfrm>
            <a:prstGeom prst="roundRect">
              <a:avLst>
                <a:gd name="adj" fmla="val 497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5784" y="1088545"/>
              <a:ext cx="2799490" cy="59245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13032" y="2728215"/>
              <a:ext cx="2594229" cy="391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CANDLE Supervisor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97671" y="3721899"/>
              <a:ext cx="2539375" cy="393020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Workflow Manager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(Swift-T EMEWS)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5784" y="4383757"/>
              <a:ext cx="2793435" cy="62671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9728" y="1754504"/>
              <a:ext cx="2799491" cy="720498"/>
            </a:xfrm>
            <a:prstGeom prst="roundRect">
              <a:avLst/>
            </a:prstGeom>
            <a:solidFill>
              <a:srgbClr val="C6D9F1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44507" y="4350351"/>
              <a:ext cx="757908" cy="45850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ALCF 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Theta, Cooley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75769" y="4350352"/>
              <a:ext cx="758830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NERSC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Cori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10835" y="4350352"/>
              <a:ext cx="826211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OLCF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Titan,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SummitDev</a:t>
              </a:r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12508" y="3206936"/>
              <a:ext cx="2524537" cy="445884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Hyperparameter Optimization Frameworks</a:t>
              </a:r>
            </a:p>
            <a:p>
              <a:pPr algn="ctr"/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Hyperopt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mlrMBO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Spearmint</a:t>
              </a:r>
            </a:p>
          </p:txBody>
        </p:sp>
        <p:cxnSp>
          <p:nvCxnSpPr>
            <p:cNvPr id="20" name="Elbow Connector 19"/>
            <p:cNvCxnSpPr>
              <a:stCxn id="10" idx="3"/>
              <a:endCxn id="26" idx="1"/>
            </p:cNvCxnSpPr>
            <p:nvPr/>
          </p:nvCxnSpPr>
          <p:spPr>
            <a:xfrm flipV="1">
              <a:off x="4199219" y="4025024"/>
              <a:ext cx="346884" cy="672092"/>
            </a:xfrm>
            <a:prstGeom prst="bentConnector3">
              <a:avLst>
                <a:gd name="adj1" fmla="val 35218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422415" y="1650629"/>
              <a:ext cx="1896032" cy="2813456"/>
              <a:chOff x="4315007" y="1417520"/>
              <a:chExt cx="2528042" cy="375127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315007" y="1747942"/>
                <a:ext cx="2528042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Magnetic Disk 25"/>
              <p:cNvSpPr/>
              <p:nvPr/>
            </p:nvSpPr>
            <p:spPr>
              <a:xfrm>
                <a:off x="4405214" y="2234497"/>
                <a:ext cx="1029484" cy="1760946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25406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Benchmarks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Datasets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Models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Experiments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Runs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05992" y="1858713"/>
                <a:ext cx="134908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Metadata Store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89704" y="1764927"/>
                <a:ext cx="106572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Model Store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79924" y="4303008"/>
                <a:ext cx="2175507" cy="56074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 API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17885" y="2219305"/>
                <a:ext cx="1243135" cy="1708364"/>
                <a:chOff x="6376079" y="2179901"/>
                <a:chExt cx="1436479" cy="1673461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376079" y="2179901"/>
                  <a:ext cx="1436479" cy="167346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Multidocument 26"/>
                <p:cNvSpPr/>
                <p:nvPr/>
              </p:nvSpPr>
              <p:spPr>
                <a:xfrm>
                  <a:off x="6459068" y="2297171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Descriptions</a:t>
                  </a:r>
                </a:p>
              </p:txBody>
            </p:sp>
            <p:sp>
              <p:nvSpPr>
                <p:cNvPr id="33" name="Multidocument 33"/>
                <p:cNvSpPr/>
                <p:nvPr/>
              </p:nvSpPr>
              <p:spPr>
                <a:xfrm>
                  <a:off x="6459068" y="3113810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Weights</a:t>
                  </a: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4915238" y="3959767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148161" y="3927669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00621" y="1417520"/>
                <a:ext cx="161411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CANDLE Database</a:t>
                </a:r>
              </a:p>
            </p:txBody>
          </p:sp>
        </p:grpSp>
        <p:cxnSp>
          <p:nvCxnSpPr>
            <p:cNvPr id="34" name="Elbow Connector 33"/>
            <p:cNvCxnSpPr>
              <a:stCxn id="8" idx="3"/>
              <a:endCxn id="26" idx="1"/>
            </p:cNvCxnSpPr>
            <p:nvPr/>
          </p:nvCxnSpPr>
          <p:spPr>
            <a:xfrm>
              <a:off x="4107261" y="2923716"/>
              <a:ext cx="438842" cy="110130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6601692" y="1981525"/>
              <a:ext cx="1251551" cy="2351258"/>
              <a:chOff x="7143914" y="1413398"/>
              <a:chExt cx="2000086" cy="375751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143914" y="1750056"/>
                <a:ext cx="2000086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43916" y="1413398"/>
                <a:ext cx="2000084" cy="36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Integrator Website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93092" y="3604602"/>
                <a:ext cx="1653899" cy="140978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3092" y="1868104"/>
                <a:ext cx="1653899" cy="1569145"/>
              </a:xfrm>
              <a:prstGeom prst="rect">
                <a:avLst/>
              </a:prstGeom>
            </p:spPr>
          </p:pic>
        </p:grpSp>
        <p:cxnSp>
          <p:nvCxnSpPr>
            <p:cNvPr id="40" name="Elbow Connector 39"/>
            <p:cNvCxnSpPr>
              <a:stCxn id="26" idx="3"/>
              <a:endCxn id="36" idx="1"/>
            </p:cNvCxnSpPr>
            <p:nvPr/>
          </p:nvCxnSpPr>
          <p:spPr>
            <a:xfrm flipV="1">
              <a:off x="6177733" y="3262485"/>
              <a:ext cx="423959" cy="762539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99729" y="4808859"/>
              <a:ext cx="2805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Hardware Resources</a:t>
              </a:r>
            </a:p>
          </p:txBody>
        </p:sp>
        <p:sp>
          <p:nvSpPr>
            <p:cNvPr id="43" name="Document 68"/>
            <p:cNvSpPr/>
            <p:nvPr/>
          </p:nvSpPr>
          <p:spPr>
            <a:xfrm>
              <a:off x="1616385" y="2030679"/>
              <a:ext cx="673514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Benchmark Spec</a:t>
              </a:r>
            </a:p>
          </p:txBody>
        </p:sp>
        <p:sp>
          <p:nvSpPr>
            <p:cNvPr id="44" name="Document 84"/>
            <p:cNvSpPr/>
            <p:nvPr/>
          </p:nvSpPr>
          <p:spPr>
            <a:xfrm>
              <a:off x="2404700" y="2030679"/>
              <a:ext cx="878487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Hyperparameter Spec</a:t>
              </a:r>
            </a:p>
          </p:txBody>
        </p:sp>
        <p:sp>
          <p:nvSpPr>
            <p:cNvPr id="45" name="Document 85"/>
            <p:cNvSpPr/>
            <p:nvPr/>
          </p:nvSpPr>
          <p:spPr>
            <a:xfrm>
              <a:off x="3458128" y="2030678"/>
              <a:ext cx="598587" cy="317190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Hardware Spec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99729" y="1785228"/>
              <a:ext cx="2811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CANDLE Specifications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05784" y="1091741"/>
              <a:ext cx="2793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ML/DL Benchmarks</a:t>
              </a:r>
            </a:p>
          </p:txBody>
        </p:sp>
        <p:sp>
          <p:nvSpPr>
            <p:cNvPr id="51" name="Multidocument 142"/>
            <p:cNvSpPr/>
            <p:nvPr/>
          </p:nvSpPr>
          <p:spPr>
            <a:xfrm>
              <a:off x="1609680" y="137589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1</a:t>
              </a:r>
            </a:p>
          </p:txBody>
        </p:sp>
        <p:sp>
          <p:nvSpPr>
            <p:cNvPr id="52" name="Multidocument 145"/>
            <p:cNvSpPr/>
            <p:nvPr/>
          </p:nvSpPr>
          <p:spPr>
            <a:xfrm>
              <a:off x="2456126" y="1356649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2</a:t>
              </a:r>
            </a:p>
          </p:txBody>
        </p:sp>
        <p:sp>
          <p:nvSpPr>
            <p:cNvPr id="53" name="Multidocument 146"/>
            <p:cNvSpPr/>
            <p:nvPr/>
          </p:nvSpPr>
          <p:spPr>
            <a:xfrm>
              <a:off x="3337612" y="133740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3</a:t>
              </a:r>
            </a:p>
          </p:txBody>
        </p:sp>
        <p:sp>
          <p:nvSpPr>
            <p:cNvPr id="4" name="5-Point Star 3"/>
            <p:cNvSpPr/>
            <p:nvPr/>
          </p:nvSpPr>
          <p:spPr>
            <a:xfrm>
              <a:off x="1092164" y="2694133"/>
              <a:ext cx="409408" cy="409408"/>
            </a:xfrm>
            <a:prstGeom prst="star5">
              <a:avLst/>
            </a:prstGeom>
            <a:solidFill>
              <a:schemeClr val="bg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821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strategies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652" y="1530719"/>
            <a:ext cx="8603871" cy="3503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1578" y="2857386"/>
            <a:ext cx="2732147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299" y="2857386"/>
            <a:ext cx="4778012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1346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884" y="437189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058" y="434160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4" y="1775362"/>
            <a:ext cx="695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black"/>
                </a:solidFill>
              </a:rPr>
              <a:t>Hyperparameter </a:t>
            </a:r>
            <a:r>
              <a:rPr lang="en-US" sz="2800" b="1" dirty="0" smtClean="0">
                <a:solidFill>
                  <a:prstClr val="black"/>
                </a:solidFill>
              </a:rPr>
              <a:t>Search: </a:t>
            </a:r>
            <a:r>
              <a:rPr lang="en-US" sz="2800" b="1" dirty="0">
                <a:solidFill>
                  <a:prstClr val="black"/>
                </a:solidFill>
              </a:rPr>
              <a:t>up to ~10,000x</a:t>
            </a:r>
          </a:p>
          <a:p>
            <a:pPr algn="ctr" defTabSz="457200"/>
            <a:r>
              <a:rPr lang="en-US" sz="2000" b="1" dirty="0">
                <a:solidFill>
                  <a:prstClr val="black"/>
                </a:solidFill>
              </a:rPr>
              <a:t>Depends on search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868" y="3038445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</a:t>
            </a:r>
            <a:r>
              <a:rPr lang="en-US" sz="2800" b="1" dirty="0" smtClean="0">
                <a:solidFill>
                  <a:prstClr val="black"/>
                </a:solidFill>
              </a:rPr>
              <a:t>Parallel: 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9824" y="3051057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Parallel  </a:t>
            </a:r>
          </a:p>
          <a:p>
            <a:pPr defTabSz="457200"/>
            <a:r>
              <a:rPr lang="en-US" sz="2800" b="1" dirty="0" smtClean="0">
                <a:solidFill>
                  <a:prstClr val="black"/>
                </a:solidFill>
              </a:rPr>
              <a:t>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9201" y="430021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2873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78139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4449" y="4104639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867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882971"/>
            <a:ext cx="8372901" cy="374786"/>
          </a:xfrm>
        </p:spPr>
        <p:txBody>
          <a:bodyPr/>
          <a:lstStyle/>
          <a:p>
            <a:r>
              <a:rPr lang="en-US" dirty="0"/>
              <a:t>10,000 x 10-1000 x 10-100 = 1M – 1000M  </a:t>
            </a:r>
            <a:r>
              <a:rPr lang="en-US" dirty="0" smtClean="0"/>
              <a:t>processing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295"/>
            <a:ext cx="8372901" cy="621711"/>
          </a:xfrm>
        </p:spPr>
        <p:txBody>
          <a:bodyPr/>
          <a:lstStyle/>
          <a:p>
            <a:r>
              <a:rPr lang="en-US" dirty="0" smtClean="0"/>
              <a:t>CANDLE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2" descr="C:\cygwin\home\wozniak\collab\CANDLE-Papers\2017\CAFCW\plots\sca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0" y="911678"/>
            <a:ext cx="4554120" cy="27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"/>
          <a:stretch/>
        </p:blipFill>
        <p:spPr bwMode="auto">
          <a:xfrm>
            <a:off x="3781022" y="1636692"/>
            <a:ext cx="5186709" cy="308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25033" y="361333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Delivers 1+ petaflop!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1292</Words>
  <Application>Microsoft Office PowerPoint</Application>
  <PresentationFormat>On-screen Show (16:9)</PresentationFormat>
  <Paragraphs>342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presentation_16x9</vt:lpstr>
      <vt:lpstr>An Introduction to Scalable Deep Learning with CANDLE</vt:lpstr>
      <vt:lpstr>OUTLINE</vt:lpstr>
      <vt:lpstr>CANDLE TUTORIALS</vt:lpstr>
      <vt:lpstr>PowerPoint Presentation</vt:lpstr>
      <vt:lpstr>CANDLE</vt:lpstr>
      <vt:lpstr>CANDLE Software Stack</vt:lpstr>
      <vt:lpstr>CANDLE System Overview</vt:lpstr>
      <vt:lpstr>Parallelism strategies</vt:lpstr>
      <vt:lpstr>CANDLE Performance</vt:lpstr>
      <vt:lpstr>Load over time for search</vt:lpstr>
      <vt:lpstr>Ramp up / ramp down</vt:lpstr>
      <vt:lpstr>Driving integration of Simulation, Data Analytics and Machine Learning</vt:lpstr>
      <vt:lpstr>PowerPoint Presentation</vt:lpstr>
      <vt:lpstr>WHAT IS HYPERPARAMETER OPTIMIZATION </vt:lpstr>
      <vt:lpstr>Mathematical expression for hpo</vt:lpstr>
      <vt:lpstr>BASIC STRATEGIES </vt:lpstr>
      <vt:lpstr>Candle Hyperparameter learning</vt:lpstr>
      <vt:lpstr>PowerPoint Presentation</vt:lpstr>
      <vt:lpstr>WORKFLOW support for ML frameworks</vt:lpstr>
      <vt:lpstr>Swift/T: Enabling high-performance Scripted workflows</vt:lpstr>
      <vt:lpstr>PowerPoint Presentation</vt:lpstr>
      <vt:lpstr>EMEWS workflow structure</vt:lpstr>
      <vt:lpstr>EMEWS: Extreme-scale model exploration workflows in Swift/T</vt:lpstr>
      <vt:lpstr>Previous work on HPC workflows</vt:lpstr>
      <vt:lpstr>Summary of key system points</vt:lpstr>
      <vt:lpstr>PowerPoint Presentation</vt:lpstr>
      <vt:lpstr>Directions for future work</vt:lpstr>
      <vt:lpstr>Idealized ML Supercomputer</vt:lpstr>
      <vt:lpstr>Thanks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97</cp:revision>
  <cp:lastPrinted>2017-11-28T23:46:34Z</cp:lastPrinted>
  <dcterms:created xsi:type="dcterms:W3CDTF">2015-11-17T20:01:38Z</dcterms:created>
  <dcterms:modified xsi:type="dcterms:W3CDTF">2018-02-06T15:58:01Z</dcterms:modified>
</cp:coreProperties>
</file>