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8"/>
  </p:notesMasterIdLst>
  <p:handoutMasterIdLst>
    <p:handoutMasterId r:id="rId9"/>
  </p:handoutMasterIdLst>
  <p:sldIdLst>
    <p:sldId id="394" r:id="rId5"/>
    <p:sldId id="396" r:id="rId6"/>
    <p:sldId id="397" r:id="rId7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319" autoAdjust="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ibm.com/linuxonpower/2019/06/11/tensorflow-large-model-support-resourc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51A7-EC5B-5741-AE09-8E858A32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V100 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9454-12FA-5D41-B681-4BBD238523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876" y="1386561"/>
            <a:ext cx="3464317" cy="4587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AF3F5-483D-8F45-8461-E76F3D64E64F}"/>
              </a:ext>
            </a:extLst>
          </p:cNvPr>
          <p:cNvSpPr txBox="1"/>
          <p:nvPr/>
        </p:nvSpPr>
        <p:spPr>
          <a:xfrm>
            <a:off x="365760" y="2360488"/>
            <a:ext cx="7180302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the GPU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80 Streaming Multiprocessors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16 GB HBM2, 900 GB/s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6MB L2 cache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8 512-bit memory controllers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 each SM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32 FP64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FP32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64 Int32 cores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96KB L1 cache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TensorCores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E326E-0D2C-6448-8FBC-7FD4EB1F12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7292" y="205367"/>
            <a:ext cx="4156692" cy="23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6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0BE5-D135-004B-9ED8-F525F8FD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Summit compute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9280-16F4-EF47-A13E-D26C844D9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NVLink</a:t>
            </a:r>
            <a:endParaRPr lang="en-US" dirty="0"/>
          </a:p>
          <a:p>
            <a:pPr lvl="1"/>
            <a:r>
              <a:rPr lang="en-US" dirty="0"/>
              <a:t>25 GB/s in each direction (peak rate)</a:t>
            </a:r>
          </a:p>
          <a:p>
            <a:pPr lvl="1"/>
            <a:r>
              <a:rPr lang="en-US" dirty="0"/>
              <a:t>2 links between processors</a:t>
            </a:r>
          </a:p>
          <a:p>
            <a:r>
              <a:rPr lang="en-US" dirty="0"/>
              <a:t>6 GPUs per Summit compute node</a:t>
            </a:r>
          </a:p>
          <a:p>
            <a:r>
              <a:rPr lang="en-US" dirty="0"/>
              <a:t>IBM Watson Machine Learning</a:t>
            </a:r>
          </a:p>
          <a:p>
            <a:pPr lvl="1"/>
            <a:r>
              <a:rPr lang="en-US" dirty="0"/>
              <a:t>Supports popular ML/DL packages and platforms</a:t>
            </a:r>
          </a:p>
          <a:p>
            <a:r>
              <a:rPr lang="en-US" dirty="0"/>
              <a:t>IBM TensorFlow Large Model Support</a:t>
            </a:r>
          </a:p>
          <a:p>
            <a:pPr lvl="1"/>
            <a:r>
              <a:rPr lang="en-US" dirty="0">
                <a:hlinkClick r:id="rId2"/>
              </a:rPr>
              <a:t>https://developer.ibm.com/linuxonpower/2019/06/11/tensorflow-large-model-support-resources/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C95FD-AB72-3F49-AD91-63B8DA9396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7246" y="185229"/>
            <a:ext cx="5091390" cy="35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3A56-8A02-C245-8967-A16DBDBF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TFLMS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4879A-3611-EB4B-8461-2D9108D754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80626"/>
            <a:ext cx="6094412" cy="2871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8B992A-1D5D-5B47-92AE-40FBF276CA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3" y="1280626"/>
            <a:ext cx="6094412" cy="3074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C0671-5285-AC44-95EF-29C9C65A14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2183" y="4882541"/>
            <a:ext cx="5072407" cy="602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E15735-ABAA-AC40-9306-FEAAF34B2DA2}"/>
              </a:ext>
            </a:extLst>
          </p:cNvPr>
          <p:cNvSpPr txBox="1"/>
          <p:nvPr/>
        </p:nvSpPr>
        <p:spPr>
          <a:xfrm>
            <a:off x="4343400" y="5577374"/>
            <a:ext cx="7731454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1200" dirty="0"/>
              <a:t>https://</a:t>
            </a:r>
            <a:r>
              <a:rPr lang="en-US" sz="1200" dirty="0" err="1"/>
              <a:t>developer.ibm.com</a:t>
            </a:r>
            <a:r>
              <a:rPr lang="en-US" sz="1200" dirty="0"/>
              <a:t>/</a:t>
            </a:r>
            <a:r>
              <a:rPr lang="en-US" sz="1200" dirty="0" err="1"/>
              <a:t>linuxpower</a:t>
            </a:r>
            <a:r>
              <a:rPr lang="en-US" sz="1200" dirty="0"/>
              <a:t>/2019/05/17/performance-results-with-tensorflow-large-model-support-v2/</a:t>
            </a:r>
          </a:p>
        </p:txBody>
      </p:sp>
    </p:spTree>
    <p:extLst>
      <p:ext uri="{BB962C8B-B14F-4D97-AF65-F5344CB8AC3E}">
        <p14:creationId xmlns:p14="http://schemas.microsoft.com/office/powerpoint/2010/main" val="3750250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19" id="{8C0C58F9-E13D-C749-9CD8-D6ACD55E54AE}" vid="{C7F1EDA4-5412-C244-BA03-3C19A48BF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233</TotalTime>
  <Words>112</Words>
  <Application>Microsoft Macintosh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Presentations (Wide Screen)</vt:lpstr>
      <vt:lpstr>NVIDIA V100 GPU</vt:lpstr>
      <vt:lpstr>Summit compute node</vt:lpstr>
      <vt:lpstr>TFLMS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CANDLE Tutorial: Library Overview</dc:title>
  <dc:creator>Yoon, Hong-Jun</dc:creator>
  <cp:lastModifiedBy>Yoon, Hong-Jun</cp:lastModifiedBy>
  <cp:revision>14</cp:revision>
  <cp:lastPrinted>2019-01-14T20:07:20Z</cp:lastPrinted>
  <dcterms:created xsi:type="dcterms:W3CDTF">2020-01-28T17:18:20Z</dcterms:created>
  <dcterms:modified xsi:type="dcterms:W3CDTF">2020-01-28T21:28:00Z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