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6"/>
  </p:notesMasterIdLst>
  <p:handoutMasterIdLst>
    <p:handoutMasterId r:id="rId17"/>
  </p:handoutMasterIdLst>
  <p:sldIdLst>
    <p:sldId id="406" r:id="rId5"/>
    <p:sldId id="408" r:id="rId6"/>
    <p:sldId id="411" r:id="rId7"/>
    <p:sldId id="409" r:id="rId8"/>
    <p:sldId id="410" r:id="rId9"/>
    <p:sldId id="404" r:id="rId10"/>
    <p:sldId id="405" r:id="rId11"/>
    <p:sldId id="412" r:id="rId12"/>
    <p:sldId id="413" r:id="rId13"/>
    <p:sldId id="414" r:id="rId14"/>
    <p:sldId id="415" r:id="rId1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74" d="100"/>
          <a:sy n="74" d="100"/>
        </p:scale>
        <p:origin x="-284" y="-52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59" y="411481"/>
            <a:ext cx="10171611" cy="929485"/>
          </a:xfrm>
        </p:spPr>
        <p:txBody>
          <a:bodyPr/>
          <a:lstStyle/>
          <a:p>
            <a:r>
              <a:rPr lang="en-US" dirty="0"/>
              <a:t>CANDLE Tutorial: </a:t>
            </a:r>
            <a:r>
              <a:rPr lang="en-US" dirty="0" smtClean="0"/>
              <a:t>Challenge Problem Workflow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January 2019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Justin M Wozniak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Data Science &amp;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Argonne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woz@anl.gov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3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6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Data splitting </a:t>
            </a:r>
            <a:endParaRPr lang="en-US" dirty="0"/>
          </a:p>
          <a:p>
            <a:r>
              <a:rPr lang="en-US" dirty="0" smtClean="0"/>
              <a:t>Workflow structure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0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475740"/>
            <a:ext cx="5267406" cy="4047778"/>
          </a:xfrm>
        </p:spPr>
        <p:txBody>
          <a:bodyPr/>
          <a:lstStyle/>
          <a:p>
            <a:r>
              <a:rPr lang="en-US" sz="2000" dirty="0"/>
              <a:t>Split up the training data into subsets, iteratively train on most remaining subsets.  </a:t>
            </a:r>
          </a:p>
          <a:p>
            <a:r>
              <a:rPr lang="en-US" sz="2000" dirty="0"/>
              <a:t>Weight sharing from one subset to the next (incremental learning)</a:t>
            </a:r>
          </a:p>
          <a:p>
            <a:r>
              <a:rPr lang="en-US" sz="2000" dirty="0"/>
              <a:t>Allows for investigations into data quality and learning patterns</a:t>
            </a:r>
          </a:p>
          <a:p>
            <a:r>
              <a:rPr lang="en-US" sz="2000" dirty="0"/>
              <a:t>Could also boost performance by preventing overloading data ingest limits</a:t>
            </a:r>
          </a:p>
          <a:p>
            <a:r>
              <a:rPr lang="en-US" sz="2000" dirty="0"/>
              <a:t>Recursive calls define the datasets for train</a:t>
            </a:r>
          </a:p>
          <a:p>
            <a:r>
              <a:rPr lang="en-US" sz="2000" dirty="0"/>
              <a:t>Runs at large scale on Summit, ramp-up/down</a:t>
            </a:r>
          </a:p>
          <a:p>
            <a:endParaRPr lang="en-US" sz="2000" dirty="0"/>
          </a:p>
        </p:txBody>
      </p:sp>
      <p:pic>
        <p:nvPicPr>
          <p:cNvPr id="4" name="Picture 3" descr="C:\cygwin\home\wozniak\mcs\reports\2019\CODAR\Milestone 13 - 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83" y="1044010"/>
            <a:ext cx="5105883" cy="187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33167" y="3225836"/>
            <a:ext cx="65556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run_stage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S, string this,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stage, </a:t>
            </a:r>
            <a:endParaRPr lang="en-US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void 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block</a:t>
            </a:r>
            <a:r>
              <a:rPr 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plan_id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void parent = 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run_single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(this, stage, block,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plan_id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 (stage &lt; S)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foreach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id_child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[1:N]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run_stage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 S, this+"."+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id_child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stage+1, parent,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plan_id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db_file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runtype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}}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run_single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(string node,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stage, void block)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json_fragment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make_json_fragment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(node, stage);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"{\"node\": \"%s\", %s}" % (node,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json_fragment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block =&gt; 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obj</a:t>
            </a:r>
            <a:r>
              <a:rPr lang="en-US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</a:t>
            </a:r>
            <a:r>
              <a:rPr lang="en-US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node);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pic>
        <p:nvPicPr>
          <p:cNvPr id="6" name="Picture 3" descr="C:\cygwin\home\wozniak\mcs\reports\2019\CODAR\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54" y="4084324"/>
            <a:ext cx="4944364" cy="211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cygwin\home\wozniak\mcs\reports\2019\CODAR\Milestone 13 - 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74" y="1533867"/>
            <a:ext cx="8176021" cy="29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1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lh3.googleusercontent.com/bS7YsZcgleNuCPPubnQDAMPOlnXUC2bw8l9Ie5llfLN3hauy5qby0le4VjpJLo8VvmcUd0JHJCfTMsg9_SvgnKSBbav5WtF9Kotbc6aY67TuEoexvFCUr3lheUkrhYhEdDqp7N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71" y="2255837"/>
            <a:ext cx="7730322" cy="283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workflow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5740"/>
            <a:ext cx="5659025" cy="40477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/** </a:t>
            </a:r>
            <a:r>
              <a:rPr lang="en-US" sz="1400" dirty="0"/>
              <a:t>RUN STAGE: A recursive function that manages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the </a:t>
            </a:r>
            <a:r>
              <a:rPr lang="en-US" sz="1400" dirty="0"/>
              <a:t>stage dependencies */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(void v)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run_stage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S, string node,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stage, void block)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// Run the model for this workflow node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void parent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run_single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(node, stage, block);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if (stage &lt; 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//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Recurse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to the child stages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id_child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 [1:N]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//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parallel loop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run_stage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(N, S, node+"."+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id_child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stage+1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parent);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9DDA83B-D33A-1340-A2A9-75273506FE76}"/>
              </a:ext>
            </a:extLst>
          </p:cNvPr>
          <p:cNvSpPr txBox="1">
            <a:spLocks/>
          </p:cNvSpPr>
          <p:nvPr/>
        </p:nvSpPr>
        <p:spPr bwMode="auto">
          <a:xfrm>
            <a:off x="6269479" y="2221906"/>
            <a:ext cx="5659025" cy="345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/** RUN SINGLE: Set up and run a single model via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candle_obj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*/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(void v)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run_single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node,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stage,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if (stage == 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v = propagate();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json_fragment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make_json_fragment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(node, stage);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"{\"node\": \"%s\", %s}" %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node,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json_fragment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wait (parent)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//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waits for parent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// Run the model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obj_result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candle_obj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node);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Leave-out workflow: Epoch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52477"/>
              </p:ext>
            </p:extLst>
          </p:nvPr>
        </p:nvGraphicFramePr>
        <p:xfrm>
          <a:off x="1219621" y="1784845"/>
          <a:ext cx="8125884" cy="212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8628"/>
                <a:gridCol w="2708628"/>
                <a:gridCol w="2708628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F-20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Flat-20: Simply train for 20 epochs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F-10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Flat-10: Simply train for 10 epochs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LINE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Linear: Train for a linearly decreasing number of epochs, starting from 20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SQRT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Square root: Train for a number of epochs equal to 20 / sqrt(stage)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EXP2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Exponential: Train for a number of epochs equal to 20 / 2^(stage-1)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Leave-out workflow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lh5.googleusercontent.com/qQKzSuVLu99fyhK2DcHwtmT4oPsWXa9rRGxx6yvErDorDE-L-Q026Q3v0xcXiNN4bMwYQ6vcaWkUBMc-keAur7ID_rSgqeWOeHomM6RXALiDCB0eke53GSq1YmNWn_PgbVvWkT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25" y="155319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4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9302" y="1475740"/>
            <a:ext cx="11026268" cy="40477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Leave-out workflow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4098" name="Picture 2" descr="https://lh4.googleusercontent.com/7rkuQ7wKWCs31SIEh89ta-mtuoi25Me4paiV0s0kVNLky7YXsueYhFkjoq3E66dJOoQh4vED7A6kCuw2pWaaJiZeAGfB7JW4GBgBh1uTTICAO7JVXcho7HjNJOXJI6nOogi_JT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24" y="1420693"/>
            <a:ext cx="41624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s://lh5.googleusercontent.com/sub9rASlsHdleL3QXBLKKBRSzLQtWaDgMYcUAOwpCcaltLJx9fz6cXcmJE1r176eiSp5BwatDTLJj1_HF18zyz4lAs9ofR_Qid2m-Tk6uiNLpsfss_J_uxr7hfO9Gz4JggiY_5r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376" y="2048943"/>
            <a:ext cx="18478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3.googleusercontent.com/x9tp3zV5jOlrj1ib_v0Avi2ZDY6yrtuCYpUws9bqOlPVf4zg3vevFY5E1VZfQOJw0FZZbXA9Brkp6RRU0MwFa9-GmAnzKkYxZw9LtYYF4b_QcFwFdJqUlt5pl_xvUDewgcmThOu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325" y="3389830"/>
            <a:ext cx="18478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s://lh4.googleusercontent.com/QSZsONTfsZzcr_cWu19JzxMe6R3YCB3reitbpC8LeE1iLupHFJNV36ljRndRtbaKFZLRMEd3k0DpTRLe8wzXsQTco2wlVspn6OLkYPN8jyrA3QKbPHgLHf4CNi0j44nVAs5gGsd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406" y="3968141"/>
            <a:ext cx="18478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4.googleusercontent.com/y1ZlvL9vjgFJDu_MooLQJ4ElKkQnt-a9n7rcu7tlPSm14qq2j7aqj8Dp8efHlYrI6VzEWJ5nvDFeGeeWawFZJvEKy_bZ9_8UXlOBuIMRSMJ8Y78IIxIfQHeuouC0gUZy9BMpJJV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48" y="3822862"/>
            <a:ext cx="18478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k-u9_MhjxT0LtEbAdFkGxKFpH0Aws_i93a1SYY1w2YqfXePUNjnrbfaK66rfmT1_tNfNxI76Ri5_DHb1hFfbcPY-MnXv1tbkvbqhiDZ7TDLImGeViu023vFd8rtjildnu4txqTOV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406" y="1965487"/>
            <a:ext cx="18478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00581"/>
      </p:ext>
    </p:extLst>
  </p:cSld>
  <p:clrMapOvr>
    <a:masterClrMapping/>
  </p:clrMapOvr>
</p:sld>
</file>

<file path=ppt/theme/theme1.xml><?xml version="1.0" encoding="utf-8"?>
<a:theme xmlns:a="http://schemas.openxmlformats.org/drawingml/2006/main" name="00-templat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00-template</Template>
  <TotalTime>32</TotalTime>
  <Words>390</Words>
  <Application>Microsoft Office PowerPoint</Application>
  <PresentationFormat>Custom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00-template</vt:lpstr>
      <vt:lpstr>CANDLE Tutorial: Challenge Problem Workflow</vt:lpstr>
      <vt:lpstr>Outline</vt:lpstr>
      <vt:lpstr>Incremental learning</vt:lpstr>
      <vt:lpstr>Data splitting</vt:lpstr>
      <vt:lpstr>Workflow structure</vt:lpstr>
      <vt:lpstr>Recursive workflow structure</vt:lpstr>
      <vt:lpstr>Leave-out workflow: Epoch strategies</vt:lpstr>
      <vt:lpstr>Leave-out workflow: </vt:lpstr>
      <vt:lpstr>Leave-out workflow: </vt:lpstr>
      <vt:lpstr>Summary and future work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Library Overview</dc:title>
  <dc:creator>Justin Wozniak</dc:creator>
  <cp:lastModifiedBy>Justin Wozniak</cp:lastModifiedBy>
  <cp:revision>12</cp:revision>
  <cp:lastPrinted>2019-01-14T20:07:20Z</cp:lastPrinted>
  <dcterms:created xsi:type="dcterms:W3CDTF">2020-01-28T20:30:34Z</dcterms:created>
  <dcterms:modified xsi:type="dcterms:W3CDTF">2020-01-28T21:05:21Z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