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1"/>
    <p:sldMasterId id="2147483777" r:id="rId2"/>
  </p:sldMasterIdLst>
  <p:notesMasterIdLst>
    <p:notesMasterId r:id="rId38"/>
  </p:notesMasterIdLst>
  <p:sldIdLst>
    <p:sldId id="264" r:id="rId3"/>
    <p:sldId id="331" r:id="rId4"/>
    <p:sldId id="265" r:id="rId5"/>
    <p:sldId id="270" r:id="rId6"/>
    <p:sldId id="343" r:id="rId7"/>
    <p:sldId id="300" r:id="rId8"/>
    <p:sldId id="292" r:id="rId9"/>
    <p:sldId id="335" r:id="rId10"/>
    <p:sldId id="336" r:id="rId11"/>
    <p:sldId id="337" r:id="rId12"/>
    <p:sldId id="338" r:id="rId13"/>
    <p:sldId id="339" r:id="rId14"/>
    <p:sldId id="324" r:id="rId15"/>
    <p:sldId id="273" r:id="rId16"/>
    <p:sldId id="291" r:id="rId17"/>
    <p:sldId id="278" r:id="rId18"/>
    <p:sldId id="294" r:id="rId19"/>
    <p:sldId id="295" r:id="rId20"/>
    <p:sldId id="259" r:id="rId21"/>
    <p:sldId id="261" r:id="rId22"/>
    <p:sldId id="344" r:id="rId23"/>
    <p:sldId id="307" r:id="rId24"/>
    <p:sldId id="345" r:id="rId25"/>
    <p:sldId id="346" r:id="rId26"/>
    <p:sldId id="347" r:id="rId27"/>
    <p:sldId id="348" r:id="rId28"/>
    <p:sldId id="313" r:id="rId29"/>
    <p:sldId id="266" r:id="rId30"/>
    <p:sldId id="267" r:id="rId31"/>
    <p:sldId id="293" r:id="rId32"/>
    <p:sldId id="268" r:id="rId33"/>
    <p:sldId id="290" r:id="rId34"/>
    <p:sldId id="296" r:id="rId35"/>
    <p:sldId id="325" r:id="rId36"/>
    <p:sldId id="298" r:id="rId37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J" initials="M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B1F8F"/>
    <a:srgbClr val="A12B2F"/>
    <a:srgbClr val="007836"/>
    <a:srgbClr val="ECAA00"/>
    <a:srgbClr val="76777B"/>
    <a:srgbClr val="00609C"/>
    <a:srgbClr val="ECAC00"/>
    <a:srgbClr val="00A19C"/>
    <a:srgbClr val="008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3511" autoAdjust="0"/>
  </p:normalViewPr>
  <p:slideViewPr>
    <p:cSldViewPr snapToGrid="0" showGuides="1">
      <p:cViewPr varScale="1">
        <p:scale>
          <a:sx n="78" d="100"/>
          <a:sy n="78" d="100"/>
        </p:scale>
        <p:origin x="-84" y="-392"/>
      </p:cViewPr>
      <p:guideLst>
        <p:guide orient="horz" pos="271"/>
        <p:guide orient="horz" pos="3092"/>
        <p:guide orient="horz" pos="517"/>
        <p:guide orient="horz" pos="895"/>
        <p:guide orient="horz" pos="2387"/>
        <p:guide pos="5565"/>
        <p:guide pos="317"/>
        <p:guide pos="15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3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080A489-9093-C54A-B1C3-374F661A001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EAA7A1A-8011-3A42-91B8-EE1BD44E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9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18618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LRG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4106864"/>
            <a:ext cx="4114800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4106864"/>
            <a:ext cx="4097585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Large IMAGES w/bullets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76630" y="1417046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76630" y="4256434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765130" y="1416462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65130" y="4255850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64070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5879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81086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3079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88286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261696" y="2856834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8896" y="1417569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THREE IMAGES –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s/bullets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672521"/>
            <a:ext cx="8434552" cy="1086330"/>
          </a:xfrm>
          <a:noFill/>
        </p:spPr>
        <p:txBody>
          <a:bodyPr lIns="0" tIns="91440"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i="0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four images, captions and bullets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ln>
            <a:noFill/>
          </a:ln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1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four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207749"/>
          </a:xfrm>
          <a:ln>
            <a:noFill/>
          </a:ln>
        </p:spPr>
        <p:txBody>
          <a:bodyPr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7437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7437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912432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912432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20" name="Picture Placeholder 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87437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87437" y="4502674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</p:txBody>
      </p:sp>
      <p:sp>
        <p:nvSpPr>
          <p:cNvPr id="24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912432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912432" y="4505517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2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harts, Graph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graph, chart or table slide. </a:t>
            </a:r>
            <a:br>
              <a:rPr lang="en-US" dirty="0" smtClean="0"/>
            </a:br>
            <a:r>
              <a:rPr lang="en-US" dirty="0" smtClean="0"/>
              <a:t>Headline in all caps, Arial Font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17579"/>
            <a:ext cx="8372901" cy="302239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an icon below to add a chart, graph, or table.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5776" y="4739217"/>
            <a:ext cx="3711039" cy="404284"/>
          </a:xfrm>
        </p:spPr>
        <p:txBody>
          <a:bodyPr bIns="0" anchor="t" anchorCtr="0"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 dirty="0" smtClean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50041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 userDrawn="1"/>
        </p:nvSpPr>
        <p:spPr>
          <a:xfrm>
            <a:off x="469900" y="4635018"/>
            <a:ext cx="1387624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www.anl.gov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Picture 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closing statement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991004" y="-1815882"/>
            <a:ext cx="3782000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Suggested</a:t>
            </a:r>
            <a:r>
              <a:rPr lang="en-US" sz="1400" b="1" baseline="0" dirty="0" smtClean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 smtClean="0">
              <a:solidFill>
                <a:schemeClr val="bg1"/>
              </a:solidFill>
            </a:endParaRPr>
          </a:p>
          <a:p>
            <a:pPr lvl="0"/>
            <a:r>
              <a:rPr lang="en-US" sz="1400" b="1" dirty="0" smtClean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 smtClean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 smtClean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5043"/>
            <a:ext cx="9144000" cy="514854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86954"/>
            <a:ext cx="8372901" cy="60451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AND CONTENT SLIDE. </a:t>
            </a:r>
            <a:br>
              <a:rPr lang="en-US" dirty="0" smtClean="0"/>
            </a:br>
            <a:r>
              <a:rPr lang="en-US" dirty="0" smtClean="0"/>
              <a:t>Headline in all caps, Arial Font.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8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68796" y="574696"/>
            <a:ext cx="5685350" cy="304654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Optional one line subhead, </a:t>
            </a:r>
            <a:r>
              <a:rPr lang="en-US" dirty="0" err="1" smtClean="0"/>
              <a:t>url</a:t>
            </a:r>
            <a:r>
              <a:rPr lang="en-US" dirty="0" smtClean="0"/>
              <a:t> or date</a:t>
            </a:r>
          </a:p>
        </p:txBody>
      </p:sp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314" y="408441"/>
            <a:ext cx="1786846" cy="6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A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018914" y="-1479541"/>
            <a:ext cx="3502900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Suggested</a:t>
            </a:r>
            <a:r>
              <a:rPr lang="en-US" sz="1400" b="1" baseline="0" dirty="0" smtClean="0">
                <a:solidFill>
                  <a:schemeClr val="bg1"/>
                </a:solidFill>
              </a:rPr>
              <a:t> line of text (optional): </a:t>
            </a:r>
          </a:p>
          <a:p>
            <a:endParaRPr lang="en-US" sz="1400" b="1" baseline="0" dirty="0" smtClean="0">
              <a:solidFill>
                <a:schemeClr val="bg1"/>
              </a:solidFill>
            </a:endParaRPr>
          </a:p>
          <a:p>
            <a:r>
              <a:rPr lang="en-US" sz="1400" b="1" baseline="0" dirty="0" smtClean="0">
                <a:solidFill>
                  <a:schemeClr val="bg1"/>
                </a:solidFill>
              </a:rPr>
              <a:t>WE START WITH YES.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2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BASIC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08346"/>
            <a:ext cx="8372901" cy="331708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1st-level bullet. Click an icon below to add table, graph or other imagery.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4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4545002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-20265"/>
            <a:ext cx="9144000" cy="4508954"/>
          </a:xfrm>
          <a:prstGeom prst="rect">
            <a:avLst/>
          </a:prstGeom>
        </p:spPr>
      </p:pic>
      <p:sp>
        <p:nvSpPr>
          <p:cNvPr id="8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20265"/>
            <a:ext cx="9144000" cy="4508954"/>
          </a:xfrm>
          <a:solidFill>
            <a:schemeClr val="accent2">
              <a:alpha val="8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B 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153714"/>
            <a:ext cx="5851526" cy="969169"/>
          </a:xfrm>
        </p:spPr>
        <p:txBody>
          <a:bodyPr lIns="457200" rIns="274320" anchor="ctr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presentation date</a:t>
            </a:r>
          </a:p>
        </p:txBody>
      </p:sp>
      <p:sp>
        <p:nvSpPr>
          <p:cNvPr id="8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8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90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5" name="TextBox 154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82331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674681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794775"/>
            <a:ext cx="8452904" cy="647160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 cover option c 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344193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674680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86" name="TextBox 18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03238" y="300961"/>
            <a:ext cx="5984648" cy="331077"/>
          </a:xfrm>
        </p:spPr>
        <p:txBody>
          <a:bodyPr/>
          <a:lstStyle>
            <a:lvl1pPr marL="0" indent="0">
              <a:buNone/>
              <a:defRPr sz="1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z="1000" b="0" cap="all" dirty="0" smtClean="0">
                <a:solidFill>
                  <a:srgbClr val="000000"/>
                </a:solidFill>
              </a:rPr>
              <a:t>Type in Name of </a:t>
            </a:r>
            <a:r>
              <a:rPr lang="en-US" sz="1000" b="0" cap="all" dirty="0" err="1" smtClean="0">
                <a:solidFill>
                  <a:srgbClr val="000000"/>
                </a:solidFill>
              </a:rPr>
              <a:t>fACILITY</a:t>
            </a:r>
            <a:r>
              <a:rPr lang="en-US" sz="1000" b="0" cap="all" dirty="0" smtClean="0">
                <a:solidFill>
                  <a:srgbClr val="000000"/>
                </a:solidFill>
              </a:rPr>
              <a:t>, division, group, program or </a:t>
            </a:r>
            <a:r>
              <a:rPr lang="en-US" sz="1000" dirty="0" smtClean="0">
                <a:solidFill>
                  <a:srgbClr val="000000"/>
                </a:solidFill>
              </a:rPr>
              <a:t>www.anl.gov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8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170633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19301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261205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82770"/>
            <a:ext cx="6776128" cy="839426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</a:t>
            </a:r>
            <a:br>
              <a:rPr lang="en-US" dirty="0" smtClean="0"/>
            </a:br>
            <a:r>
              <a:rPr lang="en-US" dirty="0" smtClean="0"/>
              <a:t>Cover option D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92219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1261204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7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ull 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6978"/>
            <a:ext cx="8925873" cy="5143500"/>
          </a:xfrm>
          <a:solidFill>
            <a:schemeClr val="bg1"/>
          </a:solidFill>
        </p:spPr>
        <p:txBody>
          <a:bodyPr lIns="0" tIns="16459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 then right click image and “SEND IMAGE TO BACK”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581400"/>
            <a:ext cx="9144000" cy="1562100"/>
          </a:xfrm>
          <a:solidFill>
            <a:schemeClr val="tx2">
              <a:alpha val="91000"/>
            </a:schemeClr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3782231"/>
            <a:ext cx="8321040" cy="1030194"/>
          </a:xfrm>
        </p:spPr>
        <p:txBody>
          <a:bodyPr lIns="0" anchor="t"/>
          <a:lstStyle>
            <a:lvl1pPr>
              <a:defRPr sz="2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Full-frame image layout  –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8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ON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-1"/>
            <a:ext cx="8925873" cy="2742010"/>
          </a:xfrm>
          <a:solidFill>
            <a:schemeClr val="bg1"/>
          </a:solidFill>
        </p:spPr>
        <p:txBody>
          <a:bodyPr lIns="0"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one image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W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0"/>
            <a:ext cx="4480560" cy="2747963"/>
          </a:xfrm>
          <a:solidFill>
            <a:schemeClr val="bg1">
              <a:lumMod val="7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682525" y="0"/>
            <a:ext cx="4480560" cy="2747963"/>
          </a:xfrm>
          <a:solidFill>
            <a:schemeClr val="bg1">
              <a:lumMod val="8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55513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TWO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8411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3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0"/>
            <a:ext cx="29900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194237" y="0"/>
            <a:ext cx="2990088" cy="275523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86112" y="0"/>
            <a:ext cx="29578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Three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9144000" cy="5143500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four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>
          <a:xfrm>
            <a:off x="0" y="-1"/>
            <a:ext cx="228600" cy="51435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4929187"/>
            <a:ext cx="1371600" cy="1571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657226" y="4730354"/>
            <a:ext cx="5942013" cy="1714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15F56-630E-7E4B-8F2C-15A1EE33C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28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4617661"/>
            <a:ext cx="1546678" cy="41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157590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67903"/>
            <a:ext cx="8372901" cy="62171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TITLE AND CONTENT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148350" y="1084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BASIC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3" y="1274996"/>
            <a:ext cx="8372901" cy="331708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1st-level bullet. Click an icon below to add table, graph or other imagery.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42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TITLE AND CONTENT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148352" y="1084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7484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35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274998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00588" y="1264282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1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 w/boxed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895" y="1697827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1697827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5" y="1263173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  <a:noFill/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0895" y="1263173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with box treatment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8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03575" y="1274997"/>
            <a:ext cx="4319750" cy="1687073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81" y="1274996"/>
            <a:ext cx="3729481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95681" y="3060441"/>
            <a:ext cx="3729481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03575" y="3050219"/>
            <a:ext cx="4319750" cy="1687073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14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5309" y="1298646"/>
            <a:ext cx="5814912" cy="110952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89394" y="1290311"/>
            <a:ext cx="2023746" cy="101029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87017" y="2467806"/>
            <a:ext cx="2028507" cy="101029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THREE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5309" y="2478577"/>
            <a:ext cx="5814912" cy="110952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7016" y="3654736"/>
            <a:ext cx="2028507" cy="101029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045309" y="3642091"/>
            <a:ext cx="5814912" cy="110952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58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2998762"/>
            <a:ext cx="4114800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8" y="2998762"/>
            <a:ext cx="4097585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27499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27499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top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rgbClr val="FFFFFF"/>
                </a:solidFill>
              </a:rPr>
              <a:t>Select </a:t>
            </a:r>
            <a:r>
              <a:rPr lang="en-US" sz="1400" dirty="0">
                <a:solidFill>
                  <a:srgbClr val="FFFFFF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75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Botto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274998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1274998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4146" y="257798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30864" y="257798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bottom HORIZONTAL</a:t>
            </a:r>
            <a:br>
              <a:rPr lang="en-US" dirty="0" smtClean="0"/>
            </a:br>
            <a:r>
              <a:rPr lang="en-US" dirty="0" smtClean="0"/>
              <a:t>WITH CAPTIONS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rgbClr val="FFFFFF"/>
                </a:solidFill>
              </a:rPr>
              <a:t>Select </a:t>
            </a:r>
            <a:r>
              <a:rPr lang="en-US" sz="1400" dirty="0">
                <a:solidFill>
                  <a:srgbClr val="FFFFFF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6268" y="4301320"/>
            <a:ext cx="3995723" cy="426329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50292" y="4301320"/>
            <a:ext cx="3995723" cy="426329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327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76630" y="1283697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76630" y="4123085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765130" y="1283113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65130" y="4122501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rgbClr val="FFFFFF"/>
                </a:solidFill>
              </a:rPr>
              <a:t>Select </a:t>
            </a:r>
            <a:r>
              <a:rPr lang="en-US" sz="1400" dirty="0">
                <a:solidFill>
                  <a:srgbClr val="FFFFFF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8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64070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5879" y="2712085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81086" y="2712085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3079" y="1272821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88286" y="1272821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261696" y="2713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8896" y="1274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THREE IMAGES –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rgbClr val="FFFFFF"/>
                </a:solidFill>
              </a:rPr>
              <a:t>Select </a:t>
            </a:r>
            <a:r>
              <a:rPr lang="en-US" sz="1400" dirty="0">
                <a:solidFill>
                  <a:srgbClr val="FFFFFF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78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30288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28723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00588" y="1418007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s/bullets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276105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276105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276105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276105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529646"/>
            <a:ext cx="8434552" cy="1314195"/>
          </a:xfrm>
          <a:noFill/>
        </p:spPr>
        <p:txBody>
          <a:bodyPr lIns="0" tIns="91440"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i="0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four images, captions and bullets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2984297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7" y="2984297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6" y="2984297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4" y="2984297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rgbClr val="FFFFFF"/>
                </a:solidFill>
              </a:rPr>
              <a:t>Select </a:t>
            </a:r>
            <a:r>
              <a:rPr lang="en-US" sz="1400" dirty="0">
                <a:solidFill>
                  <a:srgbClr val="FFFFFF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  <a:ln>
            <a:noFill/>
          </a:ln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7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four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3"/>
            <a:ext cx="8372901" cy="207749"/>
          </a:xfrm>
          <a:ln>
            <a:noFill/>
          </a:ln>
        </p:spPr>
        <p:txBody>
          <a:bodyPr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rgbClr val="FFFFFF"/>
                </a:solidFill>
              </a:rPr>
              <a:t>Select </a:t>
            </a:r>
            <a:r>
              <a:rPr lang="en-US" sz="1400" dirty="0">
                <a:solidFill>
                  <a:srgbClr val="FFFFFF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7437" y="1181001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7437" y="2582571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</a:t>
            </a:r>
          </a:p>
          <a:p>
            <a:endParaRPr lang="en-US" dirty="0"/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912432" y="1181001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912432" y="2582571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</a:t>
            </a:r>
          </a:p>
          <a:p>
            <a:endParaRPr lang="en-US" dirty="0"/>
          </a:p>
        </p:txBody>
      </p:sp>
      <p:sp>
        <p:nvSpPr>
          <p:cNvPr id="20" name="Picture Placeholder 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87437" y="3018865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87437" y="4423889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</a:t>
            </a:r>
          </a:p>
          <a:p>
            <a:endParaRPr lang="en-US" dirty="0"/>
          </a:p>
        </p:txBody>
      </p:sp>
      <p:sp>
        <p:nvSpPr>
          <p:cNvPr id="24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912432" y="3018865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912432" y="4426732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harts, Graph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graph, chart or table slide. </a:t>
            </a:r>
            <a:br>
              <a:rPr lang="en-US" dirty="0" smtClean="0"/>
            </a:br>
            <a:r>
              <a:rPr lang="en-US" dirty="0" smtClean="0"/>
              <a:t>Headline in all caps, Arial Font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3" y="1274704"/>
            <a:ext cx="8372901" cy="302239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an icon below to add a chart, graph, or table.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5778" y="4739217"/>
            <a:ext cx="3711039" cy="404284"/>
          </a:xfrm>
        </p:spPr>
        <p:txBody>
          <a:bodyPr bIns="0" anchor="t" anchorCtr="0"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 dirty="0" smtClean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81271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4617661"/>
            <a:ext cx="1546678" cy="41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 userDrawn="1"/>
        </p:nvSpPr>
        <p:spPr>
          <a:xfrm>
            <a:off x="469900" y="4685417"/>
            <a:ext cx="1387624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 smtClean="0">
                <a:solidFill>
                  <a:srgbClr val="47484A">
                    <a:lumMod val="50000"/>
                  </a:srgbClr>
                </a:solidFill>
              </a:rPr>
              <a:t>www.anl.gov</a:t>
            </a:r>
            <a:endParaRPr lang="en-US" dirty="0">
              <a:solidFill>
                <a:srgbClr val="47484A">
                  <a:lumMod val="50000"/>
                </a:srgbClr>
              </a:solidFill>
            </a:endParaRPr>
          </a:p>
        </p:txBody>
      </p:sp>
      <p:pic>
        <p:nvPicPr>
          <p:cNvPr id="8" name="Picture 7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closing statement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-991004" y="-1361913"/>
            <a:ext cx="3782000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Suggested closing statement (optional): </a:t>
            </a:r>
          </a:p>
          <a:p>
            <a:endParaRPr lang="en-US" sz="1400" b="1" dirty="0" smtClean="0">
              <a:solidFill>
                <a:srgbClr val="FFFFFF"/>
              </a:solidFill>
            </a:endParaRPr>
          </a:p>
          <a:p>
            <a:r>
              <a:rPr lang="en-US" sz="1400" b="1" dirty="0" smtClean="0">
                <a:solidFill>
                  <a:srgbClr val="FFFFFF"/>
                </a:solidFill>
              </a:rPr>
              <a:t>WE START WITH YES.</a:t>
            </a:r>
          </a:p>
          <a:p>
            <a:pPr>
              <a:spcAft>
                <a:spcPts val="1200"/>
              </a:spcAft>
            </a:pPr>
            <a:r>
              <a:rPr lang="en-US" sz="1400" b="1" dirty="0" smtClean="0">
                <a:solidFill>
                  <a:srgbClr val="FFFFFF"/>
                </a:solidFill>
              </a:rPr>
              <a:t>AND END WITH THANK YOU.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DO YOU HAVE ANY BIG QUESTIONS?</a:t>
            </a:r>
            <a:endParaRPr lang="en-US" sz="1400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2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5042"/>
            <a:ext cx="9144000" cy="514854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3" y="205980"/>
            <a:ext cx="8372901" cy="60451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AND CONTENT SLIDE. </a:t>
            </a:r>
            <a:br>
              <a:rPr lang="en-US" dirty="0" smtClean="0"/>
            </a:br>
            <a:r>
              <a:rPr lang="en-US" dirty="0" smtClean="0"/>
              <a:t>Headline in all caps, Arial Font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4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123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8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A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3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3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4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4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9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9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31802" y="547688"/>
            <a:ext cx="6188075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Optional one line subhead, </a:t>
            </a:r>
            <a:r>
              <a:rPr lang="en-US" dirty="0" err="1" smtClean="0"/>
              <a:t>url</a:t>
            </a:r>
            <a:r>
              <a:rPr lang="en-US" dirty="0" smtClean="0"/>
              <a:t> or date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-1066539" y="-931061"/>
            <a:ext cx="3876414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Suggested line of text (optional): </a:t>
            </a:r>
          </a:p>
          <a:p>
            <a:endParaRPr lang="en-US" sz="1400" b="1" dirty="0" smtClean="0">
              <a:solidFill>
                <a:srgbClr val="FFFFFF"/>
              </a:solidFill>
            </a:endParaRPr>
          </a:p>
          <a:p>
            <a:r>
              <a:rPr lang="en-US" sz="1400" b="1" dirty="0" smtClean="0">
                <a:solidFill>
                  <a:srgbClr val="FFFFFF"/>
                </a:solidFill>
              </a:rPr>
              <a:t>WE START WITH YES.</a:t>
            </a:r>
            <a:endParaRPr lang="en-US" sz="1400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0" name="Picture 2" descr="https://www.exascaleproject.org/wp-content/themes/exascale/images/ecp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551" y="4354514"/>
            <a:ext cx="1974251" cy="67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9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4617661"/>
            <a:ext cx="1546678" cy="41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-20265"/>
            <a:ext cx="9144000" cy="4508954"/>
          </a:xfrm>
          <a:prstGeom prst="rect">
            <a:avLst/>
          </a:prstGeom>
        </p:spPr>
      </p:pic>
      <p:sp>
        <p:nvSpPr>
          <p:cNvPr id="8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20265"/>
            <a:ext cx="9144000" cy="4508954"/>
          </a:xfrm>
          <a:solidFill>
            <a:schemeClr val="accent2">
              <a:alpha val="8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8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B 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153715"/>
            <a:ext cx="5851526" cy="969169"/>
          </a:xfrm>
        </p:spPr>
        <p:txBody>
          <a:bodyPr lIns="457200" rIns="274320" anchor="ctr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presentation date</a:t>
            </a:r>
          </a:p>
        </p:txBody>
      </p:sp>
      <p:sp>
        <p:nvSpPr>
          <p:cNvPr id="8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3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3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4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4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8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9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90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9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5" name="TextBox 154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24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79" y="125711"/>
            <a:ext cx="1546986" cy="4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3" y="3709175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3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4" y="3709175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4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674682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794775"/>
            <a:ext cx="8452904" cy="647160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 cover option c 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9" y="3709175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9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3441936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" y="674680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86" name="TextBox 18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03238" y="274707"/>
            <a:ext cx="8484914" cy="248308"/>
          </a:xfrm>
        </p:spPr>
        <p:txBody>
          <a:bodyPr/>
          <a:lstStyle>
            <a:lvl1pPr marL="0" indent="0">
              <a:buNone/>
              <a:defRPr sz="1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z="1000" b="0" cap="all" dirty="0" smtClean="0">
                <a:solidFill>
                  <a:srgbClr val="000000"/>
                </a:solidFill>
              </a:rPr>
              <a:t>Type in name of </a:t>
            </a:r>
            <a:r>
              <a:rPr lang="en-US" sz="1000" b="0" cap="all" dirty="0" err="1" smtClean="0">
                <a:solidFill>
                  <a:srgbClr val="000000"/>
                </a:solidFill>
              </a:rPr>
              <a:t>fACILITY</a:t>
            </a:r>
            <a:r>
              <a:rPr lang="en-US" sz="1000" b="0" cap="all" dirty="0" smtClean="0">
                <a:solidFill>
                  <a:srgbClr val="000000"/>
                </a:solidFill>
              </a:rPr>
              <a:t>, division, group, program or </a:t>
            </a:r>
            <a:r>
              <a:rPr lang="en-US" sz="1000" dirty="0" smtClean="0">
                <a:solidFill>
                  <a:srgbClr val="000000"/>
                </a:solidFill>
              </a:rPr>
              <a:t>www.anl.gov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88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240159"/>
            <a:ext cx="1546986" cy="4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3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3" y="3719301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4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4" y="3719302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261206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87532"/>
            <a:ext cx="6776128" cy="839426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</a:t>
            </a:r>
            <a:br>
              <a:rPr lang="en-US" dirty="0" smtClean="0"/>
            </a:br>
            <a:r>
              <a:rPr lang="en-US" dirty="0" smtClean="0"/>
              <a:t>Cover option D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9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9" y="3719302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922196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" y="1261204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01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 w/boxed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89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noFill/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089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with box treatment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0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ull 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9" y="0"/>
            <a:ext cx="8925873" cy="5143500"/>
          </a:xfrm>
          <a:solidFill>
            <a:schemeClr val="bg1"/>
          </a:solidFill>
        </p:spPr>
        <p:txBody>
          <a:bodyPr lIns="0" tIns="16459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 then right click image and “SEND IMAGE TO BACK”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581400"/>
            <a:ext cx="9144000" cy="1562100"/>
          </a:xfrm>
          <a:solidFill>
            <a:schemeClr val="tx2">
              <a:alpha val="91000"/>
            </a:schemeClr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3782231"/>
            <a:ext cx="8321040" cy="1030194"/>
          </a:xfrm>
        </p:spPr>
        <p:txBody>
          <a:bodyPr lIns="0" anchor="t"/>
          <a:lstStyle>
            <a:lvl1pPr>
              <a:defRPr sz="2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Full-frame image layout  –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99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ON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742092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5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9" y="-1"/>
            <a:ext cx="8925873" cy="2742010"/>
          </a:xfrm>
          <a:solidFill>
            <a:schemeClr val="bg1"/>
          </a:solidFill>
        </p:spPr>
        <p:txBody>
          <a:bodyPr lIns="0"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855464"/>
            <a:ext cx="8674100" cy="590324"/>
          </a:xfrm>
        </p:spPr>
        <p:txBody>
          <a:bodyPr lIns="0"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one image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83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W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42092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"/>
            <a:ext cx="4480560" cy="2747963"/>
          </a:xfrm>
          <a:solidFill>
            <a:schemeClr val="bg1">
              <a:lumMod val="7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682525" y="1"/>
            <a:ext cx="4480560" cy="2747963"/>
          </a:xfrm>
          <a:solidFill>
            <a:schemeClr val="bg1">
              <a:lumMod val="8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855464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TWO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5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50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42092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"/>
            <a:ext cx="29900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194237" y="1"/>
            <a:ext cx="2990088" cy="275523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86112" y="1"/>
            <a:ext cx="29578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5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855464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Three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5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9144000" cy="5143500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240632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240632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240632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240632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5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four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7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6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4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>
          <a:xfrm>
            <a:off x="0" y="-1"/>
            <a:ext cx="228600" cy="51435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7484A"/>
              </a:solidFill>
            </a:endParaRP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51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4929188"/>
            <a:ext cx="1371600" cy="1571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7484A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657228" y="4730354"/>
            <a:ext cx="5942013" cy="1714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7484A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15F56-630E-7E4B-8F2C-15A1EE33C21F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4792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4929188"/>
            <a:ext cx="1371600" cy="1571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7484A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E434E-B384-A245-84B1-C534A8D54264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66538" y="5010152"/>
            <a:ext cx="5942013" cy="1714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47484A"/>
                </a:solidFill>
              </a:rPr>
              <a:t>www.ci.uchicago.edu/swift    www.mcs.anl.gov/exm</a:t>
            </a:r>
            <a:endParaRPr lang="en-US" dirty="0" smtClean="0">
              <a:solidFill>
                <a:srgbClr val="4748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9592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3C6A301-0538-44EC-B09D-202E1042A48B}" type="datetimeFigureOut">
              <a:rPr lang="en-US" smtClean="0">
                <a:solidFill>
                  <a:srgbClr val="47484A"/>
                </a:solidFill>
              </a:rPr>
              <a:pPr/>
              <a:t>1/14/2019</a:t>
            </a:fld>
            <a:endParaRPr lang="en-US" dirty="0">
              <a:solidFill>
                <a:srgbClr val="47484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7484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2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03575" y="1417872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80" y="1417871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95680" y="3203316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03575" y="3193094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5309" y="1451045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89394" y="1442711"/>
            <a:ext cx="2023746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87015" y="262020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THREE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289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5309" y="2630976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7014" y="380713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045309" y="3794491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3141637"/>
            <a:ext cx="4114800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3141637"/>
            <a:ext cx="4097585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top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Botto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6890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4146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30864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bottom HORIZONTAL</a:t>
            </a:r>
            <a:br>
              <a:rPr lang="en-US" dirty="0" smtClean="0"/>
            </a:br>
            <a:r>
              <a:rPr lang="en-US" dirty="0" smtClean="0"/>
              <a:t>WITH CAPTIONS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6266" y="4434669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50290" y="4444194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57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slideLayout" Target="../slideLayouts/slideLayout57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miesen\Desktop\anlrgbpptlogo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90" y="4799992"/>
            <a:ext cx="775768" cy="27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Headline in all caps </a:t>
            </a:r>
            <a:r>
              <a:rPr lang="en-US" dirty="0" err="1" smtClean="0"/>
              <a:t>28pt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preferred as one or two 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93826"/>
            <a:ext cx="8372901" cy="331708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 smtClean="0"/>
              <a:t>Click to add 1st-level bullet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0" y="-2"/>
            <a:ext cx="228600" cy="5143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z="1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686" r:id="rId2"/>
    <p:sldLayoutId id="2147483687" r:id="rId3"/>
    <p:sldLayoutId id="2147483688" r:id="rId4"/>
    <p:sldLayoutId id="2147483690" r:id="rId5"/>
    <p:sldLayoutId id="2147483774" r:id="rId6"/>
    <p:sldLayoutId id="2147483711" r:id="rId7"/>
    <p:sldLayoutId id="2147483692" r:id="rId8"/>
    <p:sldLayoutId id="2147483693" r:id="rId9"/>
    <p:sldLayoutId id="2147483776" r:id="rId10"/>
    <p:sldLayoutId id="2147483709" r:id="rId11"/>
    <p:sldLayoutId id="2147483695" r:id="rId12"/>
    <p:sldLayoutId id="2147483739" r:id="rId13"/>
    <p:sldLayoutId id="2147483696" r:id="rId14"/>
    <p:sldLayoutId id="2147483689" r:id="rId15"/>
    <p:sldLayoutId id="2147483710" r:id="rId16"/>
    <p:sldLayoutId id="2147483706" r:id="rId17"/>
    <p:sldLayoutId id="2147483704" r:id="rId18"/>
    <p:sldLayoutId id="2147483769" r:id="rId19"/>
    <p:sldLayoutId id="2147483770" r:id="rId20"/>
    <p:sldLayoutId id="2147483771" r:id="rId21"/>
    <p:sldLayoutId id="2147483772" r:id="rId22"/>
    <p:sldLayoutId id="2147483761" r:id="rId23"/>
    <p:sldLayoutId id="2147483762" r:id="rId24"/>
    <p:sldLayoutId id="2147483763" r:id="rId25"/>
    <p:sldLayoutId id="2147483765" r:id="rId26"/>
    <p:sldLayoutId id="2147483766" r:id="rId27"/>
    <p:sldLayoutId id="2147483809" r:id="rId28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b="1" i="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180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20700" indent="-236538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803275" indent="-187325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087438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miesen\Desktop\anlrgbpptlogo.png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160" y="4827665"/>
            <a:ext cx="769422" cy="20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3" y="205978"/>
            <a:ext cx="8372901" cy="621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Headline in all caps </a:t>
            </a:r>
            <a:r>
              <a:rPr lang="en-US" dirty="0" err="1" smtClean="0"/>
              <a:t>28pt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preferred as one or two 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274998"/>
            <a:ext cx="8372901" cy="331708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 smtClean="0"/>
              <a:t>Click to add 1st-level bullet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0" y="-2"/>
            <a:ext cx="228600" cy="5143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endParaRPr lang="en-US" sz="100">
              <a:solidFill>
                <a:srgbClr val="7AB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2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  <p:sldLayoutId id="2147483795" r:id="rId18"/>
    <p:sldLayoutId id="2147483796" r:id="rId19"/>
    <p:sldLayoutId id="2147483797" r:id="rId20"/>
    <p:sldLayoutId id="2147483798" r:id="rId21"/>
    <p:sldLayoutId id="2147483799" r:id="rId22"/>
    <p:sldLayoutId id="2147483800" r:id="rId23"/>
    <p:sldLayoutId id="2147483801" r:id="rId24"/>
    <p:sldLayoutId id="2147483802" r:id="rId25"/>
    <p:sldLayoutId id="2147483803" r:id="rId26"/>
    <p:sldLayoutId id="2147483804" r:id="rId27"/>
    <p:sldLayoutId id="2147483805" r:id="rId28"/>
    <p:sldLayoutId id="2147483806" r:id="rId2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b="1" i="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180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20700" indent="-236538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803275" indent="-187325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087438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gif"/><Relationship Id="rId9" Type="http://schemas.openxmlformats.org/officeDocument/2006/relationships/image" Target="../media/image24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www.mcs.anl.gov/~emews/tutoria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468795" y="574696"/>
            <a:ext cx="6151923" cy="304654"/>
          </a:xfrm>
        </p:spPr>
        <p:txBody>
          <a:bodyPr>
            <a:normAutofit fontScale="92500"/>
          </a:bodyPr>
          <a:lstStyle/>
          <a:p>
            <a:r>
              <a:rPr lang="en-US" dirty="0"/>
              <a:t>OPTIMAL DEEP LEARNING On </a:t>
            </a:r>
            <a:r>
              <a:rPr lang="en-US" dirty="0" smtClean="0"/>
              <a:t>EXASCALE computers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66825"/>
            <a:ext cx="5126945" cy="2029968"/>
          </a:xfrm>
        </p:spPr>
        <p:txBody>
          <a:bodyPr/>
          <a:lstStyle/>
          <a:p>
            <a:r>
              <a:rPr lang="en-US" dirty="0" smtClean="0"/>
              <a:t>Hyperparameter optimization WORKflows with </a:t>
            </a:r>
            <a:r>
              <a:rPr lang="en-US" dirty="0"/>
              <a:t>CANDLE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erhtjhtyhy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Justin M Wozniak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Computer Scientist</a:t>
            </a:r>
          </a:p>
          <a:p>
            <a:r>
              <a:rPr lang="en-US" dirty="0" smtClean="0"/>
              <a:t>Data Science &amp; Learning</a:t>
            </a:r>
          </a:p>
          <a:p>
            <a:r>
              <a:rPr lang="en-US" dirty="0" smtClean="0"/>
              <a:t>Argonne National Laboratory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69900" y="4408039"/>
            <a:ext cx="5894492" cy="549230"/>
          </a:xfrm>
        </p:spPr>
        <p:txBody>
          <a:bodyPr/>
          <a:lstStyle/>
          <a:p>
            <a:r>
              <a:rPr lang="en-US" dirty="0" smtClean="0"/>
              <a:t>CANDLE Tutorial @ Exascale Computing Project Annual Meeting</a:t>
            </a:r>
          </a:p>
          <a:p>
            <a:r>
              <a:rPr lang="en-US" dirty="0" smtClean="0"/>
              <a:t>January 14, 2019</a:t>
            </a:r>
            <a:endParaRPr lang="en-US" dirty="0"/>
          </a:p>
        </p:txBody>
      </p:sp>
      <p:pic>
        <p:nvPicPr>
          <p:cNvPr id="15" name="Picture 2" descr="C:\cygwin\home\wozniak\collab\CANDLE-Papers\2017\AMD\CANDLE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743" y="1394579"/>
            <a:ext cx="2080801" cy="17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3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expression for </a:t>
            </a:r>
            <a:r>
              <a:rPr lang="en-US" dirty="0" err="1" smtClean="0"/>
              <a:t>hpo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given problem:</a:t>
            </a:r>
          </a:p>
          <a:p>
            <a:pPr lvl="1"/>
            <a:r>
              <a:rPr lang="en-US" dirty="0"/>
              <a:t>A loss function </a:t>
            </a:r>
            <a:r>
              <a:rPr lang="en-US" b="1" i="1" dirty="0"/>
              <a:t>F</a:t>
            </a:r>
            <a:r>
              <a:rPr lang="en-US" dirty="0"/>
              <a:t> is determined on a given NN (usually accuracy)</a:t>
            </a:r>
          </a:p>
          <a:p>
            <a:pPr lvl="1"/>
            <a:r>
              <a:rPr lang="en-US" dirty="0"/>
              <a:t>The hyperparameter optimization problem is to minimize </a:t>
            </a:r>
            <a:r>
              <a:rPr lang="en-US" b="1" i="1" dirty="0"/>
              <a:t>F(p)</a:t>
            </a:r>
            <a:r>
              <a:rPr lang="en-US" dirty="0"/>
              <a:t>, </a:t>
            </a:r>
          </a:p>
          <a:p>
            <a:pPr lvl="2"/>
            <a:r>
              <a:rPr lang="en-US" dirty="0"/>
              <a:t>for all hyperparameter sets </a:t>
            </a:r>
            <a:r>
              <a:rPr lang="en-US" b="1" i="1" dirty="0"/>
              <a:t>p</a:t>
            </a:r>
            <a:r>
              <a:rPr lang="en-US" dirty="0"/>
              <a:t> in the valid parameter space </a:t>
            </a:r>
            <a:r>
              <a:rPr lang="en-US" b="1" i="1" dirty="0"/>
              <a:t>P</a:t>
            </a:r>
            <a:r>
              <a:rPr lang="en-US" dirty="0"/>
              <a:t>, </a:t>
            </a:r>
          </a:p>
          <a:p>
            <a:pPr lvl="2"/>
            <a:r>
              <a:rPr lang="en-US" dirty="0"/>
              <a:t>however, </a:t>
            </a:r>
            <a:r>
              <a:rPr lang="en-US" b="1" i="1" dirty="0"/>
              <a:t>P</a:t>
            </a:r>
            <a:r>
              <a:rPr lang="en-US" dirty="0"/>
              <a:t> is large and </a:t>
            </a:r>
            <a:r>
              <a:rPr lang="en-US" b="1" i="1" dirty="0"/>
              <a:t>F</a:t>
            </a:r>
            <a:r>
              <a:rPr lang="en-US" dirty="0"/>
              <a:t> is expensive.  </a:t>
            </a:r>
          </a:p>
          <a:p>
            <a:pPr lvl="2"/>
            <a:r>
              <a:rPr lang="en-US" b="1" i="1" dirty="0"/>
              <a:t>P</a:t>
            </a:r>
            <a:r>
              <a:rPr lang="en-US" dirty="0"/>
              <a:t> is the cross product of all valid network settings, </a:t>
            </a:r>
          </a:p>
          <a:p>
            <a:pPr lvl="3"/>
            <a:r>
              <a:rPr lang="en-US" dirty="0"/>
              <a:t>some of which may be categorical, some integer, some continuous.  </a:t>
            </a:r>
          </a:p>
          <a:p>
            <a:pPr lvl="2"/>
            <a:r>
              <a:rPr lang="en-US" dirty="0"/>
              <a:t>Evaluating </a:t>
            </a:r>
            <a:r>
              <a:rPr lang="en-US" b="1" i="1" dirty="0"/>
              <a:t>F</a:t>
            </a:r>
            <a:r>
              <a:rPr lang="en-US" dirty="0"/>
              <a:t> involves training the network on a training data set and applying it to the validation </a:t>
            </a:r>
            <a:r>
              <a:rPr lang="en-US" dirty="0" smtClean="0"/>
              <a:t>set</a:t>
            </a:r>
          </a:p>
          <a:p>
            <a:r>
              <a:rPr lang="en-US" dirty="0" smtClean="0"/>
              <a:t>We can use a generic, previously developed method to optimize </a:t>
            </a:r>
            <a:r>
              <a:rPr lang="en-US" b="1" i="1" dirty="0" smtClean="0"/>
              <a:t>F</a:t>
            </a:r>
            <a:r>
              <a:rPr lang="en-US" dirty="0" smtClean="0"/>
              <a:t> !</a:t>
            </a:r>
          </a:p>
          <a:p>
            <a:r>
              <a:rPr lang="en-US" dirty="0" smtClean="0"/>
              <a:t>These methods require and can use large compute resources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7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STRATEGIES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search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Random search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Generic optimization</a:t>
            </a:r>
          </a:p>
          <a:p>
            <a:pPr lvl="1"/>
            <a:r>
              <a:rPr lang="en-US" dirty="0" smtClean="0"/>
              <a:t>Stochastic gradient descent</a:t>
            </a:r>
          </a:p>
          <a:p>
            <a:pPr lvl="1"/>
            <a:r>
              <a:rPr lang="en-US" dirty="0" smtClean="0"/>
              <a:t>Evolutionary algorithms</a:t>
            </a:r>
          </a:p>
          <a:p>
            <a:pPr lvl="1"/>
            <a:r>
              <a:rPr lang="en-US" dirty="0" smtClean="0"/>
              <a:t>Model-based optimization (</a:t>
            </a:r>
            <a:r>
              <a:rPr lang="en-US" dirty="0" err="1" smtClean="0"/>
              <a:t>mlrMBO</a:t>
            </a:r>
            <a:r>
              <a:rPr lang="en-US" dirty="0" smtClean="0"/>
              <a:t> in R)</a:t>
            </a:r>
            <a:endParaRPr lang="en-US" dirty="0"/>
          </a:p>
          <a:p>
            <a:r>
              <a:rPr lang="en-US" dirty="0" smtClean="0"/>
              <a:t>NN hyperparameter-specific optimization</a:t>
            </a:r>
          </a:p>
          <a:p>
            <a:pPr lvl="1"/>
            <a:r>
              <a:rPr lang="en-US" dirty="0" err="1" smtClean="0"/>
              <a:t>Hyperopt</a:t>
            </a:r>
            <a:r>
              <a:rPr lang="en-US" dirty="0" smtClean="0"/>
              <a:t>, NEAT, </a:t>
            </a:r>
            <a:r>
              <a:rPr lang="en-US" dirty="0" err="1" smtClean="0"/>
              <a:t>Optunity</a:t>
            </a:r>
            <a:r>
              <a:rPr lang="en-US" dirty="0" smtClean="0"/>
              <a:t>, …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6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54254"/>
            <a:ext cx="8372901" cy="621711"/>
          </a:xfrm>
        </p:spPr>
        <p:txBody>
          <a:bodyPr/>
          <a:lstStyle/>
          <a:p>
            <a:r>
              <a:rPr lang="en-US" dirty="0" smtClean="0"/>
              <a:t>Candle Hyperparameter learning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284" y="1114924"/>
            <a:ext cx="4846207" cy="286453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9709" y="4116618"/>
            <a:ext cx="80217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Predicting Tumor Cell Line Response to Drug Pairs with Deep Learning, F. Xia, M. Shukla, T. </a:t>
            </a:r>
            <a:r>
              <a:rPr lang="en-US" sz="1400" dirty="0" err="1">
                <a:solidFill>
                  <a:srgbClr val="000000"/>
                </a:solidFill>
              </a:rPr>
              <a:t>Brettin</a:t>
            </a:r>
            <a:r>
              <a:rPr lang="en-US" sz="1400" dirty="0">
                <a:solidFill>
                  <a:srgbClr val="000000"/>
                </a:solidFill>
              </a:rPr>
              <a:t>, C. Garcia-Cardona, J. Cohn, J. Allen, S. </a:t>
            </a:r>
            <a:r>
              <a:rPr lang="en-US" sz="1400" dirty="0" err="1">
                <a:solidFill>
                  <a:srgbClr val="000000"/>
                </a:solidFill>
              </a:rPr>
              <a:t>Maslov</a:t>
            </a:r>
            <a:r>
              <a:rPr lang="en-US" sz="1400" dirty="0">
                <a:solidFill>
                  <a:srgbClr val="000000"/>
                </a:solidFill>
              </a:rPr>
              <a:t>, Y. </a:t>
            </a:r>
            <a:r>
              <a:rPr lang="en-US" sz="1400" dirty="0" err="1">
                <a:solidFill>
                  <a:srgbClr val="000000"/>
                </a:solidFill>
              </a:rPr>
              <a:t>Evrard</a:t>
            </a:r>
            <a:r>
              <a:rPr lang="en-US" sz="1400" dirty="0">
                <a:solidFill>
                  <a:srgbClr val="000000"/>
                </a:solidFill>
              </a:rPr>
              <a:t>, S. </a:t>
            </a:r>
            <a:r>
              <a:rPr lang="en-US" sz="1400" dirty="0" err="1">
                <a:solidFill>
                  <a:srgbClr val="000000"/>
                </a:solidFill>
              </a:rPr>
              <a:t>Holbeck</a:t>
            </a:r>
            <a:r>
              <a:rPr lang="en-US" sz="1400" dirty="0">
                <a:solidFill>
                  <a:srgbClr val="000000"/>
                </a:solidFill>
              </a:rPr>
              <a:t>, J. </a:t>
            </a:r>
            <a:r>
              <a:rPr lang="en-US" sz="1400" dirty="0" err="1">
                <a:solidFill>
                  <a:srgbClr val="000000"/>
                </a:solidFill>
              </a:rPr>
              <a:t>Doroshow</a:t>
            </a:r>
            <a:r>
              <a:rPr lang="en-US" sz="1400" dirty="0">
                <a:solidFill>
                  <a:srgbClr val="000000"/>
                </a:solidFill>
              </a:rPr>
              <a:t>, E. Stahlberg, and R. </a:t>
            </a:r>
            <a:r>
              <a:rPr lang="en-US" sz="1400" dirty="0" smtClean="0">
                <a:solidFill>
                  <a:srgbClr val="000000"/>
                </a:solidFill>
              </a:rPr>
              <a:t>Stevens (Computational Approaches for Cancer Workshop @ SC 2017)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1" y="1153630"/>
            <a:ext cx="32954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Search </a:t>
            </a:r>
            <a:r>
              <a:rPr lang="en-US" dirty="0">
                <a:solidFill>
                  <a:srgbClr val="000000"/>
                </a:solidFill>
              </a:rPr>
              <a:t>trajectory of </a:t>
            </a:r>
            <a:r>
              <a:rPr lang="en-US" dirty="0" err="1">
                <a:solidFill>
                  <a:srgbClr val="000000"/>
                </a:solidFill>
              </a:rPr>
              <a:t>mlrMBO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(R model-based optimization) algorithm</a:t>
            </a:r>
          </a:p>
          <a:p>
            <a:pPr marL="117475" indent="-117475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Each iteration does 300 </a:t>
            </a:r>
            <a:r>
              <a:rPr lang="en-US" dirty="0">
                <a:solidFill>
                  <a:srgbClr val="000000"/>
                </a:solidFill>
              </a:rPr>
              <a:t>evaluations (batch size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marL="117475" indent="-117475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Minimum and average performance on validation data set decreases as the ME algorithm learns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83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CANDLE: WORKFLOWS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7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404" y="132826"/>
            <a:ext cx="8372901" cy="621711"/>
          </a:xfrm>
        </p:spPr>
        <p:txBody>
          <a:bodyPr/>
          <a:lstStyle/>
          <a:p>
            <a:r>
              <a:rPr lang="en-US" dirty="0"/>
              <a:t>CANDLE System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37678" y="904136"/>
            <a:ext cx="6761079" cy="3951146"/>
            <a:chOff x="1092164" y="1088545"/>
            <a:chExt cx="6761079" cy="3951146"/>
          </a:xfrm>
        </p:grpSpPr>
        <p:sp>
          <p:nvSpPr>
            <p:cNvPr id="6" name="Rounded Rectangle 5"/>
            <p:cNvSpPr/>
            <p:nvPr/>
          </p:nvSpPr>
          <p:spPr>
            <a:xfrm>
              <a:off x="1405784" y="2578397"/>
              <a:ext cx="2805545" cy="1632473"/>
            </a:xfrm>
            <a:prstGeom prst="roundRect">
              <a:avLst>
                <a:gd name="adj" fmla="val 4976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405784" y="1088545"/>
              <a:ext cx="2799490" cy="59245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513032" y="2728215"/>
              <a:ext cx="2594229" cy="3910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mpd="sng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CANDLE Supervisor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497671" y="3721899"/>
              <a:ext cx="2539375" cy="393020"/>
            </a:xfrm>
            <a:prstGeom prst="roundRect">
              <a:avLst/>
            </a:prstGeom>
            <a:solidFill>
              <a:srgbClr val="B9CDE5"/>
            </a:solidFill>
            <a:ln w="9525" cmpd="sng">
              <a:solidFill>
                <a:srgbClr val="25406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Workflow Manager</a:t>
              </a:r>
            </a:p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(Swift-T EMEWS)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405784" y="4383757"/>
              <a:ext cx="2793435" cy="62671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399728" y="1754504"/>
              <a:ext cx="2799491" cy="720498"/>
            </a:xfrm>
            <a:prstGeom prst="roundRect">
              <a:avLst/>
            </a:prstGeom>
            <a:solidFill>
              <a:srgbClr val="C6D9F1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544507" y="4350351"/>
              <a:ext cx="757908" cy="45850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4F622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ALCF </a:t>
              </a:r>
            </a:p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Theta, Cooley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375769" y="4350352"/>
              <a:ext cx="758830" cy="458507"/>
            </a:xfrm>
            <a:prstGeom prst="roundRect">
              <a:avLst/>
            </a:prstGeom>
            <a:solidFill>
              <a:srgbClr val="C3D69B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NERSC</a:t>
              </a:r>
            </a:p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Cori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210835" y="4350352"/>
              <a:ext cx="826211" cy="458507"/>
            </a:xfrm>
            <a:prstGeom prst="roundRect">
              <a:avLst/>
            </a:prstGeom>
            <a:solidFill>
              <a:srgbClr val="C3D69B"/>
            </a:solidFill>
            <a:ln>
              <a:solidFill>
                <a:srgbClr val="4F622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OLCF</a:t>
              </a:r>
            </a:p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Titan, </a:t>
              </a:r>
              <a:r>
                <a:rPr lang="en-US" sz="825" dirty="0" err="1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SummitDev</a:t>
              </a:r>
              <a:endParaRPr lang="en-US" sz="825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512508" y="3206936"/>
              <a:ext cx="2524537" cy="445884"/>
            </a:xfrm>
            <a:prstGeom prst="roundRect">
              <a:avLst/>
            </a:prstGeom>
            <a:solidFill>
              <a:srgbClr val="B9CDE5"/>
            </a:solidFill>
            <a:ln w="9525" cmpd="sng">
              <a:solidFill>
                <a:srgbClr val="25406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Hyperparameter Optimization Frameworks</a:t>
              </a:r>
            </a:p>
            <a:p>
              <a:pPr algn="ctr"/>
              <a:r>
                <a:rPr lang="en-US" sz="825" dirty="0" err="1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Hyperopt</a:t>
              </a:r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, </a:t>
              </a:r>
              <a:r>
                <a:rPr lang="en-US" sz="825" dirty="0" err="1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mlrMBO</a:t>
              </a:r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, Spearmint</a:t>
              </a:r>
            </a:p>
          </p:txBody>
        </p:sp>
        <p:cxnSp>
          <p:nvCxnSpPr>
            <p:cNvPr id="20" name="Elbow Connector 19"/>
            <p:cNvCxnSpPr>
              <a:stCxn id="10" idx="3"/>
              <a:endCxn id="26" idx="1"/>
            </p:cNvCxnSpPr>
            <p:nvPr/>
          </p:nvCxnSpPr>
          <p:spPr>
            <a:xfrm flipV="1">
              <a:off x="4199219" y="4025024"/>
              <a:ext cx="346884" cy="672092"/>
            </a:xfrm>
            <a:prstGeom prst="bentConnector3">
              <a:avLst>
                <a:gd name="adj1" fmla="val 35218"/>
              </a:avLst>
            </a:prstGeom>
            <a:ln w="3810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4422415" y="1650629"/>
              <a:ext cx="1896032" cy="2813456"/>
              <a:chOff x="4315007" y="1417520"/>
              <a:chExt cx="2528042" cy="3751275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4315007" y="1747942"/>
                <a:ext cx="2528042" cy="3420853"/>
              </a:xfrm>
              <a:prstGeom prst="roundRect">
                <a:avLst>
                  <a:gd name="adj" fmla="val 4976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Magnetic Disk 25"/>
              <p:cNvSpPr/>
              <p:nvPr/>
            </p:nvSpPr>
            <p:spPr>
              <a:xfrm>
                <a:off x="4405214" y="2234497"/>
                <a:ext cx="1029484" cy="1760946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25406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Benchmarks</a:t>
                </a:r>
              </a:p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Datasets</a:t>
                </a:r>
              </a:p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Models</a:t>
                </a:r>
              </a:p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Experiments</a:t>
                </a:r>
              </a:p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Runs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405992" y="1858713"/>
                <a:ext cx="1349086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prstClr val="black"/>
                    </a:solidFill>
                  </a:rPr>
                  <a:t>Metadata Store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589704" y="1764927"/>
                <a:ext cx="106572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prstClr val="black"/>
                    </a:solidFill>
                  </a:rPr>
                  <a:t>Model Store</a:t>
                </a: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4479924" y="4303008"/>
                <a:ext cx="2175507" cy="560744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Data API</a:t>
                </a: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5517885" y="2219305"/>
                <a:ext cx="1243135" cy="1708364"/>
                <a:chOff x="6376079" y="2179901"/>
                <a:chExt cx="1436479" cy="1673461"/>
              </a:xfrm>
            </p:grpSpPr>
            <p:sp>
              <p:nvSpPr>
                <p:cNvPr id="31" name="Rounded Rectangle 30"/>
                <p:cNvSpPr/>
                <p:nvPr/>
              </p:nvSpPr>
              <p:spPr>
                <a:xfrm>
                  <a:off x="6376079" y="2179901"/>
                  <a:ext cx="1436479" cy="1673461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Multidocument 26"/>
                <p:cNvSpPr/>
                <p:nvPr/>
              </p:nvSpPr>
              <p:spPr>
                <a:xfrm>
                  <a:off x="6459068" y="2297171"/>
                  <a:ext cx="1263817" cy="618156"/>
                </a:xfrm>
                <a:prstGeom prst="flowChartMultidocument">
                  <a:avLst/>
                </a:prstGeom>
                <a:solidFill>
                  <a:srgbClr val="93CDDD"/>
                </a:solidFill>
                <a:ln>
                  <a:solidFill>
                    <a:srgbClr val="25406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88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</a:rPr>
                    <a:t>Model Descriptions</a:t>
                  </a:r>
                </a:p>
              </p:txBody>
            </p:sp>
            <p:sp>
              <p:nvSpPr>
                <p:cNvPr id="33" name="Multidocument 33"/>
                <p:cNvSpPr/>
                <p:nvPr/>
              </p:nvSpPr>
              <p:spPr>
                <a:xfrm>
                  <a:off x="6459068" y="3113810"/>
                  <a:ext cx="1263817" cy="618156"/>
                </a:xfrm>
                <a:prstGeom prst="flowChartMultidocument">
                  <a:avLst/>
                </a:prstGeom>
                <a:solidFill>
                  <a:srgbClr val="93CDDD"/>
                </a:solidFill>
                <a:ln>
                  <a:solidFill>
                    <a:srgbClr val="25406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88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</a:rPr>
                    <a:t>Model Weights</a:t>
                  </a:r>
                </a:p>
              </p:txBody>
            </p:sp>
          </p:grpSp>
          <p:cxnSp>
            <p:nvCxnSpPr>
              <p:cNvPr id="28" name="Straight Arrow Connector 27"/>
              <p:cNvCxnSpPr/>
              <p:nvPr/>
            </p:nvCxnSpPr>
            <p:spPr>
              <a:xfrm>
                <a:off x="4915238" y="3959767"/>
                <a:ext cx="5496" cy="375352"/>
              </a:xfrm>
              <a:prstGeom prst="straightConnector1">
                <a:avLst/>
              </a:prstGeom>
              <a:ln w="38100" cmpd="sng">
                <a:solidFill>
                  <a:srgbClr val="000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6148161" y="3927669"/>
                <a:ext cx="5496" cy="375352"/>
              </a:xfrm>
              <a:prstGeom prst="straightConnector1">
                <a:avLst/>
              </a:prstGeom>
              <a:ln w="38100" cmpd="sng">
                <a:solidFill>
                  <a:srgbClr val="000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000621" y="1417520"/>
                <a:ext cx="1614117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prstClr val="black"/>
                    </a:solidFill>
                  </a:rPr>
                  <a:t>CANDLE Database</a:t>
                </a:r>
              </a:p>
            </p:txBody>
          </p:sp>
        </p:grpSp>
        <p:cxnSp>
          <p:nvCxnSpPr>
            <p:cNvPr id="34" name="Elbow Connector 33"/>
            <p:cNvCxnSpPr>
              <a:stCxn id="8" idx="3"/>
              <a:endCxn id="26" idx="1"/>
            </p:cNvCxnSpPr>
            <p:nvPr/>
          </p:nvCxnSpPr>
          <p:spPr>
            <a:xfrm>
              <a:off x="4107261" y="2923716"/>
              <a:ext cx="438842" cy="1101308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6601692" y="1981525"/>
              <a:ext cx="1251551" cy="2351258"/>
              <a:chOff x="7143914" y="1413398"/>
              <a:chExt cx="2000086" cy="3757511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7143914" y="1750056"/>
                <a:ext cx="2000086" cy="3420853"/>
              </a:xfrm>
              <a:prstGeom prst="roundRect">
                <a:avLst>
                  <a:gd name="adj" fmla="val 4976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143916" y="1413398"/>
                <a:ext cx="2000084" cy="36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prstClr val="black"/>
                    </a:solidFill>
                  </a:rPr>
                  <a:t>Integrator Website</a:t>
                </a:r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93092" y="3604602"/>
                <a:ext cx="1653899" cy="1409782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3092" y="1868104"/>
                <a:ext cx="1653899" cy="1569145"/>
              </a:xfrm>
              <a:prstGeom prst="rect">
                <a:avLst/>
              </a:prstGeom>
            </p:spPr>
          </p:pic>
        </p:grpSp>
        <p:cxnSp>
          <p:nvCxnSpPr>
            <p:cNvPr id="40" name="Elbow Connector 39"/>
            <p:cNvCxnSpPr>
              <a:stCxn id="26" idx="3"/>
              <a:endCxn id="36" idx="1"/>
            </p:cNvCxnSpPr>
            <p:nvPr/>
          </p:nvCxnSpPr>
          <p:spPr>
            <a:xfrm flipV="1">
              <a:off x="6177733" y="3262485"/>
              <a:ext cx="423959" cy="762539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399729" y="4808859"/>
              <a:ext cx="28055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prstClr val="black"/>
                  </a:solidFill>
                </a:rPr>
                <a:t>Hardware Resources</a:t>
              </a:r>
            </a:p>
          </p:txBody>
        </p:sp>
        <p:sp>
          <p:nvSpPr>
            <p:cNvPr id="43" name="Document 68"/>
            <p:cNvSpPr/>
            <p:nvPr/>
          </p:nvSpPr>
          <p:spPr>
            <a:xfrm>
              <a:off x="1616385" y="2030679"/>
              <a:ext cx="673514" cy="326209"/>
            </a:xfrm>
            <a:prstGeom prst="flowChartDocumen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rgbClr val="000000"/>
                  </a:solidFill>
                </a:rPr>
                <a:t>Benchmark Spec</a:t>
              </a:r>
            </a:p>
          </p:txBody>
        </p:sp>
        <p:sp>
          <p:nvSpPr>
            <p:cNvPr id="44" name="Document 84"/>
            <p:cNvSpPr/>
            <p:nvPr/>
          </p:nvSpPr>
          <p:spPr>
            <a:xfrm>
              <a:off x="2404700" y="2030679"/>
              <a:ext cx="878487" cy="326209"/>
            </a:xfrm>
            <a:prstGeom prst="flowChartDocumen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rgbClr val="000000"/>
                  </a:solidFill>
                </a:rPr>
                <a:t>Hyperparameter Spec</a:t>
              </a:r>
            </a:p>
          </p:txBody>
        </p:sp>
        <p:sp>
          <p:nvSpPr>
            <p:cNvPr id="45" name="Document 85"/>
            <p:cNvSpPr/>
            <p:nvPr/>
          </p:nvSpPr>
          <p:spPr>
            <a:xfrm>
              <a:off x="3458128" y="2030678"/>
              <a:ext cx="598587" cy="317190"/>
            </a:xfrm>
            <a:prstGeom prst="flowChartDocumen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rgbClr val="000000"/>
                  </a:solidFill>
                </a:rPr>
                <a:t>Hardware Spec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99729" y="1785228"/>
              <a:ext cx="2811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prstClr val="black"/>
                  </a:solidFill>
                </a:rPr>
                <a:t>CANDLE Specifications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405784" y="1091741"/>
              <a:ext cx="27934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prstClr val="black"/>
                  </a:solidFill>
                </a:rPr>
                <a:t>ML/DL Benchmarks</a:t>
              </a:r>
            </a:p>
          </p:txBody>
        </p:sp>
        <p:sp>
          <p:nvSpPr>
            <p:cNvPr id="51" name="Multidocument 142"/>
            <p:cNvSpPr/>
            <p:nvPr/>
          </p:nvSpPr>
          <p:spPr>
            <a:xfrm>
              <a:off x="1609680" y="1375894"/>
              <a:ext cx="701828" cy="267090"/>
            </a:xfrm>
            <a:prstGeom prst="flowChartMultidocument">
              <a:avLst/>
            </a:prstGeom>
            <a:solidFill>
              <a:srgbClr val="558ED5"/>
            </a:solidFill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Pilot 1</a:t>
              </a:r>
            </a:p>
          </p:txBody>
        </p:sp>
        <p:sp>
          <p:nvSpPr>
            <p:cNvPr id="52" name="Multidocument 145"/>
            <p:cNvSpPr/>
            <p:nvPr/>
          </p:nvSpPr>
          <p:spPr>
            <a:xfrm>
              <a:off x="2456126" y="1356649"/>
              <a:ext cx="701828" cy="267090"/>
            </a:xfrm>
            <a:prstGeom prst="flowChartMultidocument">
              <a:avLst/>
            </a:prstGeom>
            <a:solidFill>
              <a:srgbClr val="558ED5"/>
            </a:solidFill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Pilot 2</a:t>
              </a:r>
            </a:p>
          </p:txBody>
        </p:sp>
        <p:sp>
          <p:nvSpPr>
            <p:cNvPr id="53" name="Multidocument 146"/>
            <p:cNvSpPr/>
            <p:nvPr/>
          </p:nvSpPr>
          <p:spPr>
            <a:xfrm>
              <a:off x="3337612" y="1337404"/>
              <a:ext cx="701828" cy="267090"/>
            </a:xfrm>
            <a:prstGeom prst="flowChartMultidocument">
              <a:avLst/>
            </a:prstGeom>
            <a:solidFill>
              <a:srgbClr val="558ED5"/>
            </a:solidFill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Pilot 3</a:t>
              </a:r>
            </a:p>
          </p:txBody>
        </p:sp>
        <p:sp>
          <p:nvSpPr>
            <p:cNvPr id="4" name="5-Point Star 3"/>
            <p:cNvSpPr/>
            <p:nvPr/>
          </p:nvSpPr>
          <p:spPr>
            <a:xfrm>
              <a:off x="1092164" y="2694133"/>
              <a:ext cx="409408" cy="409408"/>
            </a:xfrm>
            <a:prstGeom prst="star5">
              <a:avLst/>
            </a:prstGeom>
            <a:solidFill>
              <a:schemeClr val="bg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58213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 strategies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1652" y="1530719"/>
            <a:ext cx="8603871" cy="350364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51578" y="2857386"/>
            <a:ext cx="2732147" cy="20749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7299" y="2857386"/>
            <a:ext cx="4778012" cy="20749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71346" y="4104596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10x-100x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48884" y="4371896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600" dirty="0">
                <a:solidFill>
                  <a:prstClr val="black"/>
                </a:solidFill>
              </a:rPr>
              <a:t>...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56058" y="4341607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600">
                <a:solidFill>
                  <a:prstClr val="black"/>
                </a:solidFill>
              </a:rPr>
              <a:t>...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70864" y="1775362"/>
            <a:ext cx="6950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2800" b="1" dirty="0">
                <a:solidFill>
                  <a:prstClr val="black"/>
                </a:solidFill>
              </a:rPr>
              <a:t>Hyperparameter </a:t>
            </a:r>
            <a:r>
              <a:rPr lang="en-US" sz="2800" b="1" dirty="0" smtClean="0">
                <a:solidFill>
                  <a:prstClr val="black"/>
                </a:solidFill>
              </a:rPr>
              <a:t>Search: </a:t>
            </a:r>
            <a:r>
              <a:rPr lang="en-US" sz="2800" b="1" dirty="0">
                <a:solidFill>
                  <a:prstClr val="black"/>
                </a:solidFill>
              </a:rPr>
              <a:t>up to ~10,000x</a:t>
            </a:r>
          </a:p>
          <a:p>
            <a:pPr algn="ctr" defTabSz="457200"/>
            <a:r>
              <a:rPr lang="en-US" sz="2000" b="1" dirty="0">
                <a:solidFill>
                  <a:prstClr val="black"/>
                </a:solidFill>
              </a:rPr>
              <a:t>Depends on search strategy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2868" y="3038445"/>
            <a:ext cx="4285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800" b="1" dirty="0">
                <a:solidFill>
                  <a:prstClr val="black"/>
                </a:solidFill>
              </a:rPr>
              <a:t>Data </a:t>
            </a:r>
            <a:r>
              <a:rPr lang="en-US" sz="2800" b="1" dirty="0" smtClean="0">
                <a:solidFill>
                  <a:prstClr val="black"/>
                </a:solidFill>
              </a:rPr>
              <a:t>Parallel: 10x-1000x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39824" y="3051057"/>
            <a:ext cx="25410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800" b="1" dirty="0">
                <a:solidFill>
                  <a:prstClr val="black"/>
                </a:solidFill>
              </a:rPr>
              <a:t>Data Parallel  </a:t>
            </a:r>
          </a:p>
          <a:p>
            <a:pPr defTabSz="457200"/>
            <a:r>
              <a:rPr lang="en-US" sz="2800" b="1" dirty="0" smtClean="0">
                <a:solidFill>
                  <a:prstClr val="black"/>
                </a:solidFill>
              </a:rPr>
              <a:t>10x-1000x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99201" y="4300210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600">
                <a:solidFill>
                  <a:prstClr val="black"/>
                </a:solidFill>
              </a:rPr>
              <a:t>...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52873" y="4104596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10x-100x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78139" y="4104596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 smtClean="0">
                <a:solidFill>
                  <a:prstClr val="white"/>
                </a:solidFill>
              </a:rPr>
              <a:t>10x-100x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74449" y="4104639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 smtClean="0">
                <a:solidFill>
                  <a:prstClr val="white"/>
                </a:solidFill>
              </a:rPr>
              <a:t>10x-100x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2867" y="4104596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 smtClean="0">
                <a:solidFill>
                  <a:prstClr val="white"/>
                </a:solidFill>
              </a:rPr>
              <a:t>10x-100x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1" y="958643"/>
            <a:ext cx="8372901" cy="374786"/>
          </a:xfrm>
        </p:spPr>
        <p:txBody>
          <a:bodyPr/>
          <a:lstStyle/>
          <a:p>
            <a:r>
              <a:rPr lang="en-US" dirty="0"/>
              <a:t>10,000 x 10-1000 x 10-100 = 1M – 1000M  </a:t>
            </a:r>
            <a:r>
              <a:rPr lang="en-US" dirty="0" smtClean="0"/>
              <a:t>processing elements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8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3295"/>
            <a:ext cx="8372901" cy="621711"/>
          </a:xfrm>
        </p:spPr>
        <p:txBody>
          <a:bodyPr/>
          <a:lstStyle/>
          <a:p>
            <a:r>
              <a:rPr lang="en-US" dirty="0" smtClean="0"/>
              <a:t>CANDLE Performance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2" descr="C:\cygwin\home\wozniak\collab\CANDLE-Papers\2017\CAFCW\plots\scal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0" y="911678"/>
            <a:ext cx="4554120" cy="273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7"/>
          <a:stretch/>
        </p:blipFill>
        <p:spPr bwMode="auto">
          <a:xfrm>
            <a:off x="3781022" y="1636692"/>
            <a:ext cx="5186709" cy="30809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25033" y="3613338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Delivers 1+ petaflop!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0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over time for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Typical load plot for NT3 workflow on Cori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146" name="Picture 2" descr="C:\cygwin\home\wozniak\collab\CANDLE-Papers\2017\CAFCW\plots\nt3-loa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61" y="1280345"/>
            <a:ext cx="6823608" cy="255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98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Ramp up / ramp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Zoom in on single iteration on Titan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194" name="Picture 2" descr="C:\cygwin\home\wozniak\collab\CANDLE-Papers\2017\CAFCW\plots\loads\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03" y="1382883"/>
            <a:ext cx="6924718" cy="259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82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SYSTEMS CHALLENGES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4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CANDLE Infrastructure: </a:t>
            </a:r>
            <a:br>
              <a:rPr lang="en-US" dirty="0" smtClean="0"/>
            </a:br>
            <a:r>
              <a:rPr lang="en-US" dirty="0" smtClean="0"/>
              <a:t>Tom Brettin, Jon Ozik, Nick Collier, Rajeev Jain (ANL</a:t>
            </a:r>
            <a:r>
              <a:rPr lang="en-US" dirty="0" smtClean="0"/>
              <a:t>), Harry Yoo (ANL)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Jamal Mohd-Yusof, Cristina Garcia Cardona (</a:t>
            </a:r>
            <a:r>
              <a:rPr lang="en-US" smtClean="0"/>
              <a:t>LANL</a:t>
            </a:r>
            <a:r>
              <a:rPr lang="en-US" smtClean="0"/>
              <a:t>),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George </a:t>
            </a:r>
            <a:r>
              <a:rPr lang="en-US" dirty="0" err="1" smtClean="0"/>
              <a:t>Zaki</a:t>
            </a:r>
            <a:r>
              <a:rPr lang="en-US" dirty="0" smtClean="0"/>
              <a:t> (NIH)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Pilot benchmarks</a:t>
            </a:r>
            <a:br>
              <a:rPr lang="en-US" dirty="0" smtClean="0"/>
            </a:br>
            <a:r>
              <a:rPr lang="en-US" dirty="0" err="1" smtClean="0"/>
              <a:t>Fangfang</a:t>
            </a:r>
            <a:r>
              <a:rPr lang="en-US" dirty="0" smtClean="0"/>
              <a:t> Xia (ANL), Brian Van Essen (LLNL), Arvind </a:t>
            </a:r>
            <a:r>
              <a:rPr lang="en-US" dirty="0" err="1" smtClean="0"/>
              <a:t>Ramanathan</a:t>
            </a:r>
            <a:r>
              <a:rPr lang="en-US" dirty="0" smtClean="0"/>
              <a:t> (ORNL)</a:t>
            </a:r>
          </a:p>
          <a:p>
            <a:endParaRPr lang="en-US" dirty="0"/>
          </a:p>
          <a:p>
            <a:r>
              <a:rPr lang="en-US" dirty="0" smtClean="0"/>
              <a:t>PI </a:t>
            </a:r>
            <a:br>
              <a:rPr lang="en-US" dirty="0" smtClean="0"/>
            </a:br>
            <a:r>
              <a:rPr lang="en-US" dirty="0" smtClean="0"/>
              <a:t>Rick Stevens (ANL)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98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support for ML </a:t>
            </a:r>
            <a:r>
              <a:rPr lang="en-US" dirty="0"/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</a:t>
            </a:r>
          </a:p>
          <a:p>
            <a:pPr lvl="1"/>
            <a:r>
              <a:rPr lang="en-US" dirty="0" smtClean="0"/>
              <a:t>Scalable task distributor</a:t>
            </a:r>
          </a:p>
          <a:p>
            <a:pPr lvl="1"/>
            <a:r>
              <a:rPr lang="en-US" dirty="0" smtClean="0"/>
              <a:t>Intranode concurrency, accelerators left up to the framework</a:t>
            </a:r>
          </a:p>
          <a:p>
            <a:pPr lvl="1"/>
            <a:r>
              <a:rPr lang="en-US" dirty="0" smtClean="0"/>
              <a:t>Multinode ML tasks are future work (already basically supported)</a:t>
            </a:r>
          </a:p>
          <a:p>
            <a:r>
              <a:rPr lang="en-US" dirty="0" smtClean="0"/>
              <a:t>Data management:</a:t>
            </a:r>
          </a:p>
          <a:p>
            <a:pPr lvl="1"/>
            <a:r>
              <a:rPr lang="en-US" dirty="0" smtClean="0"/>
              <a:t>Input staging methods have been developed </a:t>
            </a:r>
          </a:p>
          <a:p>
            <a:pPr lvl="1"/>
            <a:r>
              <a:rPr lang="en-US" dirty="0" smtClean="0"/>
              <a:t>Intermediate caches via DataSpaces</a:t>
            </a:r>
          </a:p>
          <a:p>
            <a:r>
              <a:rPr lang="en-US" dirty="0" smtClean="0"/>
              <a:t>Software integration:</a:t>
            </a:r>
          </a:p>
          <a:p>
            <a:pPr lvl="1"/>
            <a:r>
              <a:rPr lang="en-US" dirty="0" smtClean="0"/>
              <a:t>Usually launch frameworks in separate process</a:t>
            </a:r>
          </a:p>
          <a:p>
            <a:pPr lvl="1"/>
            <a:r>
              <a:rPr lang="en-US" dirty="0" smtClean="0"/>
              <a:t>Launching within process is a configuration challenge</a:t>
            </a:r>
          </a:p>
          <a:p>
            <a:pPr lvl="1"/>
            <a:r>
              <a:rPr lang="en-US" dirty="0" smtClean="0"/>
              <a:t>Search methods launched within process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Workflow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86640"/>
            <a:ext cx="8372901" cy="3005438"/>
          </a:xfrm>
        </p:spPr>
        <p:txBody>
          <a:bodyPr/>
          <a:lstStyle/>
          <a:p>
            <a:r>
              <a:rPr lang="en-GB" dirty="0" smtClean="0"/>
              <a:t>Make it easy to run large batteries of external program or library executions</a:t>
            </a:r>
          </a:p>
          <a:p>
            <a:endParaRPr lang="en-GB" i="1" dirty="0"/>
          </a:p>
          <a:p>
            <a:r>
              <a:rPr lang="en-GB" dirty="0" smtClean="0"/>
              <a:t>Provide rich programming language at the top level – fully generic</a:t>
            </a:r>
          </a:p>
          <a:p>
            <a:endParaRPr lang="en-GB" dirty="0"/>
          </a:p>
          <a:p>
            <a:r>
              <a:rPr lang="en-GB" dirty="0" smtClean="0"/>
              <a:t>Support implicit concurrency and conventional programming constructs</a:t>
            </a:r>
          </a:p>
          <a:p>
            <a:endParaRPr lang="en-GB" dirty="0"/>
          </a:p>
          <a:p>
            <a:r>
              <a:rPr lang="en-GB" dirty="0" smtClean="0"/>
              <a:t>Enable complex tasks based in other scripting languages (e.g., Python) or parallel MPI tasks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Hierarchical, naturally parallel, script-like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89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Swift </a:t>
            </a:r>
            <a:r>
              <a:rPr lang="en-GB" dirty="0"/>
              <a:t>programming </a:t>
            </a:r>
            <a:r>
              <a:rPr lang="en-GB" dirty="0" smtClean="0"/>
              <a:t>model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842752"/>
            <a:ext cx="8372901" cy="1749326"/>
          </a:xfrm>
        </p:spPr>
        <p:txBody>
          <a:bodyPr/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F() </a:t>
            </a:r>
            <a:r>
              <a:rPr lang="en-GB" dirty="0"/>
              <a:t>and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G()</a:t>
            </a:r>
            <a:r>
              <a:rPr lang="en-GB" dirty="0">
                <a:cs typeface="Courier New" pitchFamily="49" charset="0"/>
              </a:rPr>
              <a:t> implemented in native code or external programs</a:t>
            </a:r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F() </a:t>
            </a:r>
            <a:r>
              <a:rPr lang="en-GB" dirty="0"/>
              <a:t>and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G()</a:t>
            </a:r>
            <a:r>
              <a:rPr lang="en-GB" dirty="0"/>
              <a:t>run in concurrently in different processes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GB" dirty="0"/>
              <a:t> is computed when they are both done</a:t>
            </a:r>
          </a:p>
          <a:p>
            <a:r>
              <a:rPr lang="en-GB" dirty="0"/>
              <a:t>This parallelism is </a:t>
            </a:r>
            <a:r>
              <a:rPr lang="en-GB" i="1" dirty="0"/>
              <a:t>automatic</a:t>
            </a:r>
          </a:p>
          <a:p>
            <a:r>
              <a:rPr lang="en-GB" dirty="0"/>
              <a:t>Works recursively throughout the program’s call graph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All </a:t>
            </a:r>
            <a:r>
              <a:rPr lang="en-GB" dirty="0"/>
              <a:t>progress driven by concurrent dataflow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65671" y="1317243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>
                <a:latin typeface="Inconsolata-dz" pitchFamily="49" charset="0"/>
                <a:cs typeface="Courier New" pitchFamily="49" charset="0"/>
              </a:rPr>
              <a:t>(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 r) 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myproc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 (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 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, 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 j)</a:t>
            </a:r>
          </a:p>
          <a:p>
            <a:r>
              <a:rPr lang="en-GB" sz="1400" dirty="0">
                <a:latin typeface="Inconsolata-dz" pitchFamily="49" charset="0"/>
                <a:cs typeface="Courier New" pitchFamily="49" charset="0"/>
              </a:rPr>
              <a:t>{</a:t>
            </a:r>
          </a:p>
          <a:p>
            <a:r>
              <a:rPr lang="en-GB" sz="1400" dirty="0">
                <a:latin typeface="Inconsolata-dz" pitchFamily="49" charset="0"/>
                <a:cs typeface="Courier New" pitchFamily="49" charset="0"/>
              </a:rPr>
              <a:t>    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 x = F(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);    </a:t>
            </a:r>
          </a:p>
          <a:p>
            <a:r>
              <a:rPr lang="en-GB" sz="1400" dirty="0">
                <a:latin typeface="Inconsolata-dz" pitchFamily="49" charset="0"/>
                <a:cs typeface="Courier New" pitchFamily="49" charset="0"/>
              </a:rPr>
              <a:t>    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 y = G(j);</a:t>
            </a:r>
          </a:p>
          <a:p>
            <a:r>
              <a:rPr lang="en-GB" sz="1400" dirty="0">
                <a:latin typeface="Inconsolata-dz" pitchFamily="49" charset="0"/>
                <a:cs typeface="Courier New" pitchFamily="49" charset="0"/>
              </a:rPr>
              <a:t>    r = x + y;</a:t>
            </a:r>
          </a:p>
          <a:p>
            <a:r>
              <a:rPr lang="en-GB" sz="1400" dirty="0">
                <a:latin typeface="Inconsolata-dz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944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Swift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74996"/>
            <a:ext cx="4181168" cy="3317082"/>
          </a:xfrm>
        </p:spPr>
        <p:txBody>
          <a:bodyPr/>
          <a:lstStyle/>
          <a:p>
            <a:pPr marL="169863" lvl="0" indent="-169863"/>
            <a:r>
              <a:rPr lang="en-US" sz="1200" dirty="0">
                <a:solidFill>
                  <a:schemeClr val="tx1"/>
                </a:solidFill>
              </a:rPr>
              <a:t>Data types</a:t>
            </a:r>
          </a:p>
          <a:p>
            <a:pPr lvl="0">
              <a:buNone/>
            </a:pPr>
            <a:r>
              <a:rPr lang="en-US" sz="1050" dirty="0" err="1">
                <a:latin typeface="Inconsolata-dz" pitchFamily="49" charset="0"/>
              </a:rPr>
              <a:t>int</a:t>
            </a:r>
            <a:r>
              <a:rPr lang="en-US" sz="1050" dirty="0">
                <a:latin typeface="Inconsolata-dz" pitchFamily="49" charset="0"/>
              </a:rPr>
              <a:t> </a:t>
            </a:r>
            <a:r>
              <a:rPr lang="en-US" sz="1050" dirty="0" err="1" smtClean="0">
                <a:latin typeface="Inconsolata-dz" pitchFamily="49" charset="0"/>
              </a:rPr>
              <a:t>i</a:t>
            </a:r>
            <a:r>
              <a:rPr lang="en-US" sz="1050" dirty="0" smtClean="0">
                <a:latin typeface="Inconsolata-dz" pitchFamily="49" charset="0"/>
              </a:rPr>
              <a:t> </a:t>
            </a:r>
            <a:r>
              <a:rPr lang="en-US" sz="1050" dirty="0">
                <a:latin typeface="Inconsolata-dz" pitchFamily="49" charset="0"/>
              </a:rPr>
              <a:t>= 4;</a:t>
            </a:r>
          </a:p>
          <a:p>
            <a:pPr lvl="0">
              <a:buNone/>
            </a:pPr>
            <a:r>
              <a:rPr lang="en-US" sz="1050" dirty="0">
                <a:latin typeface="Inconsolata-dz" pitchFamily="49" charset="0"/>
              </a:rPr>
              <a:t>string s = "hello world";</a:t>
            </a:r>
          </a:p>
          <a:p>
            <a:pPr lvl="0">
              <a:buNone/>
            </a:pPr>
            <a:r>
              <a:rPr lang="en-US" sz="1050" dirty="0">
                <a:latin typeface="Inconsolata-dz" pitchFamily="49" charset="0"/>
              </a:rPr>
              <a:t>file image&lt;"snapshot.jpg"&gt;;</a:t>
            </a:r>
          </a:p>
          <a:p>
            <a:pPr lvl="0"/>
            <a:endParaRPr lang="en-US" sz="400" dirty="0">
              <a:latin typeface="Courier New" pitchFamily="49" charset="0"/>
            </a:endParaRPr>
          </a:p>
          <a:p>
            <a:pPr lvl="0"/>
            <a:r>
              <a:rPr lang="en-US" sz="1200" dirty="0">
                <a:solidFill>
                  <a:schemeClr val="tx1"/>
                </a:solidFill>
              </a:rPr>
              <a:t>Shell access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lvl="0">
              <a:lnSpc>
                <a:spcPct val="84000"/>
              </a:lnSpc>
              <a:buSzPct val="7500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050" dirty="0">
                <a:latin typeface="Inconsolata-dz" pitchFamily="49" charset="0"/>
              </a:rPr>
              <a:t>app (file o) </a:t>
            </a:r>
            <a:r>
              <a:rPr lang="en-US" sz="1050" dirty="0" err="1">
                <a:latin typeface="Inconsolata-dz" pitchFamily="49" charset="0"/>
              </a:rPr>
              <a:t>myapp</a:t>
            </a:r>
            <a:r>
              <a:rPr lang="en-US" sz="1050" dirty="0">
                <a:latin typeface="Inconsolata-dz" pitchFamily="49" charset="0"/>
              </a:rPr>
              <a:t>(file f, </a:t>
            </a:r>
            <a:r>
              <a:rPr lang="en-US" sz="1050" dirty="0" err="1">
                <a:latin typeface="Inconsolata-dz" pitchFamily="49" charset="0"/>
              </a:rPr>
              <a:t>int</a:t>
            </a:r>
            <a:r>
              <a:rPr lang="en-US" sz="1050" dirty="0">
                <a:latin typeface="Inconsolata-dz" pitchFamily="49" charset="0"/>
              </a:rPr>
              <a:t> </a:t>
            </a:r>
            <a:r>
              <a:rPr lang="en-US" sz="1050" dirty="0" err="1">
                <a:latin typeface="Inconsolata-dz" pitchFamily="49" charset="0"/>
              </a:rPr>
              <a:t>i</a:t>
            </a:r>
            <a:r>
              <a:rPr lang="en-US" sz="1050" dirty="0">
                <a:latin typeface="Inconsolata-dz" pitchFamily="49" charset="0"/>
              </a:rPr>
              <a:t>)</a:t>
            </a:r>
          </a:p>
          <a:p>
            <a:pPr lvl="0">
              <a:lnSpc>
                <a:spcPct val="84000"/>
              </a:lnSpc>
              <a:buSzPct val="7500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050" dirty="0">
                <a:latin typeface="Inconsolata-dz" pitchFamily="49" charset="0"/>
              </a:rPr>
              <a:t>{ </a:t>
            </a:r>
            <a:r>
              <a:rPr lang="en-US" sz="1050" dirty="0" err="1">
                <a:latin typeface="Inconsolata-dz" pitchFamily="49" charset="0"/>
              </a:rPr>
              <a:t>mysim</a:t>
            </a:r>
            <a:r>
              <a:rPr lang="en-US" sz="1050" dirty="0">
                <a:latin typeface="Inconsolata-dz" pitchFamily="49" charset="0"/>
              </a:rPr>
              <a:t>  "-s" </a:t>
            </a:r>
            <a:r>
              <a:rPr lang="en-US" sz="1050" dirty="0" err="1">
                <a:latin typeface="Inconsolata-dz" pitchFamily="49" charset="0"/>
              </a:rPr>
              <a:t>i</a:t>
            </a:r>
            <a:r>
              <a:rPr lang="en-US" sz="1050" dirty="0">
                <a:latin typeface="Inconsolata-dz" pitchFamily="49" charset="0"/>
              </a:rPr>
              <a:t> @f @o; }</a:t>
            </a:r>
          </a:p>
          <a:p>
            <a:pPr marL="0" lvl="0" indent="0">
              <a:buNone/>
              <a:defRPr/>
            </a:pPr>
            <a:endParaRPr lang="en-US" sz="1050" dirty="0">
              <a:latin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schemeClr val="tx1"/>
                </a:solidFill>
              </a:rPr>
              <a:t>Structured data</a:t>
            </a:r>
          </a:p>
          <a:p>
            <a:pPr lvl="0">
              <a:buNone/>
              <a:defRPr/>
            </a:pPr>
            <a:r>
              <a:rPr lang="en-US" sz="1050" dirty="0" err="1">
                <a:latin typeface="Inconsolata-dz" pitchFamily="49" charset="0"/>
                <a:cs typeface="Courier New" pitchFamily="49" charset="0"/>
              </a:rPr>
              <a:t>typedef</a:t>
            </a:r>
            <a:r>
              <a:rPr lang="en-US" sz="1050" dirty="0">
                <a:latin typeface="Inconsolata-dz" pitchFamily="49" charset="0"/>
                <a:cs typeface="Courier New" pitchFamily="49" charset="0"/>
              </a:rPr>
              <a:t> image file;</a:t>
            </a:r>
          </a:p>
          <a:p>
            <a:pPr lvl="0">
              <a:buNone/>
              <a:defRPr/>
            </a:pPr>
            <a:r>
              <a:rPr lang="en-US" sz="1050" dirty="0">
                <a:latin typeface="Inconsolata-dz" pitchFamily="49" charset="0"/>
                <a:cs typeface="Courier New" pitchFamily="49" charset="0"/>
              </a:rPr>
              <a:t>image A[];</a:t>
            </a:r>
          </a:p>
          <a:p>
            <a:pPr lvl="0">
              <a:buNone/>
            </a:pPr>
            <a:r>
              <a:rPr lang="en-US" sz="1050" dirty="0">
                <a:latin typeface="Inconsolata-dz" pitchFamily="49" charset="0"/>
              </a:rPr>
              <a:t>type </a:t>
            </a:r>
            <a:r>
              <a:rPr lang="en-US" sz="1050" dirty="0" err="1">
                <a:latin typeface="Inconsolata-dz" pitchFamily="49" charset="0"/>
              </a:rPr>
              <a:t>protein_run</a:t>
            </a:r>
            <a:r>
              <a:rPr lang="en-US" sz="1050" dirty="0">
                <a:latin typeface="Inconsolata-dz" pitchFamily="49" charset="0"/>
              </a:rPr>
              <a:t> {</a:t>
            </a:r>
          </a:p>
          <a:p>
            <a:pPr lvl="0">
              <a:buNone/>
            </a:pPr>
            <a:r>
              <a:rPr lang="en-US" sz="1050" dirty="0">
                <a:latin typeface="Inconsolata-dz" pitchFamily="49" charset="0"/>
              </a:rPr>
              <a:t>	file </a:t>
            </a:r>
            <a:r>
              <a:rPr lang="en-US" sz="1050" dirty="0" err="1">
                <a:latin typeface="Inconsolata-dz" pitchFamily="49" charset="0"/>
              </a:rPr>
              <a:t>pdb_in</a:t>
            </a:r>
            <a:r>
              <a:rPr lang="en-US" sz="1050" dirty="0">
                <a:latin typeface="Inconsolata-dz" pitchFamily="49" charset="0"/>
              </a:rPr>
              <a:t>; file </a:t>
            </a:r>
            <a:r>
              <a:rPr lang="en-US" sz="1050" dirty="0" err="1">
                <a:latin typeface="Inconsolata-dz" pitchFamily="49" charset="0"/>
              </a:rPr>
              <a:t>sim_out</a:t>
            </a:r>
            <a:r>
              <a:rPr lang="en-US" sz="1050" dirty="0">
                <a:latin typeface="Inconsolata-dz" pitchFamily="49" charset="0"/>
              </a:rPr>
              <a:t>;</a:t>
            </a:r>
          </a:p>
          <a:p>
            <a:pPr lvl="0">
              <a:buNone/>
            </a:pPr>
            <a:r>
              <a:rPr lang="en-US" sz="1050" dirty="0">
                <a:latin typeface="Inconsolata-dz" pitchFamily="49" charset="0"/>
              </a:rPr>
              <a:t>}</a:t>
            </a:r>
          </a:p>
          <a:p>
            <a:pPr lvl="0">
              <a:buNone/>
            </a:pPr>
            <a:r>
              <a:rPr lang="en-US" sz="1050" dirty="0">
                <a:latin typeface="Inconsolata-dz" pitchFamily="49" charset="0"/>
              </a:rPr>
              <a:t>bag&lt;blob&gt;[] B;</a:t>
            </a:r>
          </a:p>
          <a:p>
            <a:endParaRPr lang="en-US" sz="10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62284" y="1289684"/>
            <a:ext cx="4572000" cy="25437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69863" indent="-169863" eaLnBrk="0" hangingPunct="0">
              <a:spcBef>
                <a:spcPct val="20000"/>
              </a:spcBef>
              <a:buFont typeface="Wingdings" charset="2"/>
              <a:buChar char="§"/>
              <a:defRPr/>
            </a:pPr>
            <a:r>
              <a:rPr lang="en-US" sz="1200" dirty="0">
                <a:ea typeface="ＭＳ Ｐゴシック" charset="-128"/>
                <a:cs typeface="ＭＳ Ｐゴシック" charset="-128"/>
              </a:rPr>
              <a:t>Conventional expressions</a:t>
            </a:r>
          </a:p>
          <a:p>
            <a:pPr>
              <a:buNone/>
            </a:pPr>
            <a:r>
              <a:rPr lang="en-US" sz="1050" dirty="0">
                <a:latin typeface="Inconsolata-dz" pitchFamily="49" charset="0"/>
              </a:rPr>
              <a:t>if (x == 3) { </a:t>
            </a:r>
          </a:p>
          <a:p>
            <a:pPr>
              <a:buNone/>
            </a:pPr>
            <a:r>
              <a:rPr lang="en-US" sz="1050" dirty="0">
                <a:latin typeface="Inconsolata-dz" pitchFamily="49" charset="0"/>
              </a:rPr>
              <a:t>    y = x+2;</a:t>
            </a:r>
          </a:p>
          <a:p>
            <a:pPr>
              <a:buNone/>
            </a:pPr>
            <a:r>
              <a:rPr lang="en-US" sz="1050" dirty="0">
                <a:latin typeface="Inconsolata-dz" pitchFamily="49" charset="0"/>
              </a:rPr>
              <a:t>    s = </a:t>
            </a:r>
            <a:r>
              <a:rPr lang="en-US" sz="1050" dirty="0" err="1">
                <a:latin typeface="Inconsolata-dz" pitchFamily="49" charset="0"/>
              </a:rPr>
              <a:t>strcat</a:t>
            </a:r>
            <a:r>
              <a:rPr lang="en-US" sz="1050" dirty="0">
                <a:latin typeface="Inconsolata-dz" pitchFamily="49" charset="0"/>
              </a:rPr>
              <a:t>("y: ", y);</a:t>
            </a:r>
          </a:p>
          <a:p>
            <a:pPr lvl="0">
              <a:defRPr/>
            </a:pPr>
            <a:r>
              <a:rPr lang="en-US" sz="1050" dirty="0">
                <a:latin typeface="Inconsolata-dz" pitchFamily="49" charset="0"/>
              </a:rPr>
              <a:t>}</a:t>
            </a:r>
          </a:p>
          <a:p>
            <a:pPr lvl="0">
              <a:defRPr/>
            </a:pPr>
            <a:endParaRPr lang="en-US" sz="1200" dirty="0">
              <a:latin typeface="Courier New" pitchFamily="49" charset="0"/>
            </a:endParaRPr>
          </a:p>
          <a:p>
            <a:pPr marL="169863" lvl="0" indent="-169863" eaLnBrk="0" hangingPunct="0">
              <a:spcBef>
                <a:spcPct val="20000"/>
              </a:spcBef>
              <a:buFont typeface="Wingdings" charset="2"/>
              <a:buChar char="§"/>
              <a:defRPr/>
            </a:pPr>
            <a:r>
              <a:rPr lang="en-US" sz="1200" dirty="0">
                <a:ea typeface="ＭＳ Ｐゴシック" charset="-128"/>
                <a:cs typeface="ＭＳ Ｐゴシック" charset="-128"/>
              </a:rPr>
              <a:t>Parallel loops</a:t>
            </a:r>
          </a:p>
          <a:p>
            <a:pPr lvl="0">
              <a:defRPr/>
            </a:pPr>
            <a:r>
              <a:rPr lang="en-US" sz="1050" dirty="0" err="1">
                <a:latin typeface="Inconsolata-dz" pitchFamily="49" charset="0"/>
                <a:cs typeface="Courier New" pitchFamily="49" charset="0"/>
              </a:rPr>
              <a:t>foreach</a:t>
            </a:r>
            <a:r>
              <a:rPr lang="en-US" sz="1050" dirty="0">
                <a:latin typeface="Inconsolata-dz" pitchFamily="49" charset="0"/>
                <a:cs typeface="Courier New" pitchFamily="49" charset="0"/>
              </a:rPr>
              <a:t> </a:t>
            </a:r>
            <a:r>
              <a:rPr lang="en-US" sz="1050" dirty="0" err="1">
                <a:latin typeface="Inconsolata-dz" pitchFamily="49" charset="0"/>
                <a:cs typeface="Courier New" pitchFamily="49" charset="0"/>
              </a:rPr>
              <a:t>f,i</a:t>
            </a:r>
            <a:r>
              <a:rPr lang="en-US" sz="1050" dirty="0">
                <a:latin typeface="Inconsolata-dz" pitchFamily="49" charset="0"/>
                <a:cs typeface="Courier New" pitchFamily="49" charset="0"/>
              </a:rPr>
              <a:t> in A {</a:t>
            </a:r>
          </a:p>
          <a:p>
            <a:pPr lvl="0">
              <a:defRPr/>
            </a:pPr>
            <a:r>
              <a:rPr lang="en-US" sz="1050" dirty="0">
                <a:latin typeface="Inconsolata-dz" pitchFamily="49" charset="0"/>
                <a:cs typeface="Courier New" pitchFamily="49" charset="0"/>
              </a:rPr>
              <a:t>    B[</a:t>
            </a:r>
            <a:r>
              <a:rPr lang="en-US" sz="1050" dirty="0" err="1">
                <a:latin typeface="Inconsolata-dz" pitchFamily="49" charset="0"/>
                <a:cs typeface="Courier New" pitchFamily="49" charset="0"/>
              </a:rPr>
              <a:t>i</a:t>
            </a:r>
            <a:r>
              <a:rPr lang="en-US" sz="1050" dirty="0">
                <a:latin typeface="Inconsolata-dz" pitchFamily="49" charset="0"/>
                <a:cs typeface="Courier New" pitchFamily="49" charset="0"/>
              </a:rPr>
              <a:t>] = convert(A[</a:t>
            </a:r>
            <a:r>
              <a:rPr lang="en-US" sz="1050" dirty="0" err="1">
                <a:latin typeface="Inconsolata-dz" pitchFamily="49" charset="0"/>
                <a:cs typeface="Courier New" pitchFamily="49" charset="0"/>
              </a:rPr>
              <a:t>i</a:t>
            </a:r>
            <a:r>
              <a:rPr lang="en-US" sz="1050" dirty="0">
                <a:latin typeface="Inconsolata-dz" pitchFamily="49" charset="0"/>
                <a:cs typeface="Courier New" pitchFamily="49" charset="0"/>
              </a:rPr>
              <a:t>]);</a:t>
            </a:r>
          </a:p>
          <a:p>
            <a:pPr lvl="0">
              <a:defRPr/>
            </a:pPr>
            <a:r>
              <a:rPr lang="en-US" sz="1050" dirty="0">
                <a:latin typeface="Inconsolata-dz" pitchFamily="49" charset="0"/>
                <a:cs typeface="Courier New" pitchFamily="49" charset="0"/>
              </a:rPr>
              <a:t>}</a:t>
            </a:r>
          </a:p>
          <a:p>
            <a:pPr lvl="0">
              <a:defRPr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169863" indent="-169863" eaLnBrk="0" hangingPunct="0">
              <a:spcBef>
                <a:spcPct val="20000"/>
              </a:spcBef>
              <a:buFont typeface="Wingdings" charset="2"/>
              <a:buChar char="§"/>
              <a:defRPr/>
            </a:pPr>
            <a:r>
              <a:rPr lang="en-US" sz="1200" dirty="0">
                <a:ea typeface="ＭＳ Ｐゴシック" charset="-128"/>
                <a:cs typeface="ＭＳ Ｐゴシック" charset="-128"/>
              </a:rPr>
              <a:t>Data flow</a:t>
            </a:r>
          </a:p>
          <a:p>
            <a:pPr lvl="0">
              <a:defRPr/>
            </a:pPr>
            <a:r>
              <a:rPr lang="en-US" sz="1050" dirty="0">
                <a:latin typeface="Inconsolata-dz" pitchFamily="49" charset="0"/>
                <a:cs typeface="Courier New" pitchFamily="49" charset="0"/>
              </a:rPr>
              <a:t>merge(analyze(B[0], B[1]),</a:t>
            </a:r>
          </a:p>
          <a:p>
            <a:r>
              <a:rPr lang="en-US" sz="1050" dirty="0">
                <a:latin typeface="Inconsolata-dz" pitchFamily="49" charset="0"/>
                <a:cs typeface="Courier New" pitchFamily="49" charset="0"/>
              </a:rPr>
              <a:t>      analyze(B[2], B[3]));</a:t>
            </a:r>
          </a:p>
        </p:txBody>
      </p:sp>
      <p:sp>
        <p:nvSpPr>
          <p:cNvPr id="7" name="Rectangle 6"/>
          <p:cNvSpPr/>
          <p:nvPr/>
        </p:nvSpPr>
        <p:spPr>
          <a:xfrm>
            <a:off x="4169045" y="3957846"/>
            <a:ext cx="487421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Swift: A language for distributed parallel scripting. </a:t>
            </a:r>
            <a:r>
              <a:rPr lang="en-US" sz="11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br>
              <a:rPr lang="en-US" sz="11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1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J. Parallel Computing 2011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Compiler techniques for massively scalable implicit task parallelism. </a:t>
            </a: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Proc. </a:t>
            </a:r>
            <a:r>
              <a:rPr lang="en-US" sz="11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SC </a:t>
            </a: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2014</a:t>
            </a:r>
          </a:p>
          <a:p>
            <a:endParaRPr lang="en-US" sz="110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169045" y="3919954"/>
            <a:ext cx="4874217" cy="0"/>
          </a:xfrm>
          <a:prstGeom prst="line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6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06F9E"/>
                </a:solidFill>
              </a:rPr>
              <a:t>Centralized evaluation </a:t>
            </a:r>
            <a:r>
              <a:rPr lang="en-US" dirty="0" smtClean="0">
                <a:solidFill>
                  <a:srgbClr val="406F9E"/>
                </a:solidFill>
              </a:rPr>
              <a:t>is </a:t>
            </a:r>
            <a:r>
              <a:rPr lang="en-US" dirty="0">
                <a:solidFill>
                  <a:srgbClr val="406F9E"/>
                </a:solidFill>
              </a:rPr>
              <a:t>a bottleneck</a:t>
            </a:r>
            <a:br>
              <a:rPr lang="en-US" dirty="0">
                <a:solidFill>
                  <a:srgbClr val="406F9E"/>
                </a:solidFill>
              </a:rPr>
            </a:br>
            <a:r>
              <a:rPr lang="en-US" dirty="0">
                <a:solidFill>
                  <a:srgbClr val="406F9E"/>
                </a:solidFill>
              </a:rPr>
              <a:t>at extreme scales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2" descr="C:\cygwin\home\justin\mcs\pubs\slides\2015\EDF\distributed-eva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499" y="1721199"/>
            <a:ext cx="5501488" cy="238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87099" y="1301867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Had this (Swift/K):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98935" y="1301867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have this (Swift/T): 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94469" y="4239395"/>
            <a:ext cx="8748793" cy="0"/>
          </a:xfrm>
          <a:prstGeom prst="line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82803" y="4368413"/>
            <a:ext cx="7570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Turbine: A distributed-memory dataflow engine for high performance many-task </a:t>
            </a:r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applications. </a:t>
            </a: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Fundamenta 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Informaticae 28(3), 2013</a:t>
            </a:r>
          </a:p>
        </p:txBody>
      </p:sp>
    </p:spTree>
    <p:extLst>
      <p:ext uri="{BB962C8B-B14F-4D97-AF65-F5344CB8AC3E}">
        <p14:creationId xmlns:p14="http://schemas.microsoft.com/office/powerpoint/2010/main" val="203935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Swift/T: Fully parallel evaluation                                  of complex scripts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815F56-630E-7E4B-8F2C-15A1EE33C21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3307" y="1121229"/>
            <a:ext cx="43564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Inconsolata-dz" pitchFamily="49" charset="0"/>
                <a:cs typeface="Courier New" pitchFamily="49" charset="0"/>
              </a:rPr>
              <a:t> X = 100, Y = 100;</a:t>
            </a:r>
          </a:p>
          <a:p>
            <a:r>
              <a:rPr lang="en-US" dirty="0" err="1" smtClean="0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Inconsolata-dz" pitchFamily="49" charset="0"/>
                <a:cs typeface="Courier New" pitchFamily="49" charset="0"/>
              </a:rPr>
              <a:t> A[][];</a:t>
            </a:r>
          </a:p>
          <a:p>
            <a:r>
              <a:rPr lang="en-US" dirty="0" err="1" smtClean="0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Inconsolata-dz" pitchFamily="49" charset="0"/>
                <a:cs typeface="Courier New" pitchFamily="49" charset="0"/>
              </a:rPr>
              <a:t> B[];</a:t>
            </a:r>
          </a:p>
          <a:p>
            <a:r>
              <a:rPr lang="en-US" dirty="0" err="1" smtClean="0">
                <a:latin typeface="Inconsolata-dz" pitchFamily="49" charset="0"/>
                <a:cs typeface="Courier New" pitchFamily="49" charset="0"/>
              </a:rPr>
              <a:t>foreach</a:t>
            </a:r>
            <a:r>
              <a:rPr lang="en-US" dirty="0" smtClean="0">
                <a:latin typeface="Inconsolata-dz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Inconsolata-dz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Inconsolata-dz" pitchFamily="49" charset="0"/>
                <a:cs typeface="Courier New" pitchFamily="49" charset="0"/>
              </a:rPr>
              <a:t> in [0:X-1] {</a:t>
            </a:r>
          </a:p>
          <a:p>
            <a:r>
              <a:rPr lang="en-US" dirty="0" smtClean="0">
                <a:latin typeface="Inconsolata-dz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Inconsolata-dz" pitchFamily="49" charset="0"/>
                <a:cs typeface="Courier New" pitchFamily="49" charset="0"/>
              </a:rPr>
              <a:t>foreach</a:t>
            </a:r>
            <a:r>
              <a:rPr lang="en-US" dirty="0" smtClean="0">
                <a:latin typeface="Inconsolata-dz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Inconsolata-dz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Inconsolata-dz" pitchFamily="49" charset="0"/>
                <a:cs typeface="Courier New" pitchFamily="49" charset="0"/>
              </a:rPr>
              <a:t> in [0:Y-1] {</a:t>
            </a:r>
          </a:p>
          <a:p>
            <a:r>
              <a:rPr lang="en-US" dirty="0" smtClean="0">
                <a:latin typeface="Inconsolata-dz" pitchFamily="49" charset="0"/>
                <a:cs typeface="Courier New" pitchFamily="49" charset="0"/>
              </a:rPr>
              <a:t>    if (</a:t>
            </a:r>
            <a:r>
              <a:rPr lang="en-US" dirty="0" err="1" smtClean="0">
                <a:latin typeface="Inconsolata-dz" pitchFamily="49" charset="0"/>
                <a:cs typeface="Courier New" pitchFamily="49" charset="0"/>
              </a:rPr>
              <a:t>check(x</a:t>
            </a:r>
            <a:r>
              <a:rPr lang="en-US" dirty="0" smtClean="0">
                <a:latin typeface="Inconsolata-dz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Inconsolata-dz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Inconsolata-dz" pitchFamily="49" charset="0"/>
                <a:cs typeface="Courier New" pitchFamily="49" charset="0"/>
              </a:rPr>
              <a:t>)) {</a:t>
            </a:r>
          </a:p>
          <a:p>
            <a:r>
              <a:rPr lang="en-US" dirty="0" smtClean="0">
                <a:latin typeface="Inconsolata-dz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Inconsolata-dz" pitchFamily="49" charset="0"/>
                <a:cs typeface="Courier New" pitchFamily="49" charset="0"/>
              </a:rPr>
              <a:t>A[x][y</a:t>
            </a:r>
            <a:r>
              <a:rPr lang="en-US" dirty="0" smtClean="0">
                <a:latin typeface="Inconsolata-dz" pitchFamily="49" charset="0"/>
                <a:cs typeface="Courier New" pitchFamily="49" charset="0"/>
              </a:rPr>
              <a:t>] = </a:t>
            </a:r>
            <a:r>
              <a:rPr lang="en-US" dirty="0" err="1" smtClean="0">
                <a:latin typeface="Inconsolata-dz" pitchFamily="49" charset="0"/>
                <a:cs typeface="Courier New" pitchFamily="49" charset="0"/>
              </a:rPr>
              <a:t>g(f(x</a:t>
            </a:r>
            <a:r>
              <a:rPr lang="en-US" dirty="0" smtClean="0">
                <a:latin typeface="Inconsolata-dz" pitchFamily="49" charset="0"/>
                <a:cs typeface="Courier New" pitchFamily="49" charset="0"/>
              </a:rPr>
              <a:t>), </a:t>
            </a:r>
            <a:r>
              <a:rPr lang="en-US" dirty="0" err="1" smtClean="0">
                <a:latin typeface="Inconsolata-dz" pitchFamily="49" charset="0"/>
                <a:cs typeface="Courier New" pitchFamily="49" charset="0"/>
              </a:rPr>
              <a:t>f(y</a:t>
            </a:r>
            <a:r>
              <a:rPr lang="en-US" dirty="0" smtClean="0">
                <a:latin typeface="Inconsolata-dz" pitchFamily="49" charset="0"/>
                <a:cs typeface="Courier New" pitchFamily="49" charset="0"/>
              </a:rPr>
              <a:t>));</a:t>
            </a:r>
          </a:p>
          <a:p>
            <a:r>
              <a:rPr lang="en-US" dirty="0" smtClean="0">
                <a:latin typeface="Inconsolata-dz" pitchFamily="49" charset="0"/>
                <a:cs typeface="Courier New" pitchFamily="49" charset="0"/>
              </a:rPr>
              <a:t>    } else {</a:t>
            </a:r>
          </a:p>
          <a:p>
            <a:r>
              <a:rPr lang="en-US" dirty="0" smtClean="0">
                <a:latin typeface="Inconsolata-dz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Inconsolata-dz" pitchFamily="49" charset="0"/>
                <a:cs typeface="Courier New" pitchFamily="49" charset="0"/>
              </a:rPr>
              <a:t>A[x][y</a:t>
            </a:r>
            <a:r>
              <a:rPr lang="en-US" dirty="0" smtClean="0">
                <a:latin typeface="Inconsolata-dz" pitchFamily="49" charset="0"/>
                <a:cs typeface="Courier New" pitchFamily="49" charset="0"/>
              </a:rPr>
              <a:t>] = 0;</a:t>
            </a:r>
          </a:p>
          <a:p>
            <a:r>
              <a:rPr lang="en-US" dirty="0" smtClean="0">
                <a:latin typeface="Inconsolata-dz" pitchFamily="49" charset="0"/>
                <a:cs typeface="Courier New" pitchFamily="49" charset="0"/>
              </a:rPr>
              <a:t>    }</a:t>
            </a:r>
          </a:p>
          <a:p>
            <a:r>
              <a:rPr lang="en-US" dirty="0" smtClean="0">
                <a:latin typeface="Inconsolata-dz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Inconsolata-dz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Inconsolata-dz" pitchFamily="49" charset="0"/>
                <a:cs typeface="Courier New" pitchFamily="49" charset="0"/>
              </a:rPr>
              <a:t>B[x</a:t>
            </a:r>
            <a:r>
              <a:rPr lang="en-US" dirty="0" smtClean="0">
                <a:latin typeface="Inconsolata-dz" pitchFamily="49" charset="0"/>
                <a:cs typeface="Courier New" pitchFamily="49" charset="0"/>
              </a:rPr>
              <a:t>] = </a:t>
            </a:r>
            <a:r>
              <a:rPr lang="en-US" dirty="0" err="1" smtClean="0">
                <a:latin typeface="Inconsolata-dz" pitchFamily="49" charset="0"/>
                <a:cs typeface="Courier New" pitchFamily="49" charset="0"/>
              </a:rPr>
              <a:t>sum(A[x</a:t>
            </a:r>
            <a:r>
              <a:rPr lang="en-US" dirty="0" smtClean="0">
                <a:latin typeface="Inconsolata-dz" pitchFamily="49" charset="0"/>
                <a:cs typeface="Courier New" pitchFamily="49" charset="0"/>
              </a:rPr>
              <a:t>]);</a:t>
            </a:r>
          </a:p>
          <a:p>
            <a:r>
              <a:rPr lang="en-US" dirty="0" smtClean="0">
                <a:latin typeface="Inconsolata-dz" pitchFamily="49" charset="0"/>
                <a:cs typeface="Courier New" pitchFamily="49" charset="0"/>
              </a:rPr>
              <a:t>}</a:t>
            </a:r>
            <a:endParaRPr lang="en-US" dirty="0">
              <a:latin typeface="Inconsolata-dz" pitchFamily="49" charset="0"/>
              <a:cs typeface="Courier New" pitchFamily="49" charset="0"/>
            </a:endParaRPr>
          </a:p>
        </p:txBody>
      </p:sp>
      <p:pic>
        <p:nvPicPr>
          <p:cNvPr id="1026" name="Picture 2" descr="C:\cygwin\home\wozniak\exm\materials\misc-slides\spawn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944" y="1217517"/>
            <a:ext cx="4272966" cy="277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123340" y="4411756"/>
            <a:ext cx="6934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Swift/T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: Scalable data flow programming for distributed-memory task-parallel applications 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Proc.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CCGrid, 2013.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123341" y="4395678"/>
            <a:ext cx="7427993" cy="0"/>
          </a:xfrm>
          <a:prstGeom prst="line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21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ontent Placeholder 84"/>
          <p:cNvSpPr>
            <a:spLocks noGrp="1"/>
          </p:cNvSpPr>
          <p:nvPr>
            <p:ph idx="1"/>
          </p:nvPr>
        </p:nvSpPr>
        <p:spPr>
          <a:xfrm>
            <a:off x="457202" y="1408346"/>
            <a:ext cx="5490228" cy="30568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sz="1600" kern="0" dirty="0" smtClean="0">
                <a:solidFill>
                  <a:srgbClr val="1B1B1B"/>
                </a:solidFill>
                <a:ea typeface="ＭＳ Ｐゴシック" charset="-128"/>
              </a:rPr>
              <a:t>Write site-independent scripts, translates to MPI 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sz="1600" kern="0" dirty="0" smtClean="0">
                <a:solidFill>
                  <a:srgbClr val="1B1B1B"/>
                </a:solidFill>
                <a:ea typeface="ＭＳ Ｐゴシック" charset="-128"/>
              </a:rPr>
              <a:t>Automatic task parallelization and data movement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sz="1600" kern="0" dirty="0" smtClean="0">
                <a:solidFill>
                  <a:srgbClr val="1B1B1B"/>
                </a:solidFill>
                <a:ea typeface="ＭＳ Ｐゴシック" charset="-128"/>
              </a:rPr>
              <a:t>Invoke native code, script fragments 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sz="1600" kern="0" dirty="0" smtClean="0">
                <a:solidFill>
                  <a:srgbClr val="1B1B1B"/>
                </a:solidFill>
                <a:ea typeface="ＭＳ Ｐゴシック" charset="-128"/>
              </a:rPr>
              <a:t>Rapidly subdivide large partitions for </a:t>
            </a:r>
            <a:br>
              <a:rPr lang="en-US" sz="1600" kern="0" dirty="0" smtClean="0">
                <a:solidFill>
                  <a:srgbClr val="1B1B1B"/>
                </a:solidFill>
                <a:ea typeface="ＭＳ Ｐゴシック" charset="-128"/>
              </a:rPr>
            </a:br>
            <a:r>
              <a:rPr lang="en-US" sz="1600" kern="0" dirty="0" smtClean="0">
                <a:solidFill>
                  <a:srgbClr val="1B1B1B"/>
                </a:solidFill>
                <a:ea typeface="ＭＳ Ｐゴシック" charset="-128"/>
              </a:rPr>
              <a:t>MPI jobs in multiple ways</a:t>
            </a:r>
            <a:endParaRPr lang="en-US" sz="1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Swift/T: Enabling high-performance </a:t>
            </a:r>
            <a:r>
              <a:rPr lang="en-US" dirty="0" smtClean="0">
                <a:solidFill>
                  <a:srgbClr val="000000"/>
                </a:solidFill>
              </a:rPr>
              <a:t>Scripted workflows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Supports tasks written in many languages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4606206" y="2131702"/>
            <a:ext cx="1397175" cy="942703"/>
            <a:chOff x="863065" y="3200017"/>
            <a:chExt cx="1933008" cy="1738987"/>
          </a:xfrm>
        </p:grpSpPr>
        <p:sp>
          <p:nvSpPr>
            <p:cNvPr id="45" name="Rectangle 44"/>
            <p:cNvSpPr/>
            <p:nvPr/>
          </p:nvSpPr>
          <p:spPr>
            <a:xfrm>
              <a:off x="1181877" y="3508310"/>
              <a:ext cx="1614196" cy="1430694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29477" y="3355910"/>
              <a:ext cx="1614196" cy="1430694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63065" y="3200017"/>
              <a:ext cx="1614196" cy="1430693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Swift/T control process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388074" y="2283584"/>
            <a:ext cx="2588630" cy="1734933"/>
            <a:chOff x="3200400" y="3200400"/>
            <a:chExt cx="3581400" cy="3200400"/>
          </a:xfrm>
        </p:grpSpPr>
        <p:sp>
          <p:nvSpPr>
            <p:cNvPr id="66" name="Rectangle 65"/>
            <p:cNvSpPr/>
            <p:nvPr/>
          </p:nvSpPr>
          <p:spPr>
            <a:xfrm>
              <a:off x="3200400" y="3200400"/>
              <a:ext cx="3581400" cy="320040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7" name="Picture 2" descr="C:\cygwin\home\justin\ATPESC_2013-08-06\part11-swift-py-r\slides\python-powered-h-50x6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226" y="5114037"/>
              <a:ext cx="749559" cy="974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3" descr="C:\cygwin\home\justin\ATPESC_2013-08-06\part11-swift-py-r\slides\Rlogo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275" y="5221293"/>
              <a:ext cx="1004548" cy="759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Rounded Rectangle 68"/>
            <p:cNvSpPr/>
            <p:nvPr/>
          </p:nvSpPr>
          <p:spPr>
            <a:xfrm>
              <a:off x="3431332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4363275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C++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367823" y="4019647"/>
              <a:ext cx="1237863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Fortran</a:t>
              </a:r>
            </a:p>
          </p:txBody>
        </p:sp>
        <p:pic>
          <p:nvPicPr>
            <p:cNvPr id="72" name="Picture 4" descr="C:\Users\justin\Desktop\tcllogo-tr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9706" y="5056641"/>
              <a:ext cx="814096" cy="119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/>
          <p:cNvGrpSpPr/>
          <p:nvPr/>
        </p:nvGrpSpPr>
        <p:grpSpPr>
          <a:xfrm>
            <a:off x="6277919" y="2200968"/>
            <a:ext cx="2588630" cy="1734933"/>
            <a:chOff x="3200400" y="3200400"/>
            <a:chExt cx="3581400" cy="3200400"/>
          </a:xfrm>
        </p:grpSpPr>
        <p:sp>
          <p:nvSpPr>
            <p:cNvPr id="59" name="Rectangle 58"/>
            <p:cNvSpPr/>
            <p:nvPr/>
          </p:nvSpPr>
          <p:spPr>
            <a:xfrm>
              <a:off x="3200400" y="3200400"/>
              <a:ext cx="3581400" cy="320040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0" name="Picture 2" descr="C:\cygwin\home\justin\ATPESC_2013-08-06\part11-swift-py-r\slides\python-powered-h-50x6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226" y="5114037"/>
              <a:ext cx="749559" cy="974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3" descr="C:\cygwin\home\justin\ATPESC_2013-08-06\part11-swift-py-r\slides\Rlogo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275" y="5221293"/>
              <a:ext cx="1004548" cy="759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Rounded Rectangle 61"/>
            <p:cNvSpPr/>
            <p:nvPr/>
          </p:nvSpPr>
          <p:spPr>
            <a:xfrm>
              <a:off x="3431332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363275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C++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367823" y="4019647"/>
              <a:ext cx="1237863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Fortran</a:t>
              </a:r>
            </a:p>
          </p:txBody>
        </p:sp>
        <p:pic>
          <p:nvPicPr>
            <p:cNvPr id="65" name="Picture 4" descr="C:\Users\justin\Desktop\tcllogo-tr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9706" y="5056641"/>
              <a:ext cx="814096" cy="119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Rectangle 51"/>
          <p:cNvSpPr/>
          <p:nvPr/>
        </p:nvSpPr>
        <p:spPr>
          <a:xfrm>
            <a:off x="6167765" y="2118352"/>
            <a:ext cx="2588630" cy="1734933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317258" y="2525670"/>
            <a:ext cx="550772" cy="394982"/>
          </a:xfrm>
          <a:prstGeom prst="roundRect">
            <a:avLst/>
          </a:prstGeom>
          <a:solidFill>
            <a:srgbClr val="A6C4DE"/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6969193" y="2525670"/>
            <a:ext cx="622449" cy="394982"/>
          </a:xfrm>
          <a:prstGeom prst="roundRect">
            <a:avLst/>
          </a:prstGeom>
          <a:solidFill>
            <a:srgbClr val="A6C4DE"/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C++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7709775" y="2525670"/>
            <a:ext cx="959885" cy="394982"/>
          </a:xfrm>
          <a:prstGeom prst="roundRect">
            <a:avLst/>
          </a:prstGeom>
          <a:solidFill>
            <a:srgbClr val="A6C4DE"/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Fortran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5626378" y="2581938"/>
            <a:ext cx="651541" cy="1"/>
          </a:xfrm>
          <a:prstGeom prst="straightConnector1">
            <a:avLst/>
          </a:prstGeom>
          <a:noFill/>
          <a:ln w="25400" cap="flat" cmpd="sng" algn="ctr">
            <a:solidFill>
              <a:srgbClr val="A6C4DE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4" name="Straight Arrow Connector 73"/>
          <p:cNvCxnSpPr/>
          <p:nvPr/>
        </p:nvCxnSpPr>
        <p:spPr>
          <a:xfrm>
            <a:off x="5626379" y="2727783"/>
            <a:ext cx="651541" cy="1"/>
          </a:xfrm>
          <a:prstGeom prst="straightConnector1">
            <a:avLst/>
          </a:prstGeom>
          <a:noFill/>
          <a:ln w="25400" cap="flat" cmpd="sng" algn="ctr">
            <a:solidFill>
              <a:srgbClr val="A6C4DE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grpSp>
        <p:nvGrpSpPr>
          <p:cNvPr id="75" name="Group 74"/>
          <p:cNvGrpSpPr/>
          <p:nvPr/>
        </p:nvGrpSpPr>
        <p:grpSpPr>
          <a:xfrm>
            <a:off x="5718563" y="2803651"/>
            <a:ext cx="837922" cy="392234"/>
            <a:chOff x="5181926" y="5559107"/>
            <a:chExt cx="745191" cy="522978"/>
          </a:xfrm>
        </p:grpSpPr>
        <p:sp>
          <p:nvSpPr>
            <p:cNvPr id="76" name="Oval 75"/>
            <p:cNvSpPr/>
            <p:nvPr/>
          </p:nvSpPr>
          <p:spPr bwMode="auto">
            <a:xfrm>
              <a:off x="5213470" y="5559107"/>
              <a:ext cx="447364" cy="522978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charset="0"/>
                <a:ea typeface="MS PGothic" pitchFamily="34" charset="-128"/>
                <a:cs typeface="MS PGothic" pitchFamily="34" charset="-128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181926" y="5577647"/>
              <a:ext cx="74519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 charset="0"/>
                  <a:ea typeface="MS PGothic" pitchFamily="34" charset="-128"/>
                </a:rPr>
                <a:t>MPI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6317259" y="2189269"/>
            <a:ext cx="231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Swift/T worker</a:t>
            </a:r>
            <a:endParaRPr lang="en-US" b="1" dirty="0">
              <a:solidFill>
                <a:srgbClr val="404040"/>
              </a:solidFill>
              <a:latin typeface="Calibri" charset="0"/>
              <a:ea typeface="MS PGothic" pitchFamily="34" charset="-128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621660" y="2651509"/>
            <a:ext cx="651541" cy="1"/>
          </a:xfrm>
          <a:prstGeom prst="straightConnector1">
            <a:avLst/>
          </a:prstGeom>
          <a:noFill/>
          <a:ln w="25400" cap="flat" cmpd="sng" algn="ctr">
            <a:solidFill>
              <a:srgbClr val="A6C4DE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380701" y="2985819"/>
            <a:ext cx="2268847" cy="8264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touque.ca/EC/ICS2O/students/2010-09/ICS2O7B/RabS/Java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289" y="3007633"/>
            <a:ext cx="563082" cy="77409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8" name="Picture 4" descr="https://res.cloudinary.com/skillsmatter/image/upload/v1453975328/oceuc8zbcqibbhmxk9n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043" y="3128902"/>
            <a:ext cx="514048" cy="57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C:\cygwin\home\wozniak\exm\papers\JointLab_2014_woz\julia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38" y="3384786"/>
            <a:ext cx="804446" cy="41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" descr="C:\cygwin\home\justin\ATPESC_2013-08-06\part11-swift-py-r\slides\R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560" y="3036257"/>
            <a:ext cx="804446" cy="32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:\cygwin\home\justin\exm\papers\PyHPC_2013\plots\python-bw-rat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01" y="2791664"/>
            <a:ext cx="4298767" cy="193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2194650" y="3625129"/>
            <a:ext cx="2586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64K cores of Blue Waters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2 billion Python tasks</a:t>
            </a:r>
            <a:br>
              <a:rPr lang="en-US" sz="1600" b="1" kern="1200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</a:br>
            <a:r>
              <a:rPr lang="en-US" sz="1600" b="1" kern="1200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14 million Pythons/s</a:t>
            </a:r>
            <a:endParaRPr lang="en-US" sz="1600" b="1" kern="1200" dirty="0">
              <a:solidFill>
                <a:srgbClr val="404040"/>
              </a:solidFill>
              <a:latin typeface="Calibri" charset="0"/>
              <a:ea typeface="MS PGothic" pitchFamily="34" charset="-128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5114370" y="4528458"/>
            <a:ext cx="3862334" cy="0"/>
          </a:xfrm>
          <a:prstGeom prst="line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114370" y="4528458"/>
            <a:ext cx="3666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Compiler techniques for massively scalable implicit task </a:t>
            </a:r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parallelism.  </a:t>
            </a:r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Proc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 SC 2014.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79271" y="4718550"/>
            <a:ext cx="445827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install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-c lightsource2-tag swift-t</a:t>
            </a:r>
          </a:p>
        </p:txBody>
      </p:sp>
      <p:pic>
        <p:nvPicPr>
          <p:cNvPr id="5" name="Picture 2" descr="C:\cygwin\home\wozniak\mcs\slides\2018\Parsl\RD100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748" y="798770"/>
            <a:ext cx="928116" cy="112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cygwin\home\wozniak\mcs\pubs\materials\Swift-T-logo\Swift-T-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605" y="923925"/>
            <a:ext cx="1524649" cy="75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64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</a:t>
            </a:r>
            <a:r>
              <a:rPr lang="en-US" dirty="0"/>
              <a:t>Dynamic Load Balancer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An MPI library for master-worker </a:t>
            </a:r>
            <a:br>
              <a:rPr lang="en-US" sz="1600" dirty="0"/>
            </a:br>
            <a:r>
              <a:rPr lang="en-US" sz="1600" dirty="0"/>
              <a:t>workloads in C</a:t>
            </a:r>
          </a:p>
          <a:p>
            <a:r>
              <a:rPr lang="en-US" sz="1600" dirty="0"/>
              <a:t>Uses a variable-size, scalable </a:t>
            </a:r>
            <a:br>
              <a:rPr lang="en-US" sz="1600" dirty="0"/>
            </a:br>
            <a:r>
              <a:rPr lang="en-US" sz="1600" dirty="0"/>
              <a:t>network of servers</a:t>
            </a:r>
          </a:p>
          <a:p>
            <a:r>
              <a:rPr lang="en-US" sz="1600" dirty="0"/>
              <a:t>Servers implement </a:t>
            </a:r>
            <a:br>
              <a:rPr lang="en-US" sz="1600" dirty="0"/>
            </a:br>
            <a:r>
              <a:rPr lang="en-US" sz="1600" dirty="0"/>
              <a:t>work-stealing</a:t>
            </a:r>
          </a:p>
          <a:p>
            <a:r>
              <a:rPr lang="en-US" sz="1600" dirty="0"/>
              <a:t>The work unit is a byte array</a:t>
            </a:r>
          </a:p>
          <a:p>
            <a:r>
              <a:rPr lang="en-US" sz="1600" dirty="0"/>
              <a:t>Optional work priorities, targets, types</a:t>
            </a:r>
          </a:p>
          <a:p>
            <a:endParaRPr lang="en-US" sz="1600" dirty="0"/>
          </a:p>
          <a:p>
            <a:r>
              <a:rPr lang="en-US" sz="1600" dirty="0"/>
              <a:t>For Swift/T, we added:</a:t>
            </a:r>
          </a:p>
          <a:p>
            <a:pPr lvl="1"/>
            <a:r>
              <a:rPr lang="en-US" sz="1400" dirty="0"/>
              <a:t>Server-stored data</a:t>
            </a:r>
          </a:p>
          <a:p>
            <a:pPr lvl="1"/>
            <a:r>
              <a:rPr lang="en-US" sz="1400" dirty="0"/>
              <a:t>Data-dependent </a:t>
            </a:r>
            <a:r>
              <a:rPr lang="en-US" sz="1400" dirty="0" smtClean="0"/>
              <a:t>execution</a:t>
            </a:r>
          </a:p>
          <a:p>
            <a:pPr lvl="1"/>
            <a:r>
              <a:rPr lang="en-US" sz="1400" dirty="0" smtClean="0"/>
              <a:t>Parallel tasks</a:t>
            </a:r>
            <a:endParaRPr lang="en-US" sz="1400" dirty="0"/>
          </a:p>
          <a:p>
            <a:pPr marL="0" indent="0">
              <a:buNone/>
            </a:pPr>
            <a:endParaRPr lang="en-US" sz="1600" dirty="0"/>
          </a:p>
          <a:p>
            <a:endParaRPr lang="en-US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ADLB for short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2" descr="http://www.anl.gov/sites/anl.gov/files/styles/default_hero/public/adlb.png?itok=eGyc1e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909" y="1381191"/>
            <a:ext cx="3628589" cy="271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67842" y="2723594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masters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83955" y="995129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workers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71261" y="4291697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Lusk et al.  </a:t>
            </a:r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More </a:t>
            </a:r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scalability, less pain: A simple programming model and its implementation for extreme computing. 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SciDAC Review 17, </a:t>
            </a:r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2010</a:t>
            </a: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471261" y="4291697"/>
            <a:ext cx="4362773" cy="0"/>
          </a:xfrm>
          <a:prstGeom prst="line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46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Extreme-scale model exploration with Swift (EMEWS)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6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339"/>
            <a:ext cx="8372901" cy="621711"/>
          </a:xfrm>
        </p:spPr>
        <p:txBody>
          <a:bodyPr/>
          <a:lstStyle/>
          <a:p>
            <a:r>
              <a:rPr lang="en-US" dirty="0" smtClean="0"/>
              <a:t>EMEWS workflow structure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9993" y="3572588"/>
            <a:ext cx="7174523" cy="1143162"/>
          </a:xfrm>
        </p:spPr>
        <p:txBody>
          <a:bodyPr>
            <a:normAutofit/>
          </a:bodyPr>
          <a:lstStyle/>
          <a:p>
            <a:r>
              <a:rPr lang="en-US" sz="1500" dirty="0" smtClean="0"/>
              <a:t>The </a:t>
            </a:r>
            <a:r>
              <a:rPr lang="en-US" sz="1500" dirty="0"/>
              <a:t>core novel contributions of EMEWS are shown in green, these allow the Swift script to access a running </a:t>
            </a:r>
            <a:r>
              <a:rPr lang="en-US" sz="1500" b="1" dirty="0" smtClean="0"/>
              <a:t>Model Exploration</a:t>
            </a:r>
            <a:r>
              <a:rPr lang="en-US" sz="1500" b="1" dirty="0" smtClean="0">
                <a:solidFill>
                  <a:srgbClr val="000000"/>
                </a:solidFill>
              </a:rPr>
              <a:t> (ME)</a:t>
            </a:r>
            <a:r>
              <a:rPr lang="en-US" sz="1500" dirty="0" smtClean="0"/>
              <a:t> algorithm</a:t>
            </a:r>
            <a:r>
              <a:rPr lang="en-US" sz="1500" dirty="0"/>
              <a:t>, and create an </a:t>
            </a:r>
            <a:r>
              <a:rPr lang="en-US" sz="1500" b="1" dirty="0">
                <a:solidFill>
                  <a:srgbClr val="000000"/>
                </a:solidFill>
              </a:rPr>
              <a:t>inversion of control</a:t>
            </a:r>
            <a:r>
              <a:rPr lang="en-US" sz="1500" dirty="0"/>
              <a:t> </a:t>
            </a:r>
            <a:r>
              <a:rPr lang="en-US" sz="1500" b="1" dirty="0"/>
              <a:t>(</a:t>
            </a:r>
            <a:r>
              <a:rPr lang="en-US" sz="1500" b="1" dirty="0" err="1"/>
              <a:t>IoC</a:t>
            </a:r>
            <a:r>
              <a:rPr lang="en-US" sz="1500" b="1" dirty="0"/>
              <a:t>)</a:t>
            </a:r>
            <a:r>
              <a:rPr lang="en-US" sz="1500" dirty="0"/>
              <a:t> workflow</a:t>
            </a:r>
          </a:p>
          <a:p>
            <a:r>
              <a:rPr lang="en-US" sz="1500" dirty="0"/>
              <a:t>Both green and blue boxes accept</a:t>
            </a:r>
            <a:r>
              <a:rPr lang="en-US" sz="1500" b="1" dirty="0">
                <a:solidFill>
                  <a:srgbClr val="000000"/>
                </a:solidFill>
              </a:rPr>
              <a:t> existing multi-language </a:t>
            </a:r>
            <a:r>
              <a:rPr lang="en-US" sz="1500" b="1" dirty="0" smtClean="0">
                <a:solidFill>
                  <a:srgbClr val="000000"/>
                </a:solidFill>
              </a:rPr>
              <a:t>code</a:t>
            </a:r>
            <a:endParaRPr lang="en-US" sz="1500" b="1" dirty="0">
              <a:solidFill>
                <a:srgbClr val="000000"/>
              </a:solidFill>
            </a:endParaRPr>
          </a:p>
          <a:p>
            <a:endParaRPr lang="en-US" sz="1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32" y="923239"/>
            <a:ext cx="4197993" cy="24916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997" y="923239"/>
            <a:ext cx="795934" cy="16047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44902" y="260120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emews.org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04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CANDLE project</a:t>
            </a:r>
          </a:p>
          <a:p>
            <a:pPr marL="284162" lvl="1" indent="0">
              <a:buNone/>
            </a:pPr>
            <a:endParaRPr lang="en-US" dirty="0"/>
          </a:p>
          <a:p>
            <a:r>
              <a:rPr lang="en-US" dirty="0" smtClean="0"/>
              <a:t>Overview of hyperparameter optimization</a:t>
            </a:r>
          </a:p>
          <a:p>
            <a:pPr lvl="1"/>
            <a:r>
              <a:rPr lang="en-US" dirty="0" smtClean="0"/>
              <a:t>Introduction to hyperparameter optimization</a:t>
            </a:r>
          </a:p>
          <a:p>
            <a:pPr lvl="1"/>
            <a:r>
              <a:rPr lang="en-US" dirty="0" smtClean="0"/>
              <a:t>Workflow-based solution: EMEWS</a:t>
            </a:r>
          </a:p>
          <a:p>
            <a:pPr lvl="1"/>
            <a:endParaRPr lang="en-US" dirty="0"/>
          </a:p>
          <a:p>
            <a:r>
              <a:rPr lang="en-US" dirty="0" smtClean="0"/>
              <a:t>Demo of Swift/T and CANDLE/Supervisor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1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EMEWS: Extreme-scale model exploration workflows in Swift/T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29554"/>
            <a:ext cx="8372901" cy="3368830"/>
          </a:xfrm>
        </p:spPr>
        <p:txBody>
          <a:bodyPr/>
          <a:lstStyle/>
          <a:p>
            <a:r>
              <a:rPr lang="en-US" dirty="0"/>
              <a:t>To query the state of the EA, we designate one worker on location L for exclusive use by DEAP. </a:t>
            </a:r>
            <a:r>
              <a:rPr lang="en-US" dirty="0" smtClean="0"/>
              <a:t>Other optimizers can easily be used (e.g., </a:t>
            </a:r>
            <a:r>
              <a:rPr lang="en-US" dirty="0" err="1" smtClean="0"/>
              <a:t>mlrMBO</a:t>
            </a:r>
            <a:r>
              <a:rPr lang="en-US" dirty="0" smtClean="0"/>
              <a:t> in CANDLE)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0B1F8F"/>
                </a:solidFill>
                <a:hlinkClick r:id="rId2"/>
              </a:rPr>
              <a:t>http</a:t>
            </a:r>
            <a:r>
              <a:rPr lang="en-US" dirty="0">
                <a:solidFill>
                  <a:srgbClr val="0B1F8F"/>
                </a:solidFill>
                <a:hlinkClick r:id="rId2"/>
              </a:rPr>
              <a:t>://www.mcs.anl.gov/~</a:t>
            </a:r>
            <a:r>
              <a:rPr lang="en-US" dirty="0" smtClean="0">
                <a:solidFill>
                  <a:srgbClr val="0B1F8F"/>
                </a:solidFill>
                <a:hlinkClick r:id="rId2"/>
              </a:rPr>
              <a:t>emews/tutorial</a:t>
            </a:r>
            <a:endParaRPr lang="en-US" dirty="0">
              <a:solidFill>
                <a:srgbClr val="0B1F8F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3229"/>
            <a:ext cx="8229600" cy="3806428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8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pic>
        <p:nvPicPr>
          <p:cNvPr id="1026" name="Picture 2" descr="C:\cygwin\home\wozniak\collab\CANDLE-Papers\2017\CAFCW\slides\queu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994" y="1700633"/>
            <a:ext cx="7024096" cy="288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06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5160"/>
            <a:ext cx="8372901" cy="621711"/>
          </a:xfrm>
        </p:spPr>
        <p:txBody>
          <a:bodyPr/>
          <a:lstStyle/>
          <a:p>
            <a:r>
              <a:rPr lang="en-US" dirty="0"/>
              <a:t>Previous work on HPC </a:t>
            </a:r>
            <a:r>
              <a:rPr lang="en-US" dirty="0" smtClean="0"/>
              <a:t>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843878"/>
            <a:ext cx="8372901" cy="400964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Other uses </a:t>
            </a:r>
            <a:r>
              <a:rPr lang="en-US" sz="2000" dirty="0"/>
              <a:t>of workflows to control model exploration </a:t>
            </a:r>
            <a:r>
              <a:rPr lang="en-US" sz="2000" dirty="0" smtClean="0"/>
              <a:t>(ME) typically take one </a:t>
            </a:r>
            <a:r>
              <a:rPr lang="en-US" sz="2000" dirty="0"/>
              <a:t>of two approaches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They provide </a:t>
            </a:r>
            <a:r>
              <a:rPr lang="en-US" sz="2000" dirty="0"/>
              <a:t>rich support for arithmetic operations so that </a:t>
            </a:r>
            <a:r>
              <a:rPr lang="en-US" sz="2000" dirty="0" smtClean="0"/>
              <a:t>ME algorithms </a:t>
            </a:r>
            <a:r>
              <a:rPr lang="en-US" sz="2000" dirty="0"/>
              <a:t>can be constructed (ported)</a:t>
            </a:r>
          </a:p>
          <a:p>
            <a:pPr lvl="1"/>
            <a:r>
              <a:rPr lang="en-US" dirty="0"/>
              <a:t>requires that algorithm be </a:t>
            </a:r>
            <a:r>
              <a:rPr lang="en-US" b="1" dirty="0">
                <a:solidFill>
                  <a:srgbClr val="000000"/>
                </a:solidFill>
              </a:rPr>
              <a:t>coded from scratch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impossible </a:t>
            </a:r>
            <a:r>
              <a:rPr lang="en-US" b="1" dirty="0">
                <a:solidFill>
                  <a:srgbClr val="000000"/>
                </a:solidFill>
              </a:rPr>
              <a:t>to reuse code </a:t>
            </a:r>
            <a:r>
              <a:rPr lang="en-US" dirty="0"/>
              <a:t>in other languages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ME algorithm </a:t>
            </a:r>
            <a:r>
              <a:rPr lang="en-US" sz="2000" dirty="0"/>
              <a:t>is provided as a built-in feature of the </a:t>
            </a:r>
            <a:r>
              <a:rPr lang="en-US" sz="2000" dirty="0" smtClean="0"/>
              <a:t>system </a:t>
            </a:r>
            <a:endParaRPr lang="en-US" sz="2000" dirty="0"/>
          </a:p>
          <a:p>
            <a:pPr lvl="1"/>
            <a:r>
              <a:rPr lang="en-US" dirty="0"/>
              <a:t>does not allow the end users much </a:t>
            </a:r>
            <a:r>
              <a:rPr lang="en-US" b="1" dirty="0">
                <a:solidFill>
                  <a:srgbClr val="000000"/>
                </a:solidFill>
              </a:rPr>
              <a:t>control over the algorithm </a:t>
            </a:r>
            <a:r>
              <a:rPr lang="en-US" dirty="0"/>
              <a:t>used </a:t>
            </a:r>
          </a:p>
          <a:p>
            <a:pPr lvl="1"/>
            <a:r>
              <a:rPr lang="en-US" dirty="0"/>
              <a:t>may require </a:t>
            </a:r>
            <a:r>
              <a:rPr lang="en-US" b="1" dirty="0">
                <a:solidFill>
                  <a:srgbClr val="000000"/>
                </a:solidFill>
              </a:rPr>
              <a:t>access to workflow system source code </a:t>
            </a:r>
            <a:r>
              <a:rPr lang="en-US" dirty="0">
                <a:solidFill>
                  <a:srgbClr val="000000"/>
                </a:solidFill>
              </a:rPr>
              <a:t>in order to incorporate external ME algorithms or to modify built-in algorithms</a:t>
            </a:r>
          </a:p>
          <a:p>
            <a:pPr marL="0" indent="0">
              <a:buNone/>
            </a:pPr>
            <a:r>
              <a:rPr lang="en-US" sz="2000" dirty="0" smtClean="0"/>
              <a:t>In both cases, the many </a:t>
            </a:r>
            <a:r>
              <a:rPr lang="en-US" sz="2000" dirty="0"/>
              <a:t>libraries </a:t>
            </a:r>
            <a:r>
              <a:rPr lang="en-US" sz="2000" dirty="0" smtClean="0"/>
              <a:t>being </a:t>
            </a:r>
            <a:r>
              <a:rPr lang="en-US" sz="2000" dirty="0"/>
              <a:t>actively developed and implemented as free and open source software in </a:t>
            </a:r>
            <a:r>
              <a:rPr lang="en-US" sz="2000" dirty="0" smtClean="0"/>
              <a:t>programming </a:t>
            </a:r>
            <a:r>
              <a:rPr lang="en-US" sz="2000" dirty="0"/>
              <a:t>languages such as R and Python </a:t>
            </a:r>
            <a:r>
              <a:rPr lang="en-US" sz="2000" b="1" dirty="0"/>
              <a:t>cannot be </a:t>
            </a:r>
            <a:r>
              <a:rPr lang="en-US" sz="2000" b="1" dirty="0" smtClean="0"/>
              <a:t>directly/easily </a:t>
            </a:r>
            <a:r>
              <a:rPr lang="en-US" sz="2000" b="1" dirty="0"/>
              <a:t>utilized</a:t>
            </a:r>
            <a:r>
              <a:rPr lang="en-US" sz="2000" dirty="0"/>
              <a:t>. 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7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key system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Swift/T enables CANDLE?</a:t>
            </a:r>
          </a:p>
          <a:p>
            <a:pPr lvl="1"/>
            <a:r>
              <a:rPr lang="en-US" dirty="0" smtClean="0"/>
              <a:t>A workflow system that is actually a hierarchical programming language</a:t>
            </a:r>
          </a:p>
          <a:p>
            <a:pPr lvl="1"/>
            <a:r>
              <a:rPr lang="en-US" dirty="0" smtClean="0"/>
              <a:t>Runs entirely on the compute nodes</a:t>
            </a:r>
          </a:p>
          <a:p>
            <a:pPr lvl="1"/>
            <a:r>
              <a:rPr lang="en-US" dirty="0" smtClean="0"/>
              <a:t>Uses standard APIs for HPC (MPI), allows for minimal OS environment</a:t>
            </a:r>
          </a:p>
          <a:p>
            <a:pPr lvl="1"/>
            <a:r>
              <a:rPr lang="en-US" dirty="0" smtClean="0"/>
              <a:t>Very scalable</a:t>
            </a:r>
          </a:p>
          <a:p>
            <a:pPr lvl="1"/>
            <a:r>
              <a:rPr lang="en-US" dirty="0" smtClean="0"/>
              <a:t>Supports MPI tasks, embedded Python, R interpreters</a:t>
            </a:r>
          </a:p>
          <a:p>
            <a:r>
              <a:rPr lang="en-US" dirty="0" smtClean="0"/>
              <a:t>What about EMEWS enables CANDLE?</a:t>
            </a:r>
          </a:p>
          <a:p>
            <a:pPr lvl="1"/>
            <a:r>
              <a:rPr lang="en-US" dirty="0" smtClean="0"/>
              <a:t>Allows user to focus on two sequential codes</a:t>
            </a:r>
          </a:p>
          <a:p>
            <a:pPr lvl="2"/>
            <a:r>
              <a:rPr lang="en-US" dirty="0" smtClean="0"/>
              <a:t>The optimizer</a:t>
            </a:r>
          </a:p>
          <a:p>
            <a:pPr lvl="2"/>
            <a:r>
              <a:rPr lang="en-US" dirty="0" smtClean="0"/>
              <a:t>Their objective function code</a:t>
            </a:r>
          </a:p>
          <a:p>
            <a:pPr lvl="1"/>
            <a:r>
              <a:rPr lang="en-US" dirty="0" smtClean="0"/>
              <a:t>Everything else is managed by the system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74996"/>
            <a:ext cx="8372901" cy="3538423"/>
          </a:xfrm>
        </p:spPr>
        <p:txBody>
          <a:bodyPr/>
          <a:lstStyle/>
          <a:p>
            <a:r>
              <a:rPr lang="en-US" dirty="0" smtClean="0"/>
              <a:t>Thanks to the organizers</a:t>
            </a:r>
          </a:p>
          <a:p>
            <a:endParaRPr lang="en-US" dirty="0" smtClean="0"/>
          </a:p>
          <a:p>
            <a:r>
              <a:rPr lang="en-US" dirty="0" smtClean="0"/>
              <a:t>Code and guides:</a:t>
            </a:r>
          </a:p>
          <a:p>
            <a:pPr lvl="1"/>
            <a:r>
              <a:rPr lang="en-US" dirty="0" smtClean="0"/>
              <a:t>CANDLE GitHub Organization: https</a:t>
            </a:r>
            <a:r>
              <a:rPr lang="en-US" dirty="0"/>
              <a:t>://</a:t>
            </a:r>
            <a:r>
              <a:rPr lang="en-US" dirty="0" smtClean="0"/>
              <a:t>github.com/ECP-CANDLE</a:t>
            </a:r>
            <a:endParaRPr lang="en-US" dirty="0"/>
          </a:p>
          <a:p>
            <a:pPr lvl="1"/>
            <a:r>
              <a:rPr lang="en-US" dirty="0" smtClean="0"/>
              <a:t>Swift/T </a:t>
            </a:r>
            <a:r>
              <a:rPr lang="en-US" dirty="0"/>
              <a:t>Home: http://</a:t>
            </a:r>
            <a:r>
              <a:rPr lang="en-US" dirty="0" smtClean="0"/>
              <a:t>swift-lang.org/Swift-T</a:t>
            </a:r>
          </a:p>
          <a:p>
            <a:pPr lvl="1"/>
            <a:r>
              <a:rPr lang="en-US" dirty="0"/>
              <a:t>EMEWS Tutorial: </a:t>
            </a:r>
            <a:r>
              <a:rPr lang="en-US" dirty="0" smtClean="0"/>
              <a:t>http://emews.org</a:t>
            </a:r>
          </a:p>
          <a:p>
            <a:endParaRPr lang="en-US" dirty="0"/>
          </a:p>
          <a:p>
            <a:r>
              <a:rPr lang="en-US" sz="1400" dirty="0"/>
              <a:t>This research was supported by the Exascale Computing Project (17-SC-20-SC), a joint project of the U.S. Department of Energy’s Office of Science and National Nuclear Security Administration, responsible for delivering a capable exascale ecosystem, including software, applications, and hardware technology, to support the nation’s exascale computing </a:t>
            </a:r>
            <a:r>
              <a:rPr lang="en-US" sz="1400" dirty="0" smtClean="0"/>
              <a:t>imperative.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8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TUTORIAL: SUPERVISOR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1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</a:t>
            </a:r>
            <a:r>
              <a:rPr lang="en-US" dirty="0"/>
              <a:t>be found here: </a:t>
            </a:r>
            <a:endParaRPr lang="en-US" dirty="0" smtClean="0"/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git@github.com:brettin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candle_tutorials.git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Subdirectory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Topics/2_hyperparameter_optimization</a:t>
            </a:r>
          </a:p>
          <a:p>
            <a:r>
              <a:rPr lang="en-US" dirty="0" smtClean="0"/>
              <a:t>See the top-level README to get started with the installation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6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CANDLE</a:t>
            </a:r>
            <a:r>
              <a:rPr lang="en-US" dirty="0"/>
              <a:t> </a:t>
            </a:r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01004" y="1105428"/>
            <a:ext cx="1351620" cy="923283"/>
          </a:xfrm>
          <a:prstGeom prst="rect">
            <a:avLst/>
          </a:prstGeom>
          <a:solidFill>
            <a:schemeClr val="bg1"/>
          </a:solidFill>
        </p:spPr>
        <p:txBody>
          <a:bodyPr wrap="none" lIns="91392" tIns="45697" rIns="91392" bIns="45697" rtlCol="0">
            <a:spAutoFit/>
          </a:bodyPr>
          <a:lstStyle/>
          <a:p>
            <a:pPr algn="ctr" defTabSz="914400"/>
            <a:r>
              <a:rPr lang="en-US" b="1" dirty="0">
                <a:solidFill>
                  <a:srgbClr val="FF0000"/>
                </a:solidFill>
              </a:rPr>
              <a:t>Traditional</a:t>
            </a:r>
          </a:p>
          <a:p>
            <a:pPr algn="ctr" defTabSz="914400"/>
            <a:r>
              <a:rPr lang="en-US" b="1" dirty="0">
                <a:solidFill>
                  <a:srgbClr val="FF0000"/>
                </a:solidFill>
              </a:rPr>
              <a:t>HPC</a:t>
            </a:r>
          </a:p>
          <a:p>
            <a:pPr algn="ctr" defTabSz="914400"/>
            <a:r>
              <a:rPr lang="en-US" b="1" dirty="0">
                <a:solidFill>
                  <a:srgbClr val="FF0000"/>
                </a:solidFill>
              </a:rPr>
              <a:t>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integration </a:t>
            </a:r>
            <a:r>
              <a:rPr lang="en-US" dirty="0"/>
              <a:t>of Simulation, Data Analytics and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321798" y="1352438"/>
            <a:ext cx="5358702" cy="3493661"/>
            <a:chOff x="1321798" y="1769063"/>
            <a:chExt cx="5358702" cy="4658215"/>
          </a:xfrm>
        </p:grpSpPr>
        <p:sp>
          <p:nvSpPr>
            <p:cNvPr id="8" name="Oval 7"/>
            <p:cNvSpPr/>
            <p:nvPr/>
          </p:nvSpPr>
          <p:spPr>
            <a:xfrm>
              <a:off x="2974312" y="3550611"/>
              <a:ext cx="2993465" cy="2876667"/>
            </a:xfrm>
            <a:prstGeom prst="ellipse">
              <a:avLst/>
            </a:prstGeom>
            <a:solidFill>
              <a:srgbClr val="D3DBD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92" tIns="45697" rIns="91392" bIns="45697" rtlCol="0" anchor="ctr"/>
            <a:lstStyle/>
            <a:p>
              <a:pPr algn="ctr" defTabSz="914400"/>
              <a:r>
                <a:rPr lang="en-US" sz="2400" b="1" dirty="0">
                  <a:solidFill>
                    <a:srgbClr val="000090"/>
                  </a:solidFill>
                </a:rPr>
                <a:t>Deep</a:t>
              </a:r>
            </a:p>
            <a:p>
              <a:pPr algn="ctr" defTabSz="914400"/>
              <a:r>
                <a:rPr lang="en-US" sz="2400" b="1" dirty="0">
                  <a:solidFill>
                    <a:srgbClr val="000090"/>
                  </a:solidFill>
                </a:rPr>
                <a:t>Learning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321798" y="2018349"/>
              <a:ext cx="2993465" cy="2876667"/>
            </a:xfrm>
            <a:prstGeom prst="ellipse">
              <a:avLst/>
            </a:prstGeom>
            <a:solidFill>
              <a:srgbClr val="D3DBD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92" tIns="45697" rIns="91392" bIns="45697" rtlCol="0" anchor="ctr"/>
            <a:lstStyle/>
            <a:p>
              <a:pPr algn="ctr" defTabSz="914400"/>
              <a:r>
                <a:rPr lang="en-US" sz="2400" b="1" dirty="0">
                  <a:solidFill>
                    <a:srgbClr val="000090"/>
                  </a:solidFill>
                </a:rPr>
                <a:t>Large-Scale</a:t>
              </a:r>
            </a:p>
            <a:p>
              <a:pPr algn="ctr" defTabSz="914400"/>
              <a:r>
                <a:rPr lang="en-US" sz="2400" b="1" dirty="0">
                  <a:solidFill>
                    <a:srgbClr val="000090"/>
                  </a:solidFill>
                </a:rPr>
                <a:t>Numerical </a:t>
              </a:r>
            </a:p>
            <a:p>
              <a:pPr algn="ctr" defTabSz="914400"/>
              <a:r>
                <a:rPr lang="en-US" sz="2400" b="1" dirty="0">
                  <a:solidFill>
                    <a:srgbClr val="000090"/>
                  </a:solidFill>
                </a:rPr>
                <a:t>Simulation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687035" y="1769063"/>
              <a:ext cx="2993465" cy="2876667"/>
            </a:xfrm>
            <a:prstGeom prst="ellipse">
              <a:avLst/>
            </a:prstGeom>
            <a:solidFill>
              <a:srgbClr val="D3DBD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92" tIns="45697" rIns="91392" bIns="45697" rtlCol="0" anchor="ctr"/>
            <a:lstStyle/>
            <a:p>
              <a:pPr algn="ctr" defTabSz="914400"/>
              <a:r>
                <a:rPr lang="en-US" sz="2400" b="1" dirty="0">
                  <a:solidFill>
                    <a:srgbClr val="000090"/>
                  </a:solidFill>
                </a:rPr>
                <a:t>Scalable </a:t>
              </a:r>
            </a:p>
            <a:p>
              <a:pPr algn="ctr" defTabSz="914400"/>
              <a:r>
                <a:rPr lang="en-US" sz="2400" b="1" dirty="0">
                  <a:solidFill>
                    <a:srgbClr val="000090"/>
                  </a:solidFill>
                </a:rPr>
                <a:t>Data Analytics</a:t>
              </a:r>
            </a:p>
            <a:p>
              <a:pPr algn="ctr" defTabSz="914400"/>
              <a:endParaRPr lang="en-US" sz="24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293098" y="1569171"/>
            <a:ext cx="2850919" cy="923283"/>
          </a:xfrm>
          <a:prstGeom prst="rect">
            <a:avLst/>
          </a:prstGeom>
          <a:noFill/>
          <a:ln>
            <a:noFill/>
          </a:ln>
        </p:spPr>
        <p:txBody>
          <a:bodyPr wrap="square" lIns="91392" tIns="45697" rIns="91392" bIns="45697" rtlCol="0">
            <a:spAutoFit/>
          </a:bodyPr>
          <a:lstStyle/>
          <a:p>
            <a:pPr algn="ctr" defTabSz="914400"/>
            <a:r>
              <a:rPr lang="en-US" b="1" dirty="0">
                <a:solidFill>
                  <a:srgbClr val="008000"/>
                </a:solidFill>
              </a:rPr>
              <a:t>CORAL Supercomputers</a:t>
            </a:r>
          </a:p>
          <a:p>
            <a:pPr algn="ctr" defTabSz="914400"/>
            <a:r>
              <a:rPr lang="en-US" b="1" dirty="0">
                <a:solidFill>
                  <a:srgbClr val="008000"/>
                </a:solidFill>
              </a:rPr>
              <a:t>and Exascale Systems</a:t>
            </a: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6168355" y="2492454"/>
            <a:ext cx="1550203" cy="99183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62387" y="1807636"/>
            <a:ext cx="2125230" cy="154523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2" tIns="45697" rIns="91392" bIns="45697"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>
            <a:off x="976814" y="2028711"/>
            <a:ext cx="785575" cy="3717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854438" y="1399460"/>
            <a:ext cx="4313917" cy="2789201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2" tIns="45697" rIns="91392" bIns="45697" rtlCol="0" anchor="ctr"/>
          <a:lstStyle/>
          <a:p>
            <a:pPr algn="ctr" defTabSz="914400"/>
            <a:endParaRPr lang="en-US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9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CANDLE </a:t>
            </a:r>
            <a:r>
              <a:rPr lang="en-US" dirty="0" smtClean="0">
                <a:solidFill>
                  <a:prstClr val="black"/>
                </a:solidFill>
              </a:rPr>
              <a:t>workflows: Goals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6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3" y="1117345"/>
            <a:ext cx="8372901" cy="352402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prstClr val="black"/>
                </a:solidFill>
              </a:rPr>
              <a:t>Develop </a:t>
            </a:r>
            <a:r>
              <a:rPr lang="en-US" sz="1600" dirty="0">
                <a:solidFill>
                  <a:prstClr val="black"/>
                </a:solidFill>
              </a:rPr>
              <a:t>an </a:t>
            </a:r>
            <a:r>
              <a:rPr lang="en-US" sz="1600" dirty="0" smtClean="0">
                <a:solidFill>
                  <a:prstClr val="black"/>
                </a:solidFill>
              </a:rPr>
              <a:t>exascale </a:t>
            </a:r>
            <a:r>
              <a:rPr lang="en-US" sz="1600" dirty="0">
                <a:solidFill>
                  <a:prstClr val="black"/>
                </a:solidFill>
              </a:rPr>
              <a:t>deep </a:t>
            </a:r>
            <a:r>
              <a:rPr lang="en-US" sz="1600" dirty="0" smtClean="0">
                <a:solidFill>
                  <a:prstClr val="black"/>
                </a:solidFill>
              </a:rPr>
              <a:t>learning </a:t>
            </a:r>
            <a:r>
              <a:rPr lang="en-US" sz="1600" dirty="0">
                <a:solidFill>
                  <a:prstClr val="black"/>
                </a:solidFill>
              </a:rPr>
              <a:t>environment for cancer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prstClr val="black"/>
                </a:solidFill>
              </a:rPr>
              <a:t>Building on open source </a:t>
            </a:r>
            <a:r>
              <a:rPr lang="en-US" sz="1600" dirty="0" smtClean="0">
                <a:solidFill>
                  <a:prstClr val="black"/>
                </a:solidFill>
              </a:rPr>
              <a:t>deep </a:t>
            </a:r>
            <a:r>
              <a:rPr lang="en-US" sz="1600" dirty="0">
                <a:solidFill>
                  <a:prstClr val="black"/>
                </a:solidFill>
              </a:rPr>
              <a:t>learning </a:t>
            </a:r>
            <a:r>
              <a:rPr lang="en-US" sz="1600" dirty="0" smtClean="0">
                <a:solidFill>
                  <a:prstClr val="black"/>
                </a:solidFill>
              </a:rPr>
              <a:t>frameworks and middleware</a:t>
            </a:r>
            <a:endParaRPr lang="en-US" sz="16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prstClr val="black"/>
                </a:solidFill>
              </a:rPr>
              <a:t>Optimization for </a:t>
            </a:r>
            <a:r>
              <a:rPr lang="en-US" sz="1600" dirty="0" smtClean="0">
                <a:solidFill>
                  <a:prstClr val="black"/>
                </a:solidFill>
              </a:rPr>
              <a:t>CORAL and </a:t>
            </a:r>
            <a:r>
              <a:rPr lang="en-US" sz="1600" dirty="0">
                <a:solidFill>
                  <a:prstClr val="black"/>
                </a:solidFill>
              </a:rPr>
              <a:t>exascale platforms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prstClr val="black"/>
                </a:solidFill>
              </a:rPr>
              <a:t>Support all three pilot </a:t>
            </a:r>
            <a:r>
              <a:rPr lang="en-US" sz="1600" dirty="0" smtClean="0">
                <a:solidFill>
                  <a:prstClr val="black"/>
                </a:solidFill>
              </a:rPr>
              <a:t>project needs </a:t>
            </a:r>
            <a:r>
              <a:rPr lang="en-US" sz="1600" dirty="0">
                <a:solidFill>
                  <a:prstClr val="black"/>
                </a:solidFill>
              </a:rPr>
              <a:t>for deep </a:t>
            </a:r>
            <a:r>
              <a:rPr lang="en-US" sz="1600" dirty="0" smtClean="0">
                <a:solidFill>
                  <a:prstClr val="black"/>
                </a:solidFill>
              </a:rPr>
              <a:t>learning – common abstractions</a:t>
            </a:r>
            <a:endParaRPr lang="en-US" sz="16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prstClr val="black"/>
                </a:solidFill>
              </a:rPr>
              <a:t>Collaborate with DOE computing centers, HPC vendors and ECP co-design and software technology projects </a:t>
            </a:r>
            <a:endParaRPr lang="en-US" sz="1600" dirty="0" smtClean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sz="1600" dirty="0" smtClean="0"/>
              <a:t>Mission statement: Enable </a:t>
            </a:r>
            <a:r>
              <a:rPr lang="en-US" sz="1600" dirty="0"/>
              <a:t>the most challenging deep learning problems in </a:t>
            </a:r>
            <a:r>
              <a:rPr lang="en-US" sz="1600" dirty="0" smtClean="0"/>
              <a:t>cancer </a:t>
            </a:r>
            <a:r>
              <a:rPr lang="en-US" sz="1600" dirty="0"/>
              <a:t>research to run on the most capable supercomputers in the </a:t>
            </a:r>
            <a:r>
              <a:rPr lang="en-US" sz="1600" dirty="0" smtClean="0"/>
              <a:t>DOE</a:t>
            </a:r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213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 Software </a:t>
            </a:r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1" y="1004752"/>
            <a:ext cx="4730097" cy="37478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4307" y="1059525"/>
            <a:ext cx="5729111" cy="8466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black"/>
                </a:solidFill>
              </a:rPr>
              <a:t>Hyperparameter Sweeps, </a:t>
            </a:r>
          </a:p>
          <a:p>
            <a:pPr algn="ctr" defTabSz="457200"/>
            <a:r>
              <a:rPr lang="en-US" dirty="0">
                <a:solidFill>
                  <a:prstClr val="black"/>
                </a:solidFill>
              </a:rPr>
              <a:t>Data Management (e.g. DIGITS, Swift, etc.)</a:t>
            </a:r>
          </a:p>
        </p:txBody>
      </p:sp>
      <p:sp>
        <p:nvSpPr>
          <p:cNvPr id="8" name="Rectangle 7"/>
          <p:cNvSpPr/>
          <p:nvPr/>
        </p:nvSpPr>
        <p:spPr>
          <a:xfrm>
            <a:off x="404307" y="3967867"/>
            <a:ext cx="5729111" cy="8466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000000"/>
                </a:solidFill>
              </a:rPr>
              <a:t>Architecture Specific Optimization Layer </a:t>
            </a:r>
          </a:p>
          <a:p>
            <a:pPr algn="ctr" defTabSz="457200"/>
            <a:r>
              <a:rPr lang="en-US" dirty="0">
                <a:solidFill>
                  <a:srgbClr val="000000"/>
                </a:solidFill>
              </a:rPr>
              <a:t>(e.g. cuDNN, MKL-DNN, etc.)</a:t>
            </a:r>
          </a:p>
        </p:txBody>
      </p:sp>
      <p:sp>
        <p:nvSpPr>
          <p:cNvPr id="9" name="Rectangle 8"/>
          <p:cNvSpPr/>
          <p:nvPr/>
        </p:nvSpPr>
        <p:spPr>
          <a:xfrm>
            <a:off x="404307" y="3002667"/>
            <a:ext cx="5729111" cy="8466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000000"/>
                </a:solidFill>
              </a:rPr>
              <a:t>Tensor/Graph Execution Engine </a:t>
            </a:r>
          </a:p>
          <a:p>
            <a:pPr algn="ctr" defTabSz="457200"/>
            <a:r>
              <a:rPr lang="en-US" dirty="0">
                <a:solidFill>
                  <a:srgbClr val="000000"/>
                </a:solidFill>
              </a:rPr>
              <a:t>(e.g. Theano, TensorFlow, LBANN-LL, etc.)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4307" y="2020534"/>
            <a:ext cx="5729111" cy="8466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000000"/>
                </a:solidFill>
              </a:rPr>
              <a:t>Network description, Execution scripting API</a:t>
            </a:r>
          </a:p>
          <a:p>
            <a:pPr algn="ctr" defTabSz="457200"/>
            <a:r>
              <a:rPr lang="en-US" dirty="0">
                <a:solidFill>
                  <a:srgbClr val="000000"/>
                </a:solidFill>
              </a:rPr>
              <a:t>(e.g. Keras, Mocha)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85118" y="1303044"/>
            <a:ext cx="2022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Bradley Hand Bold"/>
                <a:cs typeface="Bradley Hand Bold"/>
              </a:rPr>
              <a:t>Workflow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85089" y="2301948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Bradley Hand Bold"/>
                <a:cs typeface="Bradley Hand Bold"/>
              </a:rPr>
              <a:t>Scripting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85089" y="3269342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Bradley Hand Bold"/>
                <a:cs typeface="Bradley Hand Bold"/>
              </a:rPr>
              <a:t>Engine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85089" y="4226748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Bradley Hand Bold"/>
                <a:cs typeface="Bradley Hand Bold"/>
              </a:rPr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2384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HYPERPARAMETER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6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HYPERPARAMETER OPTIMIZATION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networks have a large number of possible configuration parameters, called </a:t>
            </a:r>
            <a:r>
              <a:rPr lang="en-US" i="1" dirty="0" smtClean="0"/>
              <a:t>hyperparameters</a:t>
            </a:r>
          </a:p>
          <a:p>
            <a:pPr lvl="1"/>
            <a:r>
              <a:rPr lang="en-US" dirty="0" smtClean="0"/>
              <a:t>Avoids collision with NN </a:t>
            </a:r>
            <a:r>
              <a:rPr lang="en-US" i="1" dirty="0" smtClean="0"/>
              <a:t>weights</a:t>
            </a:r>
            <a:r>
              <a:rPr lang="en-US" dirty="0" smtClean="0"/>
              <a:t>, which are sometimes called </a:t>
            </a:r>
            <a:r>
              <a:rPr lang="en-US" i="1" dirty="0" smtClean="0"/>
              <a:t>parameters</a:t>
            </a:r>
            <a:endParaRPr lang="en-US" dirty="0"/>
          </a:p>
          <a:p>
            <a:r>
              <a:rPr lang="en-US" dirty="0" smtClean="0"/>
              <a:t>Applying optimization can automate part of the design of the neural network</a:t>
            </a:r>
          </a:p>
          <a:p>
            <a:endParaRPr lang="en-US" dirty="0" smtClean="0"/>
          </a:p>
          <a:p>
            <a:r>
              <a:rPr lang="en-US" dirty="0" smtClean="0"/>
              <a:t>In the cancer Pilot 1 autoencoder shown, </a:t>
            </a:r>
            <a:br>
              <a:rPr lang="en-US" dirty="0" smtClean="0"/>
            </a:br>
            <a:r>
              <a:rPr lang="en-US" dirty="0" smtClean="0"/>
              <a:t>the system can determine</a:t>
            </a:r>
          </a:p>
          <a:p>
            <a:pPr lvl="1"/>
            <a:r>
              <a:rPr lang="en-US" dirty="0" smtClean="0"/>
              <a:t>How many neurons to put in each layer</a:t>
            </a:r>
          </a:p>
          <a:p>
            <a:pPr lvl="1"/>
            <a:r>
              <a:rPr lang="en-US" dirty="0" smtClean="0"/>
              <a:t>What activation function to use</a:t>
            </a:r>
          </a:p>
          <a:p>
            <a:pPr lvl="1"/>
            <a:r>
              <a:rPr lang="en-US" dirty="0" smtClean="0"/>
              <a:t>What batch size to use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Hyperparameter optimization = HPO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305" t="8047" r="6484" b="7458"/>
          <a:stretch/>
        </p:blipFill>
        <p:spPr>
          <a:xfrm>
            <a:off x="5808015" y="2775692"/>
            <a:ext cx="3186917" cy="230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16x9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12700">
          <a:solidFill>
            <a:schemeClr val="tx2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resentation_4x3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4082</TotalTime>
  <Words>1652</Words>
  <Application>Microsoft Office PowerPoint</Application>
  <PresentationFormat>On-screen Show (16:9)</PresentationFormat>
  <Paragraphs>415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presentation_16x9</vt:lpstr>
      <vt:lpstr>presentation_4x3</vt:lpstr>
      <vt:lpstr>Hyperparameter optimization WORKflows with CANDLE</vt:lpstr>
      <vt:lpstr>Collaborators</vt:lpstr>
      <vt:lpstr>OUTLINE</vt:lpstr>
      <vt:lpstr>PowerPoint Presentation</vt:lpstr>
      <vt:lpstr>Driving integration of Simulation, Data Analytics and Machine Learning</vt:lpstr>
      <vt:lpstr>CANDLE workflows: Goals</vt:lpstr>
      <vt:lpstr>CANDLE Software Stack</vt:lpstr>
      <vt:lpstr>PowerPoint Presentation</vt:lpstr>
      <vt:lpstr>WHAT IS HYPERPARAMETER OPTIMIZATION </vt:lpstr>
      <vt:lpstr>Mathematical expression for hpo</vt:lpstr>
      <vt:lpstr>BASIC STRATEGIES </vt:lpstr>
      <vt:lpstr>Candle Hyperparameter learning</vt:lpstr>
      <vt:lpstr>PowerPoint Presentation</vt:lpstr>
      <vt:lpstr>CANDLE System Overview</vt:lpstr>
      <vt:lpstr>Parallelism strategies</vt:lpstr>
      <vt:lpstr>CANDLE Performance</vt:lpstr>
      <vt:lpstr>Load over time for search</vt:lpstr>
      <vt:lpstr>Ramp up / ramp down</vt:lpstr>
      <vt:lpstr>PowerPoint Presentation</vt:lpstr>
      <vt:lpstr>WORKFLOW support for ML frameworks</vt:lpstr>
      <vt:lpstr>Workflow goals</vt:lpstr>
      <vt:lpstr>The Swift programming model </vt:lpstr>
      <vt:lpstr>Swift syntax</vt:lpstr>
      <vt:lpstr>Centralized evaluation is a bottleneck at extreme scales </vt:lpstr>
      <vt:lpstr>Swift/T: Fully parallel evaluation                                  of complex scripts</vt:lpstr>
      <vt:lpstr>Swift/T: Enabling high-performance Scripted workflows</vt:lpstr>
      <vt:lpstr>Asynchronous Dynamic Load Balancer</vt:lpstr>
      <vt:lpstr>PowerPoint Presentation</vt:lpstr>
      <vt:lpstr>EMEWS workflow structure</vt:lpstr>
      <vt:lpstr>EMEWS: Extreme-scale model exploration workflows in Swift/T</vt:lpstr>
      <vt:lpstr>Previous work on HPC workflows</vt:lpstr>
      <vt:lpstr>Summary of key system points</vt:lpstr>
      <vt:lpstr>Thanks</vt:lpstr>
      <vt:lpstr>PowerPoint Presentation</vt:lpstr>
      <vt:lpstr>Hands-on TUTORIALS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Miesen</dc:creator>
  <cp:lastModifiedBy>Justin Wozniak</cp:lastModifiedBy>
  <cp:revision>168</cp:revision>
  <cp:lastPrinted>2017-11-28T23:46:34Z</cp:lastPrinted>
  <dcterms:created xsi:type="dcterms:W3CDTF">2015-11-17T20:01:38Z</dcterms:created>
  <dcterms:modified xsi:type="dcterms:W3CDTF">2019-01-14T19:35:21Z</dcterms:modified>
</cp:coreProperties>
</file>