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Lst>
  <p:notesMasterIdLst>
    <p:notesMasterId r:id="rId49"/>
  </p:notesMasterIdLst>
  <p:sldIdLst>
    <p:sldId id="264" r:id="rId2"/>
    <p:sldId id="331" r:id="rId3"/>
    <p:sldId id="265" r:id="rId4"/>
    <p:sldId id="270" r:id="rId5"/>
    <p:sldId id="387" r:id="rId6"/>
    <p:sldId id="313" r:id="rId7"/>
    <p:sldId id="342" r:id="rId8"/>
    <p:sldId id="348" r:id="rId9"/>
    <p:sldId id="349" r:id="rId10"/>
    <p:sldId id="350" r:id="rId11"/>
    <p:sldId id="351" r:id="rId12"/>
    <p:sldId id="379" r:id="rId13"/>
    <p:sldId id="352" r:id="rId14"/>
    <p:sldId id="371" r:id="rId15"/>
    <p:sldId id="368" r:id="rId16"/>
    <p:sldId id="369" r:id="rId17"/>
    <p:sldId id="370" r:id="rId18"/>
    <p:sldId id="380" r:id="rId19"/>
    <p:sldId id="381" r:id="rId20"/>
    <p:sldId id="372" r:id="rId21"/>
    <p:sldId id="383" r:id="rId22"/>
    <p:sldId id="374" r:id="rId23"/>
    <p:sldId id="375" r:id="rId24"/>
    <p:sldId id="382" r:id="rId25"/>
    <p:sldId id="378" r:id="rId26"/>
    <p:sldId id="377" r:id="rId27"/>
    <p:sldId id="384" r:id="rId28"/>
    <p:sldId id="266" r:id="rId29"/>
    <p:sldId id="385" r:id="rId30"/>
    <p:sldId id="355" r:id="rId31"/>
    <p:sldId id="356" r:id="rId32"/>
    <p:sldId id="386" r:id="rId33"/>
    <p:sldId id="354" r:id="rId34"/>
    <p:sldId id="341" r:id="rId35"/>
    <p:sldId id="357" r:id="rId36"/>
    <p:sldId id="359" r:id="rId37"/>
    <p:sldId id="360" r:id="rId38"/>
    <p:sldId id="361" r:id="rId39"/>
    <p:sldId id="362" r:id="rId40"/>
    <p:sldId id="363" r:id="rId41"/>
    <p:sldId id="364" r:id="rId42"/>
    <p:sldId id="365" r:id="rId43"/>
    <p:sldId id="366" r:id="rId44"/>
    <p:sldId id="367" r:id="rId45"/>
    <p:sldId id="296" r:id="rId46"/>
    <p:sldId id="325" r:id="rId47"/>
    <p:sldId id="298" r:id="rId48"/>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95C23D-63BB-4ACE-86EF-BEDAE02E79EF}">
          <p14:sldIdLst>
            <p14:sldId id="264"/>
            <p14:sldId id="331"/>
            <p14:sldId id="265"/>
            <p14:sldId id="270"/>
            <p14:sldId id="387"/>
            <p14:sldId id="313"/>
            <p14:sldId id="342"/>
            <p14:sldId id="348"/>
            <p14:sldId id="349"/>
            <p14:sldId id="350"/>
            <p14:sldId id="351"/>
            <p14:sldId id="379"/>
            <p14:sldId id="352"/>
            <p14:sldId id="371"/>
            <p14:sldId id="368"/>
            <p14:sldId id="369"/>
            <p14:sldId id="370"/>
            <p14:sldId id="380"/>
            <p14:sldId id="381"/>
            <p14:sldId id="372"/>
            <p14:sldId id="383"/>
            <p14:sldId id="374"/>
            <p14:sldId id="375"/>
            <p14:sldId id="382"/>
            <p14:sldId id="378"/>
            <p14:sldId id="377"/>
            <p14:sldId id="384"/>
            <p14:sldId id="266"/>
            <p14:sldId id="385"/>
            <p14:sldId id="355"/>
            <p14:sldId id="356"/>
            <p14:sldId id="386"/>
            <p14:sldId id="354"/>
            <p14:sldId id="341"/>
            <p14:sldId id="357"/>
            <p14:sldId id="359"/>
            <p14:sldId id="360"/>
            <p14:sldId id="361"/>
            <p14:sldId id="362"/>
            <p14:sldId id="363"/>
            <p14:sldId id="364"/>
            <p14:sldId id="365"/>
            <p14:sldId id="366"/>
            <p14:sldId id="367"/>
            <p14:sldId id="296"/>
            <p14:sldId id="325"/>
            <p14:sldId id="29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 initials="M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B1F8F"/>
    <a:srgbClr val="A12B2F"/>
    <a:srgbClr val="007836"/>
    <a:srgbClr val="ECAA00"/>
    <a:srgbClr val="76777B"/>
    <a:srgbClr val="00609C"/>
    <a:srgbClr val="ECAC00"/>
    <a:srgbClr val="00A19C"/>
    <a:srgbClr val="0082C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3511" autoAdjust="0"/>
  </p:normalViewPr>
  <p:slideViewPr>
    <p:cSldViewPr snapToGrid="0" showGuides="1">
      <p:cViewPr varScale="1">
        <p:scale>
          <a:sx n="101" d="100"/>
          <a:sy n="101" d="100"/>
        </p:scale>
        <p:origin x="-88" y="-476"/>
      </p:cViewPr>
      <p:guideLst>
        <p:guide orient="horz" pos="271"/>
        <p:guide orient="horz" pos="3092"/>
        <p:guide orient="horz" pos="517"/>
        <p:guide orient="horz" pos="895"/>
        <p:guide orient="horz" pos="2387"/>
        <p:guide pos="5565"/>
        <p:guide pos="317"/>
        <p:guide pos="151"/>
      </p:guideLst>
    </p:cSldViewPr>
  </p:slideViewPr>
  <p:notesTextViewPr>
    <p:cViewPr>
      <p:scale>
        <a:sx n="100" d="100"/>
        <a:sy n="100" d="100"/>
      </p:scale>
      <p:origin x="0" y="0"/>
    </p:cViewPr>
  </p:notesTextViewPr>
  <p:sorterViewPr>
    <p:cViewPr>
      <p:scale>
        <a:sx n="75" d="100"/>
        <a:sy n="75" d="100"/>
      </p:scale>
      <p:origin x="0" y="10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080A489-9093-C54A-B1C3-374F661A0010}" type="datetimeFigureOut">
              <a:rPr lang="en-US" smtClean="0"/>
              <a:t>1/14/2019</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EAA7A1A-8011-3A42-91B8-EE1BD44E4455}" type="slidenum">
              <a:rPr lang="en-US" smtClean="0"/>
              <a:t>‹#›</a:t>
            </a:fld>
            <a:endParaRPr lang="en-US"/>
          </a:p>
        </p:txBody>
      </p:sp>
    </p:spTree>
    <p:extLst>
      <p:ext uri="{BB962C8B-B14F-4D97-AF65-F5344CB8AC3E}">
        <p14:creationId xmlns:p14="http://schemas.microsoft.com/office/powerpoint/2010/main" val="1920691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21</a:t>
            </a:fld>
            <a:endParaRPr lang="en-US"/>
          </a:p>
        </p:txBody>
      </p:sp>
    </p:spTree>
    <p:extLst>
      <p:ext uri="{BB962C8B-B14F-4D97-AF65-F5344CB8AC3E}">
        <p14:creationId xmlns:p14="http://schemas.microsoft.com/office/powerpoint/2010/main" val="314108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defTabSz="483306">
              <a:defRPr/>
            </a:pPr>
            <a:r>
              <a:rPr lang="en-US" dirty="0"/>
              <a:t>CANDLE benchmarks implement deep learning architectures that are relevant to the three cancer problems in Python and </a:t>
            </a:r>
            <a:r>
              <a:rPr lang="en-US" dirty="0" err="1"/>
              <a:t>Keras</a:t>
            </a:r>
            <a:r>
              <a:rPr lang="en-US" dirty="0"/>
              <a:t>. All of these benchmarks are sequential codes. Pilot 1 benchmarks are formed out of problems and data at the cellular level; Pilot 2 benchmarks focus on the molecular level; Pilot3 benchmarks focus on the population level.  NT3 is 1D convolutional network for classifying RNA-</a:t>
            </a:r>
            <a:r>
              <a:rPr lang="en-US" dirty="0" err="1"/>
              <a:t>seq</a:t>
            </a:r>
            <a:r>
              <a:rPr lang="en-US" dirty="0"/>
              <a:t> gene expression profiles into normal or tumor tissue categories  This network follows classic architecture of convolutional models with multiple 1D convolutional layers interleaved with pooling layers followed by final dense layers  The output is </a:t>
            </a:r>
            <a:r>
              <a:rPr lang="en-US" dirty="0">
                <a:solidFill>
                  <a:schemeClr val="tx1"/>
                </a:solidFill>
              </a:rPr>
              <a:t>binary classification - normal vs tumor. The </a:t>
            </a:r>
            <a:r>
              <a:rPr lang="en-US" dirty="0" err="1">
                <a:solidFill>
                  <a:schemeClr val="tx1"/>
                </a:solidFill>
              </a:rPr>
              <a:t>softmax</a:t>
            </a:r>
            <a:r>
              <a:rPr lang="en-US" dirty="0">
                <a:solidFill>
                  <a:schemeClr val="tx1"/>
                </a:solidFill>
              </a:rPr>
              <a:t> output gives the probability of the gene expression profile being in a class</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24</a:t>
            </a:fld>
            <a:endParaRPr lang="en-US"/>
          </a:p>
        </p:txBody>
      </p:sp>
    </p:spTree>
    <p:extLst>
      <p:ext uri="{BB962C8B-B14F-4D97-AF65-F5344CB8AC3E}">
        <p14:creationId xmlns:p14="http://schemas.microsoft.com/office/powerpoint/2010/main" val="3690858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9754" y="4562475"/>
            <a:ext cx="1540844" cy="55508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4488688"/>
          </a:xfrm>
          <a:prstGeom prst="rect">
            <a:avLst/>
          </a:prstGeom>
        </p:spPr>
      </p:pic>
      <p:sp>
        <p:nvSpPr>
          <p:cNvPr id="3" name="Text Placeholder 2"/>
          <p:cNvSpPr>
            <a:spLocks noGrp="1"/>
          </p:cNvSpPr>
          <p:nvPr>
            <p:ph type="body" sz="quarter" idx="10" hasCustomPrompt="1"/>
          </p:nvPr>
        </p:nvSpPr>
        <p:spPr>
          <a:xfrm>
            <a:off x="0" y="-10684"/>
            <a:ext cx="9143999" cy="4499372"/>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smtClean="0"/>
              <a:t>Type in SECTION BREAK TITLE</a:t>
            </a:r>
          </a:p>
        </p:txBody>
      </p:sp>
    </p:spTree>
    <p:extLst>
      <p:ext uri="{BB962C8B-B14F-4D97-AF65-F5344CB8AC3E}">
        <p14:creationId xmlns:p14="http://schemas.microsoft.com/office/powerpoint/2010/main" val="1861819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RG IMAGES - top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4" name="Text Placeholder 3"/>
          <p:cNvSpPr>
            <a:spLocks noGrp="1"/>
          </p:cNvSpPr>
          <p:nvPr>
            <p:ph type="body" sz="quarter" idx="13"/>
          </p:nvPr>
        </p:nvSpPr>
        <p:spPr>
          <a:xfrm>
            <a:off x="488732" y="4106864"/>
            <a:ext cx="4114800" cy="686876"/>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p:txBody>
      </p:sp>
      <p:sp>
        <p:nvSpPr>
          <p:cNvPr id="15" name="Text Placeholder 3"/>
          <p:cNvSpPr>
            <a:spLocks noGrp="1"/>
          </p:cNvSpPr>
          <p:nvPr>
            <p:ph type="body" sz="quarter" idx="14"/>
          </p:nvPr>
        </p:nvSpPr>
        <p:spPr>
          <a:xfrm>
            <a:off x="4716216" y="4106864"/>
            <a:ext cx="4097585" cy="686876"/>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p:txBody>
      </p:sp>
      <p:sp>
        <p:nvSpPr>
          <p:cNvPr id="9" name="Picture Placeholder 4"/>
          <p:cNvSpPr>
            <a:spLocks noGrp="1"/>
          </p:cNvSpPr>
          <p:nvPr>
            <p:ph type="pic" sz="quarter" idx="15" hasCustomPrompt="1"/>
          </p:nvPr>
        </p:nvSpPr>
        <p:spPr>
          <a:xfrm>
            <a:off x="495679" y="1420813"/>
            <a:ext cx="4023360" cy="2686050"/>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p:cNvSpPr>
          <p:nvPr>
            <p:ph type="pic" sz="quarter" idx="16" hasCustomPrompt="1"/>
          </p:nvPr>
        </p:nvSpPr>
        <p:spPr>
          <a:xfrm>
            <a:off x="4709050" y="1420813"/>
            <a:ext cx="4023360" cy="2686050"/>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TWO Large IMAGES w/bullets </a:t>
            </a:r>
            <a:br>
              <a:rPr lang="en-US" dirty="0" smtClean="0"/>
            </a:br>
            <a:r>
              <a:rPr lang="en-US" dirty="0" smtClean="0"/>
              <a:t>Headline in </a:t>
            </a:r>
            <a:r>
              <a:rPr lang="en-US" dirty="0" err="1" smtClean="0"/>
              <a:t>arial</a:t>
            </a:r>
            <a:r>
              <a:rPr lang="en-US" dirty="0" smtClean="0"/>
              <a:t> and all caps</a:t>
            </a:r>
            <a:endParaRPr lang="en-US" dirty="0"/>
          </a:p>
        </p:txBody>
      </p:sp>
      <p:sp>
        <p:nvSpPr>
          <p:cNvPr id="10" name="TextBox 9"/>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1"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Tree>
    <p:extLst>
      <p:ext uri="{BB962C8B-B14F-4D97-AF65-F5344CB8AC3E}">
        <p14:creationId xmlns:p14="http://schemas.microsoft.com/office/powerpoint/2010/main" val="3460471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S/caption - TWO images">
    <p:spTree>
      <p:nvGrpSpPr>
        <p:cNvPr id="1" name=""/>
        <p:cNvGrpSpPr/>
        <p:nvPr/>
      </p:nvGrpSpPr>
      <p:grpSpPr>
        <a:xfrm>
          <a:off x="0" y="0"/>
          <a:ext cx="0" cy="0"/>
          <a:chOff x="0" y="0"/>
          <a:chExt cx="0" cy="0"/>
        </a:xfrm>
      </p:grpSpPr>
      <p:sp>
        <p:nvSpPr>
          <p:cNvPr id="9" name="Picture Placeholder 4"/>
          <p:cNvSpPr>
            <a:spLocks noGrp="1" noChangeAspect="1"/>
          </p:cNvSpPr>
          <p:nvPr>
            <p:ph type="pic" sz="quarter" idx="15" hasCustomPrompt="1"/>
          </p:nvPr>
        </p:nvSpPr>
        <p:spPr>
          <a:xfrm>
            <a:off x="676630" y="1417046"/>
            <a:ext cx="3790374" cy="2808115"/>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0" name="Text Placeholder 5"/>
          <p:cNvSpPr>
            <a:spLocks noGrp="1"/>
          </p:cNvSpPr>
          <p:nvPr>
            <p:ph type="body" sz="quarter" idx="17" hasCustomPrompt="1"/>
          </p:nvPr>
        </p:nvSpPr>
        <p:spPr>
          <a:xfrm>
            <a:off x="676630" y="4256434"/>
            <a:ext cx="3840480" cy="438773"/>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a:p>
            <a:r>
              <a:rPr lang="en-US" dirty="0" smtClean="0"/>
              <a:t>Image Caption </a:t>
            </a:r>
          </a:p>
          <a:p>
            <a:r>
              <a:rPr lang="en-US" dirty="0" smtClean="0"/>
              <a:t>Image Caption </a:t>
            </a:r>
          </a:p>
          <a:p>
            <a:r>
              <a:rPr lang="en-US" dirty="0" smtClean="0"/>
              <a:t> </a:t>
            </a:r>
            <a:endParaRPr lang="en-US" dirty="0"/>
          </a:p>
        </p:txBody>
      </p:sp>
      <p:sp>
        <p:nvSpPr>
          <p:cNvPr id="2" name="Title 1"/>
          <p:cNvSpPr>
            <a:spLocks noGrp="1"/>
          </p:cNvSpPr>
          <p:nvPr>
            <p:ph type="title" hasCustomPrompt="1"/>
          </p:nvPr>
        </p:nvSpPr>
        <p:spPr/>
        <p:txBody>
          <a:bodyPr/>
          <a:lstStyle>
            <a:lvl1pPr>
              <a:defRPr/>
            </a:lvl1pPr>
          </a:lstStyle>
          <a:p>
            <a:r>
              <a:rPr lang="en-US" dirty="0" smtClean="0"/>
              <a:t>TWO IMAGES with captions</a:t>
            </a:r>
            <a:br>
              <a:rPr lang="en-US" dirty="0" smtClean="0"/>
            </a:br>
            <a:r>
              <a:rPr lang="en-US" dirty="0" smtClean="0"/>
              <a:t>Headline in </a:t>
            </a:r>
            <a:r>
              <a:rPr lang="en-US" dirty="0" err="1" smtClean="0"/>
              <a:t>arial</a:t>
            </a:r>
            <a:r>
              <a:rPr lang="en-US" dirty="0" smtClean="0"/>
              <a:t> and all caps</a:t>
            </a:r>
            <a:endParaRPr lang="en-US" dirty="0"/>
          </a:p>
        </p:txBody>
      </p:sp>
      <p:sp>
        <p:nvSpPr>
          <p:cNvPr id="4" name="Slide Number Placeholder 3"/>
          <p:cNvSpPr>
            <a:spLocks noGrp="1"/>
          </p:cNvSpPr>
          <p:nvPr>
            <p:ph type="sldNum" sz="quarter" idx="19"/>
          </p:nvPr>
        </p:nvSpPr>
        <p:spPr/>
        <p:txBody>
          <a:bodyPr/>
          <a:lstStyle/>
          <a:p>
            <a:fld id="{AEFAAC5A-9C4F-4278-920D-DF2BAB595749}" type="slidenum">
              <a:rPr lang="en-US" smtClean="0"/>
              <a:pPr/>
              <a:t>‹#›</a:t>
            </a:fld>
            <a:endParaRPr lang="en-US" dirty="0"/>
          </a:p>
        </p:txBody>
      </p:sp>
      <p:sp>
        <p:nvSpPr>
          <p:cNvPr id="14"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16" name="Picture Placeholder 4"/>
          <p:cNvSpPr>
            <a:spLocks noGrp="1" noChangeAspect="1"/>
          </p:cNvSpPr>
          <p:nvPr>
            <p:ph type="pic" sz="quarter" idx="21" hasCustomPrompt="1"/>
          </p:nvPr>
        </p:nvSpPr>
        <p:spPr>
          <a:xfrm>
            <a:off x="4765130" y="1416462"/>
            <a:ext cx="3790374" cy="2808115"/>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7" name="Text Placeholder 5"/>
          <p:cNvSpPr>
            <a:spLocks noGrp="1"/>
          </p:cNvSpPr>
          <p:nvPr>
            <p:ph type="body" sz="quarter" idx="22" hasCustomPrompt="1"/>
          </p:nvPr>
        </p:nvSpPr>
        <p:spPr>
          <a:xfrm>
            <a:off x="4765130" y="4255850"/>
            <a:ext cx="3840480" cy="438773"/>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a:p>
            <a:r>
              <a:rPr lang="en-US" dirty="0" smtClean="0"/>
              <a:t>Image Caption </a:t>
            </a:r>
          </a:p>
          <a:p>
            <a:r>
              <a:rPr lang="en-US" dirty="0" smtClean="0"/>
              <a:t>Image Caption </a:t>
            </a:r>
          </a:p>
          <a:p>
            <a:r>
              <a:rPr lang="en-US" dirty="0" smtClean="0"/>
              <a:t> </a:t>
            </a:r>
            <a:endParaRPr lang="en-US" dirty="0"/>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81719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64070"/>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95879" y="2854960"/>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3"/>
          <p:cNvSpPr>
            <a:spLocks noGrp="1"/>
          </p:cNvSpPr>
          <p:nvPr>
            <p:ph type="body" sz="quarter" idx="14"/>
          </p:nvPr>
        </p:nvSpPr>
        <p:spPr>
          <a:xfrm>
            <a:off x="3381086" y="2854960"/>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9" name="Picture Placeholder 4"/>
          <p:cNvSpPr>
            <a:spLocks noGrp="1" noChangeAspect="1"/>
          </p:cNvSpPr>
          <p:nvPr>
            <p:ph type="pic" sz="quarter" idx="15" hasCustomPrompt="1"/>
          </p:nvPr>
        </p:nvSpPr>
        <p:spPr>
          <a:xfrm>
            <a:off x="503079" y="1415695"/>
            <a:ext cx="2361244" cy="1365433"/>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noChangeAspect="1"/>
          </p:cNvSpPr>
          <p:nvPr>
            <p:ph type="pic" sz="quarter" idx="16" hasCustomPrompt="1"/>
          </p:nvPr>
        </p:nvSpPr>
        <p:spPr>
          <a:xfrm>
            <a:off x="3388286" y="1415695"/>
            <a:ext cx="2361244" cy="1365433"/>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7" name="Text Placeholder 3"/>
          <p:cNvSpPr>
            <a:spLocks noGrp="1"/>
          </p:cNvSpPr>
          <p:nvPr>
            <p:ph type="body" sz="quarter" idx="19"/>
          </p:nvPr>
        </p:nvSpPr>
        <p:spPr>
          <a:xfrm>
            <a:off x="6261696" y="2856834"/>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18" name="Picture Placeholder 4"/>
          <p:cNvSpPr>
            <a:spLocks noGrp="1" noChangeAspect="1"/>
          </p:cNvSpPr>
          <p:nvPr>
            <p:ph type="pic" sz="quarter" idx="20" hasCustomPrompt="1"/>
          </p:nvPr>
        </p:nvSpPr>
        <p:spPr>
          <a:xfrm>
            <a:off x="6268896" y="1417569"/>
            <a:ext cx="2361244" cy="1365433"/>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a:lvl1pPr>
          </a:lstStyle>
          <a:p>
            <a:r>
              <a:rPr lang="en-US" dirty="0" smtClean="0"/>
              <a:t>THREE IMAGES – HORIZONTAL</a:t>
            </a:r>
            <a:br>
              <a:rPr lang="en-US" dirty="0" smtClean="0"/>
            </a:br>
            <a:r>
              <a:rPr lang="en-US" dirty="0" smtClean="0"/>
              <a:t>Headline in </a:t>
            </a:r>
            <a:r>
              <a:rPr lang="en-US" dirty="0" err="1" smtClean="0"/>
              <a:t>arial</a:t>
            </a:r>
            <a:r>
              <a:rPr lang="en-US" dirty="0" smtClean="0"/>
              <a:t> and all caps</a:t>
            </a:r>
            <a:endParaRPr lang="en-US" dirty="0"/>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174887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S/captions/bullets - FOUR Images">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7" y="1418980"/>
            <a:ext cx="2240280" cy="167871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9" name="Picture Placeholder 4"/>
          <p:cNvSpPr>
            <a:spLocks noGrp="1" noChangeAspect="1"/>
          </p:cNvSpPr>
          <p:nvPr>
            <p:ph type="pic" sz="quarter" idx="15" hasCustomPrompt="1"/>
          </p:nvPr>
        </p:nvSpPr>
        <p:spPr>
          <a:xfrm>
            <a:off x="2453235" y="1418980"/>
            <a:ext cx="2240280" cy="167871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0" name="Picture Placeholder 4"/>
          <p:cNvSpPr>
            <a:spLocks noGrp="1" noChangeAspect="1"/>
          </p:cNvSpPr>
          <p:nvPr>
            <p:ph type="pic" sz="quarter" idx="16" hasCustomPrompt="1"/>
          </p:nvPr>
        </p:nvSpPr>
        <p:spPr>
          <a:xfrm>
            <a:off x="4688341" y="1418980"/>
            <a:ext cx="2240280" cy="167871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1" name="Picture Placeholder 4"/>
          <p:cNvSpPr>
            <a:spLocks noGrp="1" noChangeAspect="1"/>
          </p:cNvSpPr>
          <p:nvPr>
            <p:ph type="pic" sz="quarter" idx="17" hasCustomPrompt="1"/>
          </p:nvPr>
        </p:nvSpPr>
        <p:spPr>
          <a:xfrm>
            <a:off x="6906022" y="1418980"/>
            <a:ext cx="2240280" cy="167871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8" name="Text Placeholder 7"/>
          <p:cNvSpPr>
            <a:spLocks noGrp="1"/>
          </p:cNvSpPr>
          <p:nvPr>
            <p:ph type="body" sz="quarter" idx="14"/>
          </p:nvPr>
        </p:nvSpPr>
        <p:spPr>
          <a:xfrm>
            <a:off x="469900" y="3672521"/>
            <a:ext cx="8434552" cy="1086330"/>
          </a:xfrm>
          <a:noFill/>
        </p:spPr>
        <p:txBody>
          <a:bodyPr lIns="0" tIns="91440"/>
          <a:lstStyle>
            <a:lvl1pPr>
              <a:defRPr sz="2000">
                <a:solidFill>
                  <a:srgbClr val="000000"/>
                </a:solidFill>
              </a:defRPr>
            </a:lvl1pPr>
            <a:lvl2pPr>
              <a:defRPr sz="2000">
                <a:solidFill>
                  <a:srgbClr val="000000"/>
                </a:solidFill>
              </a:defRPr>
            </a:lvl2pPr>
            <a:lvl3pPr>
              <a:defRPr sz="2000">
                <a:solidFill>
                  <a:srgbClr val="000000"/>
                </a:solidFill>
              </a:defRPr>
            </a:lvl3pPr>
            <a:lvl4pPr>
              <a:defRPr sz="2000">
                <a:solidFill>
                  <a:srgbClr val="000000"/>
                </a:solidFill>
              </a:defRPr>
            </a:lvl4pPr>
            <a:lvl5pPr>
              <a:defRPr sz="2000">
                <a:solidFill>
                  <a:srgbClr val="000000"/>
                </a:solidFill>
              </a:defRPr>
            </a:lvl5pPr>
          </a:lstStyle>
          <a:p>
            <a:pPr lvl="0"/>
            <a:r>
              <a:rPr lang="en-US" smtClean="0"/>
              <a:t>Click to edit Master text styles</a:t>
            </a:r>
          </a:p>
          <a:p>
            <a:pPr lvl="1"/>
            <a:r>
              <a:rPr lang="en-US" smtClean="0"/>
              <a:t>Second level</a:t>
            </a:r>
          </a:p>
        </p:txBody>
      </p:sp>
      <p:sp>
        <p:nvSpPr>
          <p:cNvPr id="3" name="Title 2"/>
          <p:cNvSpPr>
            <a:spLocks noGrp="1"/>
          </p:cNvSpPr>
          <p:nvPr>
            <p:ph type="title" hasCustomPrompt="1"/>
          </p:nvPr>
        </p:nvSpPr>
        <p:spPr/>
        <p:txBody>
          <a:bodyPr/>
          <a:lstStyle>
            <a:lvl1pPr algn="l" defTabSz="457200" rtl="0" eaLnBrk="1" latinLnBrk="0" hangingPunct="1">
              <a:lnSpc>
                <a:spcPct val="95000"/>
              </a:lnSpc>
              <a:spcBef>
                <a:spcPct val="0"/>
              </a:spcBef>
              <a:buNone/>
              <a:defRPr lang="en-US" sz="2800" b="1" i="0" kern="1200" cap="all" baseline="0" dirty="0">
                <a:solidFill>
                  <a:schemeClr val="tx1">
                    <a:lumMod val="50000"/>
                  </a:schemeClr>
                </a:solidFill>
                <a:latin typeface="+mj-lt"/>
                <a:ea typeface="+mj-ea"/>
                <a:cs typeface="+mj-cs"/>
              </a:defRPr>
            </a:lvl1pPr>
          </a:lstStyle>
          <a:p>
            <a:r>
              <a:rPr lang="en-US" dirty="0" smtClean="0"/>
              <a:t>four images, captions and bullets</a:t>
            </a:r>
            <a:br>
              <a:rPr lang="en-US" dirty="0" smtClean="0"/>
            </a:br>
            <a:r>
              <a:rPr lang="en-US" dirty="0" smtClean="0"/>
              <a:t>Headline is </a:t>
            </a:r>
            <a:r>
              <a:rPr lang="en-US" dirty="0" err="1" smtClean="0"/>
              <a:t>arial</a:t>
            </a:r>
            <a:r>
              <a:rPr lang="en-US" dirty="0" smtClean="0"/>
              <a:t> in all caps</a:t>
            </a:r>
            <a:endParaRPr lang="en-US" dirty="0"/>
          </a:p>
        </p:txBody>
      </p:sp>
      <p:sp>
        <p:nvSpPr>
          <p:cNvPr id="4" name="Text Placeholder 3"/>
          <p:cNvSpPr>
            <a:spLocks noGrp="1"/>
          </p:cNvSpPr>
          <p:nvPr>
            <p:ph type="body" sz="quarter" idx="18" hasCustomPrompt="1"/>
          </p:nvPr>
        </p:nvSpPr>
        <p:spPr>
          <a:xfrm>
            <a:off x="218128" y="3127171"/>
            <a:ext cx="2238469" cy="358378"/>
          </a:xfrm>
          <a:noFill/>
        </p:spPr>
        <p:txBody>
          <a:bodyPr lIns="91440" rIns="91440"/>
          <a:lstStyle>
            <a:lvl1pPr marL="0" indent="0">
              <a:lnSpc>
                <a:spcPct val="95000"/>
              </a:lnSpc>
              <a:buNone/>
              <a:defRPr sz="1200" b="0" baseline="0">
                <a:solidFill>
                  <a:srgbClr val="000000"/>
                </a:solidFill>
              </a:defRPr>
            </a:lvl1pPr>
          </a:lstStyle>
          <a:p>
            <a:pPr lvl="0"/>
            <a:r>
              <a:rPr lang="en-US" dirty="0" smtClean="0"/>
              <a:t>Image caption Image caption Image caption Image caption Image</a:t>
            </a:r>
            <a:endParaRPr lang="en-US" dirty="0"/>
          </a:p>
        </p:txBody>
      </p:sp>
      <p:sp>
        <p:nvSpPr>
          <p:cNvPr id="16" name="Text Placeholder 3"/>
          <p:cNvSpPr>
            <a:spLocks noGrp="1"/>
          </p:cNvSpPr>
          <p:nvPr>
            <p:ph type="body" sz="quarter" idx="19" hasCustomPrompt="1"/>
          </p:nvPr>
        </p:nvSpPr>
        <p:spPr>
          <a:xfrm>
            <a:off x="2442595" y="3127171"/>
            <a:ext cx="2238469" cy="358378"/>
          </a:xfrm>
          <a:noFill/>
        </p:spPr>
        <p:txBody>
          <a:bodyPr lIns="91440" rIns="91440"/>
          <a:lstStyle>
            <a:lvl1pPr marL="0" indent="0">
              <a:lnSpc>
                <a:spcPct val="95000"/>
              </a:lnSpc>
              <a:buNone/>
              <a:defRPr sz="1200" b="0">
                <a:solidFill>
                  <a:srgbClr val="000000"/>
                </a:solidFill>
              </a:defRPr>
            </a:lvl1pPr>
          </a:lstStyle>
          <a:p>
            <a:pPr lvl="0"/>
            <a:r>
              <a:rPr lang="en-US" dirty="0" smtClean="0"/>
              <a:t>Image caption Image caption Image caption Image caption Image</a:t>
            </a:r>
            <a:endParaRPr lang="en-US" dirty="0"/>
          </a:p>
        </p:txBody>
      </p:sp>
      <p:sp>
        <p:nvSpPr>
          <p:cNvPr id="17" name="Text Placeholder 3"/>
          <p:cNvSpPr>
            <a:spLocks noGrp="1"/>
          </p:cNvSpPr>
          <p:nvPr>
            <p:ph type="body" sz="quarter" idx="20" hasCustomPrompt="1"/>
          </p:nvPr>
        </p:nvSpPr>
        <p:spPr>
          <a:xfrm>
            <a:off x="4681064" y="3127171"/>
            <a:ext cx="2238469" cy="358378"/>
          </a:xfrm>
          <a:noFill/>
        </p:spPr>
        <p:txBody>
          <a:bodyPr lIns="91440" rIns="91440"/>
          <a:lstStyle>
            <a:lvl1pPr marL="0" indent="0">
              <a:lnSpc>
                <a:spcPct val="95000"/>
              </a:lnSpc>
              <a:buNone/>
              <a:defRPr sz="1200" b="0">
                <a:solidFill>
                  <a:srgbClr val="000000"/>
                </a:solidFill>
              </a:defRPr>
            </a:lvl1pPr>
          </a:lstStyle>
          <a:p>
            <a:pPr lvl="0"/>
            <a:r>
              <a:rPr lang="en-US" dirty="0" smtClean="0"/>
              <a:t>Image caption Image caption Image caption Image caption Image</a:t>
            </a:r>
            <a:endParaRPr lang="en-US" dirty="0"/>
          </a:p>
        </p:txBody>
      </p:sp>
      <p:sp>
        <p:nvSpPr>
          <p:cNvPr id="18" name="Text Placeholder 3"/>
          <p:cNvSpPr>
            <a:spLocks noGrp="1"/>
          </p:cNvSpPr>
          <p:nvPr>
            <p:ph type="body" sz="quarter" idx="21" hasCustomPrompt="1"/>
          </p:nvPr>
        </p:nvSpPr>
        <p:spPr>
          <a:xfrm>
            <a:off x="6905532" y="3127171"/>
            <a:ext cx="2238469" cy="358378"/>
          </a:xfrm>
          <a:noFill/>
        </p:spPr>
        <p:txBody>
          <a:bodyPr lIns="91440" rIns="91440"/>
          <a:lstStyle>
            <a:lvl1pPr marL="0" indent="0">
              <a:lnSpc>
                <a:spcPct val="95000"/>
              </a:lnSpc>
              <a:buNone/>
              <a:defRPr sz="1200" b="0">
                <a:solidFill>
                  <a:srgbClr val="000000"/>
                </a:solidFill>
              </a:defRPr>
            </a:lvl1pPr>
          </a:lstStyle>
          <a:p>
            <a:pPr lvl="0"/>
            <a:r>
              <a:rPr lang="en-US" dirty="0" smtClean="0"/>
              <a:t>Image caption Image caption Image caption Image caption Image</a:t>
            </a:r>
            <a:endParaRPr lang="en-US" dirty="0"/>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7" name="Slide Number Placeholder 6"/>
          <p:cNvSpPr>
            <a:spLocks noGrp="1"/>
          </p:cNvSpPr>
          <p:nvPr>
            <p:ph type="sldNum" sz="quarter" idx="24"/>
          </p:nvPr>
        </p:nvSpPr>
        <p:spPr/>
        <p:txBody>
          <a:bodyPr/>
          <a:lstStyle/>
          <a:p>
            <a:fld id="{AEFAAC5A-9C4F-4278-920D-DF2BAB595749}" type="slidenum">
              <a:rPr lang="en-US" smtClean="0"/>
              <a:pPr/>
              <a:t>‹#›</a:t>
            </a:fld>
            <a:endParaRPr lang="en-US" dirty="0"/>
          </a:p>
        </p:txBody>
      </p:sp>
      <p:sp>
        <p:nvSpPr>
          <p:cNvPr id="19" name="Text Placeholder 5"/>
          <p:cNvSpPr>
            <a:spLocks noGrp="1"/>
          </p:cNvSpPr>
          <p:nvPr>
            <p:ph type="body" sz="quarter" idx="12" hasCustomPrompt="1"/>
          </p:nvPr>
        </p:nvSpPr>
        <p:spPr>
          <a:xfrm>
            <a:off x="457201" y="1019437"/>
            <a:ext cx="8372901" cy="374786"/>
          </a:xfrm>
          <a:ln>
            <a:noFill/>
          </a:ln>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Tree>
    <p:extLst>
      <p:ext uri="{BB962C8B-B14F-4D97-AF65-F5344CB8AC3E}">
        <p14:creationId xmlns:p14="http://schemas.microsoft.com/office/powerpoint/2010/main" val="2014219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S/caption - FOUR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four IMAGES with captions</a:t>
            </a:r>
            <a:br>
              <a:rPr lang="en-US" dirty="0" smtClean="0"/>
            </a:br>
            <a:r>
              <a:rPr lang="en-US" dirty="0" smtClean="0"/>
              <a:t>Headline in </a:t>
            </a:r>
            <a:r>
              <a:rPr lang="en-US" dirty="0" err="1" smtClean="0"/>
              <a:t>arial</a:t>
            </a:r>
            <a:r>
              <a:rPr lang="en-US" dirty="0" smtClean="0"/>
              <a:t> and all caps</a:t>
            </a:r>
            <a:endParaRPr lang="en-US" dirty="0"/>
          </a:p>
        </p:txBody>
      </p:sp>
      <p:sp>
        <p:nvSpPr>
          <p:cNvPr id="3" name="Slide Number Placeholder 2"/>
          <p:cNvSpPr>
            <a:spLocks noGrp="1"/>
          </p:cNvSpPr>
          <p:nvPr>
            <p:ph type="sldNum" sz="quarter" idx="23"/>
          </p:nvPr>
        </p:nvSpPr>
        <p:spPr/>
        <p:txBody>
          <a:bodyPr/>
          <a:lstStyle/>
          <a:p>
            <a:fld id="{AEFAAC5A-9C4F-4278-920D-DF2BAB595749}" type="slidenum">
              <a:rPr lang="en-US" smtClean="0"/>
              <a:pPr/>
              <a:t>‹#›</a:t>
            </a:fld>
            <a:endParaRPr lang="en-US" dirty="0"/>
          </a:p>
        </p:txBody>
      </p:sp>
      <p:sp>
        <p:nvSpPr>
          <p:cNvPr id="17" name="Text Placeholder 5"/>
          <p:cNvSpPr>
            <a:spLocks noGrp="1"/>
          </p:cNvSpPr>
          <p:nvPr>
            <p:ph type="body" sz="quarter" idx="12" hasCustomPrompt="1"/>
          </p:nvPr>
        </p:nvSpPr>
        <p:spPr>
          <a:xfrm>
            <a:off x="457201" y="1019437"/>
            <a:ext cx="8372901" cy="207749"/>
          </a:xfrm>
          <a:ln>
            <a:noFill/>
          </a:ln>
        </p:spPr>
        <p:txBody>
          <a:bodyPr bIns="0">
            <a:norm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5" name="Picture Placeholder 4"/>
          <p:cNvSpPr>
            <a:spLocks noGrp="1" noChangeAspect="1"/>
          </p:cNvSpPr>
          <p:nvPr>
            <p:ph type="pic" sz="quarter" idx="15" hasCustomPrompt="1"/>
          </p:nvPr>
        </p:nvSpPr>
        <p:spPr>
          <a:xfrm>
            <a:off x="487437" y="1420813"/>
            <a:ext cx="3790374" cy="1383425"/>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6" name="Text Placeholder 5"/>
          <p:cNvSpPr>
            <a:spLocks noGrp="1"/>
          </p:cNvSpPr>
          <p:nvPr>
            <p:ph type="body" sz="quarter" idx="17" hasCustomPrompt="1"/>
          </p:nvPr>
        </p:nvSpPr>
        <p:spPr>
          <a:xfrm>
            <a:off x="487437" y="2822383"/>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p:txBody>
      </p:sp>
      <p:sp>
        <p:nvSpPr>
          <p:cNvPr id="18" name="Picture Placeholder 4"/>
          <p:cNvSpPr>
            <a:spLocks noGrp="1" noChangeAspect="1"/>
          </p:cNvSpPr>
          <p:nvPr>
            <p:ph type="pic" sz="quarter" idx="25" hasCustomPrompt="1"/>
          </p:nvPr>
        </p:nvSpPr>
        <p:spPr>
          <a:xfrm>
            <a:off x="4912432" y="1420813"/>
            <a:ext cx="3790374" cy="1383425"/>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9" name="Text Placeholder 5"/>
          <p:cNvSpPr>
            <a:spLocks noGrp="1"/>
          </p:cNvSpPr>
          <p:nvPr>
            <p:ph type="body" sz="quarter" idx="26" hasCustomPrompt="1"/>
          </p:nvPr>
        </p:nvSpPr>
        <p:spPr>
          <a:xfrm>
            <a:off x="4912432" y="2822383"/>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endParaRPr lang="en-US" dirty="0"/>
          </a:p>
        </p:txBody>
      </p:sp>
      <p:sp>
        <p:nvSpPr>
          <p:cNvPr id="20" name="Picture Placeholder 4"/>
          <p:cNvSpPr>
            <a:spLocks noGrp="1" noChangeAspect="1"/>
          </p:cNvSpPr>
          <p:nvPr>
            <p:ph type="pic" sz="quarter" idx="27" hasCustomPrompt="1"/>
          </p:nvPr>
        </p:nvSpPr>
        <p:spPr>
          <a:xfrm>
            <a:off x="487437" y="3097650"/>
            <a:ext cx="3790374" cy="1383425"/>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23" name="Text Placeholder 5"/>
          <p:cNvSpPr>
            <a:spLocks noGrp="1"/>
          </p:cNvSpPr>
          <p:nvPr>
            <p:ph type="body" sz="quarter" idx="28" hasCustomPrompt="1"/>
          </p:nvPr>
        </p:nvSpPr>
        <p:spPr>
          <a:xfrm>
            <a:off x="487437" y="4502674"/>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p:txBody>
      </p:sp>
      <p:sp>
        <p:nvSpPr>
          <p:cNvPr id="24" name="Picture Placeholder 4"/>
          <p:cNvSpPr>
            <a:spLocks noGrp="1" noChangeAspect="1"/>
          </p:cNvSpPr>
          <p:nvPr>
            <p:ph type="pic" sz="quarter" idx="29" hasCustomPrompt="1"/>
          </p:nvPr>
        </p:nvSpPr>
        <p:spPr>
          <a:xfrm>
            <a:off x="4912432" y="3097650"/>
            <a:ext cx="3790374" cy="1383425"/>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27" name="Text Placeholder 5"/>
          <p:cNvSpPr>
            <a:spLocks noGrp="1"/>
          </p:cNvSpPr>
          <p:nvPr>
            <p:ph type="body" sz="quarter" idx="30" hasCustomPrompt="1"/>
          </p:nvPr>
        </p:nvSpPr>
        <p:spPr>
          <a:xfrm>
            <a:off x="4912432" y="4505517"/>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endParaRPr lang="en-US" dirty="0"/>
          </a:p>
        </p:txBody>
      </p:sp>
    </p:spTree>
    <p:extLst>
      <p:ext uri="{BB962C8B-B14F-4D97-AF65-F5344CB8AC3E}">
        <p14:creationId xmlns:p14="http://schemas.microsoft.com/office/powerpoint/2010/main" val="4235921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 Graphs,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graph, chart or table slide. </a:t>
            </a:r>
            <a:br>
              <a:rPr lang="en-US" dirty="0" smtClean="0"/>
            </a:br>
            <a:r>
              <a:rPr lang="en-US" dirty="0" smtClean="0"/>
              <a:t>Headline in all caps, Arial Font</a:t>
            </a:r>
            <a:endParaRPr lang="en-US" dirty="0"/>
          </a:p>
        </p:txBody>
      </p:sp>
      <p:sp>
        <p:nvSpPr>
          <p:cNvPr id="3" name="Content Placeholder 2"/>
          <p:cNvSpPr>
            <a:spLocks noGrp="1"/>
          </p:cNvSpPr>
          <p:nvPr>
            <p:ph idx="1" hasCustomPrompt="1"/>
          </p:nvPr>
        </p:nvSpPr>
        <p:spPr>
          <a:xfrm>
            <a:off x="457201" y="1417579"/>
            <a:ext cx="8372901" cy="3022394"/>
          </a:xfrm>
        </p:spPr>
        <p:txBody>
          <a:bodyPr/>
          <a:lstStyle>
            <a:lvl1pPr>
              <a:defRPr baseline="0"/>
            </a:lvl1pPr>
          </a:lstStyle>
          <a:p>
            <a:pPr lvl="0"/>
            <a:r>
              <a:rPr lang="en-US" dirty="0" smtClean="0"/>
              <a:t>Click an icon below to add a chart, graph, or table.</a:t>
            </a:r>
            <a:endParaRPr lang="en-US" dirty="0"/>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6"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7" name="Text Placeholder 6"/>
          <p:cNvSpPr>
            <a:spLocks noGrp="1"/>
          </p:cNvSpPr>
          <p:nvPr>
            <p:ph type="body" sz="quarter" idx="13" hasCustomPrompt="1"/>
          </p:nvPr>
        </p:nvSpPr>
        <p:spPr>
          <a:xfrm>
            <a:off x="485776" y="4739217"/>
            <a:ext cx="3711039" cy="404284"/>
          </a:xfrm>
        </p:spPr>
        <p:txBody>
          <a:bodyPr bIns="0" anchor="t" anchorCtr="0"/>
          <a:lstStyle>
            <a:lvl1pPr marL="0" indent="0">
              <a:buNone/>
              <a:defRPr sz="1050" baseline="0"/>
            </a:lvl1pPr>
          </a:lstStyle>
          <a:p>
            <a:pPr lvl="0"/>
            <a:r>
              <a:rPr lang="en-US" dirty="0" smtClean="0"/>
              <a:t>Source:</a:t>
            </a:r>
          </a:p>
        </p:txBody>
      </p:sp>
    </p:spTree>
    <p:extLst>
      <p:ext uri="{BB962C8B-B14F-4D97-AF65-F5344CB8AC3E}">
        <p14:creationId xmlns:p14="http://schemas.microsoft.com/office/powerpoint/2010/main" val="3500419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9754" y="4562475"/>
            <a:ext cx="1540844" cy="55508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userDrawn="1"/>
        </p:nvSpPr>
        <p:spPr>
          <a:xfrm>
            <a:off x="469900" y="4635018"/>
            <a:ext cx="1387624" cy="369332"/>
          </a:xfrm>
          <a:prstGeom prst="rect">
            <a:avLst/>
          </a:prstGeom>
          <a:noFill/>
        </p:spPr>
        <p:txBody>
          <a:bodyPr wrap="none" lIns="0" rtlCol="0">
            <a:spAutoFit/>
          </a:bodyPr>
          <a:lstStyle/>
          <a:p>
            <a:r>
              <a:rPr lang="en-US" dirty="0" smtClean="0">
                <a:solidFill>
                  <a:schemeClr val="tx1">
                    <a:lumMod val="50000"/>
                  </a:schemeClr>
                </a:solidFill>
              </a:rPr>
              <a:t>www.anl.gov</a:t>
            </a:r>
            <a:endParaRPr lang="en-US" dirty="0">
              <a:solidFill>
                <a:schemeClr val="tx1">
                  <a:lumMod val="50000"/>
                </a:schemeClr>
              </a:solidFill>
            </a:endParaRPr>
          </a:p>
        </p:txBody>
      </p:sp>
      <p:pic>
        <p:nvPicPr>
          <p:cNvPr id="7" name="Picture 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4488688"/>
          </a:xfrm>
          <a:prstGeom prst="rect">
            <a:avLst/>
          </a:prstGeom>
        </p:spPr>
      </p:pic>
      <p:sp>
        <p:nvSpPr>
          <p:cNvPr id="8" name="Text Placeholder 2"/>
          <p:cNvSpPr>
            <a:spLocks noGrp="1"/>
          </p:cNvSpPr>
          <p:nvPr>
            <p:ph type="body" sz="quarter" idx="10" hasCustomPrompt="1"/>
          </p:nvPr>
        </p:nvSpPr>
        <p:spPr>
          <a:xfrm>
            <a:off x="0" y="-10684"/>
            <a:ext cx="9143999" cy="4499372"/>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smtClean="0"/>
              <a:t>Type in closing statement</a:t>
            </a:r>
          </a:p>
        </p:txBody>
      </p:sp>
      <p:sp>
        <p:nvSpPr>
          <p:cNvPr id="9" name="TextBox 8"/>
          <p:cNvSpPr txBox="1"/>
          <p:nvPr userDrawn="1"/>
        </p:nvSpPr>
        <p:spPr>
          <a:xfrm>
            <a:off x="-991004" y="-1815882"/>
            <a:ext cx="3782000" cy="1600438"/>
          </a:xfrm>
          <a:prstGeom prst="rect">
            <a:avLst/>
          </a:prstGeom>
          <a:solidFill>
            <a:schemeClr val="bg1">
              <a:lumMod val="50000"/>
            </a:schemeClr>
          </a:solidFill>
        </p:spPr>
        <p:txBody>
          <a:bodyPr wrap="square" rtlCol="0">
            <a:spAutoFit/>
          </a:bodyPr>
          <a:lstStyle/>
          <a:p>
            <a:r>
              <a:rPr lang="en-US" sz="1400" b="1" dirty="0" smtClean="0">
                <a:solidFill>
                  <a:schemeClr val="bg1"/>
                </a:solidFill>
              </a:rPr>
              <a:t>Suggested</a:t>
            </a:r>
            <a:r>
              <a:rPr lang="en-US" sz="1400" b="1" baseline="0" dirty="0" smtClean="0">
                <a:solidFill>
                  <a:schemeClr val="bg1"/>
                </a:solidFill>
              </a:rPr>
              <a:t> closing statement (optional): </a:t>
            </a:r>
          </a:p>
          <a:p>
            <a:endParaRPr lang="en-US" sz="1400" b="1" baseline="0" dirty="0" smtClean="0">
              <a:solidFill>
                <a:schemeClr val="bg1"/>
              </a:solidFill>
            </a:endParaRPr>
          </a:p>
          <a:p>
            <a:pPr lvl="0"/>
            <a:r>
              <a:rPr lang="en-US" sz="1400" b="1" dirty="0" smtClean="0">
                <a:solidFill>
                  <a:schemeClr val="bg1"/>
                </a:solidFill>
              </a:rPr>
              <a:t>WE START WITH YES.</a:t>
            </a:r>
          </a:p>
          <a:p>
            <a:pPr lvl="0">
              <a:spcAft>
                <a:spcPts val="1200"/>
              </a:spcAft>
            </a:pPr>
            <a:r>
              <a:rPr lang="en-US" sz="1400" b="1" dirty="0" smtClean="0">
                <a:solidFill>
                  <a:schemeClr val="bg1"/>
                </a:solidFill>
              </a:rPr>
              <a:t>AND END WITH THANK YOU.</a:t>
            </a:r>
          </a:p>
          <a:p>
            <a:pPr lvl="0"/>
            <a:r>
              <a:rPr lang="en-US" sz="1400" b="1" dirty="0" smtClean="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748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Video">
    <p:spTree>
      <p:nvGrpSpPr>
        <p:cNvPr id="1" name=""/>
        <p:cNvGrpSpPr/>
        <p:nvPr/>
      </p:nvGrpSpPr>
      <p:grpSpPr>
        <a:xfrm>
          <a:off x="0" y="0"/>
          <a:ext cx="0" cy="0"/>
          <a:chOff x="0" y="0"/>
          <a:chExt cx="0" cy="0"/>
        </a:xfrm>
      </p:grpSpPr>
      <p:sp>
        <p:nvSpPr>
          <p:cNvPr id="3" name="Rectangle 2"/>
          <p:cNvSpPr/>
          <p:nvPr/>
        </p:nvSpPr>
        <p:spPr>
          <a:xfrm>
            <a:off x="0" y="-5043"/>
            <a:ext cx="9144000" cy="5148543"/>
          </a:xfrm>
          <a:prstGeom prst="rect">
            <a:avLst/>
          </a:prstGeom>
          <a:solidFill>
            <a:srgbClr val="1C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1" y="386954"/>
            <a:ext cx="8372901" cy="604513"/>
          </a:xfrm>
        </p:spPr>
        <p:txBody>
          <a:bodyPr anchor="b"/>
          <a:lstStyle>
            <a:lvl1pPr>
              <a:defRPr b="1">
                <a:solidFill>
                  <a:schemeClr val="bg1"/>
                </a:solidFill>
              </a:defRPr>
            </a:lvl1pPr>
          </a:lstStyle>
          <a:p>
            <a:r>
              <a:rPr lang="en-US" dirty="0" smtClean="0"/>
              <a:t>TITLE AND CONTENT SLIDE. </a:t>
            </a:r>
            <a:br>
              <a:rPr lang="en-US" dirty="0" smtClean="0"/>
            </a:br>
            <a:r>
              <a:rPr lang="en-US" dirty="0" smtClean="0"/>
              <a:t>Headline in all caps, Arial Font.</a:t>
            </a:r>
            <a:endParaRPr lang="en-US" dirty="0"/>
          </a:p>
        </p:txBody>
      </p:sp>
    </p:spTree>
    <p:extLst>
      <p:ext uri="{BB962C8B-B14F-4D97-AF65-F5344CB8AC3E}">
        <p14:creationId xmlns:p14="http://schemas.microsoft.com/office/powerpoint/2010/main" val="359530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866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Pr>
        <a:solidFill>
          <a:schemeClr val="bg1"/>
        </a:solidFill>
        <a:effectLst/>
      </p:bgPr>
    </p:bg>
    <p:spTree>
      <p:nvGrpSpPr>
        <p:cNvPr id="1" name=""/>
        <p:cNvGrpSpPr/>
        <p:nvPr/>
      </p:nvGrpSpPr>
      <p:grpSpPr>
        <a:xfrm>
          <a:off x="0" y="0"/>
          <a:ext cx="0" cy="0"/>
          <a:chOff x="0" y="0"/>
          <a:chExt cx="0" cy="0"/>
        </a:xfrm>
      </p:grpSpPr>
      <p:sp>
        <p:nvSpPr>
          <p:cNvPr id="17" name="Text Placeholder 9"/>
          <p:cNvSpPr>
            <a:spLocks noGrp="1"/>
          </p:cNvSpPr>
          <p:nvPr>
            <p:ph type="body" sz="quarter" idx="27" hasCustomPrompt="1"/>
          </p:nvPr>
        </p:nvSpPr>
        <p:spPr>
          <a:xfrm>
            <a:off x="468796" y="574696"/>
            <a:ext cx="5685350" cy="304654"/>
          </a:xfrm>
        </p:spPr>
        <p:txBody>
          <a:bodyPr lIns="0" bIns="0" anchor="b">
            <a:normAutofit/>
          </a:bodyPr>
          <a:lstStyle>
            <a:lvl1pPr marL="0" indent="0">
              <a:buNone/>
              <a:defRPr sz="1800" b="1" cap="all" baseline="0">
                <a:solidFill>
                  <a:srgbClr val="47484A"/>
                </a:solidFill>
              </a:defRPr>
            </a:lvl1pPr>
            <a:lvl2pPr marL="0" indent="0">
              <a:buNone/>
              <a:defRPr/>
            </a:lvl2pPr>
            <a:lvl3pPr marL="0" indent="0">
              <a:spcBef>
                <a:spcPts val="1800"/>
              </a:spcBef>
              <a:buNone/>
              <a:defRPr/>
            </a:lvl3pPr>
          </a:lstStyle>
          <a:p>
            <a:pPr lvl="0"/>
            <a:r>
              <a:rPr lang="en-US" dirty="0" smtClean="0"/>
              <a:t>Optional one line subhead, </a:t>
            </a:r>
            <a:r>
              <a:rPr lang="en-US" dirty="0" err="1" smtClean="0"/>
              <a:t>url</a:t>
            </a:r>
            <a:r>
              <a:rPr lang="en-US" dirty="0" smtClean="0"/>
              <a:t> or date</a:t>
            </a:r>
          </a:p>
        </p:txBody>
      </p:sp>
      <p:pic>
        <p:nvPicPr>
          <p:cNvPr id="15"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77314" y="408441"/>
            <a:ext cx="1786846" cy="643707"/>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4"/>
          <p:cNvSpPr>
            <a:spLocks noGrp="1" noChangeAspect="1"/>
          </p:cNvSpPr>
          <p:nvPr>
            <p:ph type="pic" sz="quarter" idx="16" hasCustomPrompt="1"/>
          </p:nvPr>
        </p:nvSpPr>
        <p:spPr>
          <a:xfrm>
            <a:off x="4863726" y="1266825"/>
            <a:ext cx="4280275" cy="2029968"/>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1" y="1266825"/>
            <a:ext cx="4863724" cy="2029968"/>
          </a:xfrm>
          <a:solidFill>
            <a:schemeClr val="accent2"/>
          </a:solidFill>
        </p:spPr>
        <p:txBody>
          <a:bodyPr lIns="457200" rIns="91440" anchor="ctr">
            <a:normAutofit/>
          </a:bodyPr>
          <a:lstStyle>
            <a:lvl1pPr>
              <a:defRPr sz="2800" baseline="0">
                <a:solidFill>
                  <a:schemeClr val="bg1"/>
                </a:solidFill>
              </a:defRPr>
            </a:lvl1pPr>
          </a:lstStyle>
          <a:p>
            <a:r>
              <a:rPr lang="en-US" dirty="0" smtClean="0"/>
              <a:t>presentation title -Cover option A</a:t>
            </a:r>
            <a:br>
              <a:rPr lang="en-US" dirty="0" smtClean="0"/>
            </a:br>
            <a:r>
              <a:rPr lang="en-US" dirty="0" smtClean="0"/>
              <a:t>can be up to four </a:t>
            </a:r>
            <a:br>
              <a:rPr lang="en-US" dirty="0" smtClean="0"/>
            </a:br>
            <a:r>
              <a:rPr lang="en-US" dirty="0" smtClean="0"/>
              <a:t>or five lines of text</a:t>
            </a:r>
            <a:endParaRPr lang="en-US" dirty="0"/>
          </a:p>
        </p:txBody>
      </p:sp>
      <p:sp>
        <p:nvSpPr>
          <p:cNvPr id="45" name="Text Placeholder 4"/>
          <p:cNvSpPr>
            <a:spLocks noGrp="1"/>
          </p:cNvSpPr>
          <p:nvPr>
            <p:ph type="body" sz="quarter" idx="12" hasCustomPrompt="1"/>
          </p:nvPr>
        </p:nvSpPr>
        <p:spPr>
          <a:xfrm>
            <a:off x="-1" y="1266825"/>
            <a:ext cx="239714" cy="2029968"/>
          </a:xfrm>
          <a:solidFill>
            <a:schemeClr val="accent1"/>
          </a:solidFill>
        </p:spPr>
        <p:txBody>
          <a:bodyPr bIns="0" anchor="b"/>
          <a:lstStyle>
            <a:lvl1pPr marL="0" indent="0">
              <a:buNone/>
              <a:defRPr sz="100"/>
            </a:lvl1pPr>
          </a:lstStyle>
          <a:p>
            <a:pPr lvl="0"/>
            <a:r>
              <a:rPr lang="en-US" dirty="0" smtClean="0"/>
              <a:t>  </a:t>
            </a:r>
          </a:p>
        </p:txBody>
      </p:sp>
      <p:sp>
        <p:nvSpPr>
          <p:cNvPr id="48" name="Text Placeholder 9"/>
          <p:cNvSpPr>
            <a:spLocks noGrp="1"/>
          </p:cNvSpPr>
          <p:nvPr>
            <p:ph type="body" sz="quarter" idx="17" hasCustomPrompt="1"/>
          </p:nvPr>
        </p:nvSpPr>
        <p:spPr>
          <a:xfrm>
            <a:off x="469901" y="3437210"/>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49" name="Text Placeholder 45"/>
          <p:cNvSpPr>
            <a:spLocks noGrp="1"/>
          </p:cNvSpPr>
          <p:nvPr>
            <p:ph type="body" sz="quarter" idx="18" hasCustomPrompt="1"/>
          </p:nvPr>
        </p:nvSpPr>
        <p:spPr>
          <a:xfrm>
            <a:off x="469901" y="3720288"/>
            <a:ext cx="2692871" cy="685800"/>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smtClean="0"/>
              <a:t>Add Presenter Title</a:t>
            </a:r>
            <a:br>
              <a:rPr lang="en-US" dirty="0" smtClean="0"/>
            </a:br>
            <a:r>
              <a:rPr lang="en-US" dirty="0" smtClean="0"/>
              <a:t>Optional Line 2</a:t>
            </a:r>
            <a:br>
              <a:rPr lang="en-US" dirty="0" smtClean="0"/>
            </a:br>
            <a:r>
              <a:rPr lang="en-US" dirty="0" smtClean="0"/>
              <a:t>Optional Line 3</a:t>
            </a:r>
            <a:endParaRPr lang="en-US" dirty="0"/>
          </a:p>
        </p:txBody>
      </p:sp>
      <p:sp>
        <p:nvSpPr>
          <p:cNvPr id="50" name="Text Placeholder 9"/>
          <p:cNvSpPr>
            <a:spLocks noGrp="1"/>
          </p:cNvSpPr>
          <p:nvPr>
            <p:ph type="body" sz="quarter" idx="21" hasCustomPrompt="1"/>
          </p:nvPr>
        </p:nvSpPr>
        <p:spPr>
          <a:xfrm>
            <a:off x="3417372" y="3437210"/>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r>
              <a:rPr lang="en-US" dirty="0" smtClean="0"/>
              <a:t>PRESENTER NAME</a:t>
            </a:r>
            <a:endParaRPr lang="en-US" dirty="0"/>
          </a:p>
        </p:txBody>
      </p:sp>
      <p:sp>
        <p:nvSpPr>
          <p:cNvPr id="53" name="Text Placeholder 45"/>
          <p:cNvSpPr>
            <a:spLocks noGrp="1"/>
          </p:cNvSpPr>
          <p:nvPr>
            <p:ph type="body" sz="quarter" idx="22" hasCustomPrompt="1"/>
          </p:nvPr>
        </p:nvSpPr>
        <p:spPr>
          <a:xfrm>
            <a:off x="3417372" y="3720288"/>
            <a:ext cx="2692871" cy="685800"/>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second presenter </a:t>
            </a:r>
            <a:br>
              <a:rPr lang="en-US" dirty="0" smtClean="0"/>
            </a:br>
            <a:r>
              <a:rPr lang="en-US" dirty="0" smtClean="0"/>
              <a:t>info if not needed</a:t>
            </a:r>
            <a:endParaRPr lang="en-US" dirty="0"/>
          </a:p>
        </p:txBody>
      </p:sp>
      <p:sp>
        <p:nvSpPr>
          <p:cNvPr id="54" name="Text Placeholder 9"/>
          <p:cNvSpPr>
            <a:spLocks noGrp="1"/>
          </p:cNvSpPr>
          <p:nvPr>
            <p:ph type="body" sz="quarter" idx="25" hasCustomPrompt="1"/>
          </p:nvPr>
        </p:nvSpPr>
        <p:spPr>
          <a:xfrm>
            <a:off x="6360197" y="3437210"/>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r>
              <a:rPr lang="en-US" dirty="0" smtClean="0"/>
              <a:t>PRESENTER NAME</a:t>
            </a:r>
            <a:endParaRPr lang="en-US" dirty="0"/>
          </a:p>
        </p:txBody>
      </p:sp>
      <p:sp>
        <p:nvSpPr>
          <p:cNvPr id="55" name="Text Placeholder 45"/>
          <p:cNvSpPr>
            <a:spLocks noGrp="1"/>
          </p:cNvSpPr>
          <p:nvPr>
            <p:ph type="body" sz="quarter" idx="26" hasCustomPrompt="1"/>
          </p:nvPr>
        </p:nvSpPr>
        <p:spPr>
          <a:xfrm>
            <a:off x="6360197" y="3720288"/>
            <a:ext cx="2692871" cy="685800"/>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third presenter </a:t>
            </a:r>
            <a:br>
              <a:rPr lang="en-US" dirty="0" smtClean="0"/>
            </a:br>
            <a:r>
              <a:rPr lang="en-US" dirty="0" smtClean="0"/>
              <a:t>info if not needed</a:t>
            </a:r>
            <a:endParaRPr lang="en-US" dirty="0"/>
          </a:p>
        </p:txBody>
      </p:sp>
      <p:sp>
        <p:nvSpPr>
          <p:cNvPr id="47" name="Text Placeholder 45"/>
          <p:cNvSpPr>
            <a:spLocks noGrp="1"/>
          </p:cNvSpPr>
          <p:nvPr>
            <p:ph type="body" sz="quarter" idx="19" hasCustomPrompt="1"/>
          </p:nvPr>
        </p:nvSpPr>
        <p:spPr>
          <a:xfrm>
            <a:off x="469900" y="4570711"/>
            <a:ext cx="589449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smtClean="0"/>
              <a:t>Presentation Date</a:t>
            </a:r>
            <a:br>
              <a:rPr lang="en-US" dirty="0" smtClean="0"/>
            </a:br>
            <a:r>
              <a:rPr lang="en-US" dirty="0" smtClean="0"/>
              <a:t>City, State (presentation location)</a:t>
            </a:r>
          </a:p>
        </p:txBody>
      </p:sp>
      <p:sp>
        <p:nvSpPr>
          <p:cNvPr id="16" name="TextBox 15"/>
          <p:cNvSpPr txBox="1"/>
          <p:nvPr userDrawn="1"/>
        </p:nvSpPr>
        <p:spPr>
          <a:xfrm>
            <a:off x="-1018914" y="-1479541"/>
            <a:ext cx="3502900" cy="1015663"/>
          </a:xfrm>
          <a:prstGeom prst="rect">
            <a:avLst/>
          </a:prstGeom>
          <a:solidFill>
            <a:schemeClr val="bg1">
              <a:lumMod val="50000"/>
            </a:schemeClr>
          </a:solidFill>
        </p:spPr>
        <p:txBody>
          <a:bodyPr wrap="square" rtlCol="0">
            <a:spAutoFit/>
          </a:bodyPr>
          <a:lstStyle/>
          <a:p>
            <a:r>
              <a:rPr lang="en-US" sz="1400" b="1" dirty="0" smtClean="0">
                <a:solidFill>
                  <a:schemeClr val="bg1"/>
                </a:solidFill>
              </a:rPr>
              <a:t>Suggested</a:t>
            </a:r>
            <a:r>
              <a:rPr lang="en-US" sz="1400" b="1" baseline="0" dirty="0" smtClean="0">
                <a:solidFill>
                  <a:schemeClr val="bg1"/>
                </a:solidFill>
              </a:rPr>
              <a:t> line of text (optional): </a:t>
            </a:r>
          </a:p>
          <a:p>
            <a:endParaRPr lang="en-US" sz="1400" b="1" baseline="0" dirty="0" smtClean="0">
              <a:solidFill>
                <a:schemeClr val="bg1"/>
              </a:solidFill>
            </a:endParaRPr>
          </a:p>
          <a:p>
            <a:r>
              <a:rPr lang="en-US" sz="1400" b="1" baseline="0" dirty="0" smtClean="0">
                <a:solidFill>
                  <a:schemeClr val="bg1"/>
                </a:solidFill>
              </a:rPr>
              <a:t>WE START WITH YES.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182264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BASIC CONTENT SLIDE</a:t>
            </a:r>
            <a:br>
              <a:rPr lang="en-US" dirty="0" smtClean="0"/>
            </a:br>
            <a:r>
              <a:rPr lang="en-US" dirty="0" smtClean="0"/>
              <a:t>one or two lines for headline</a:t>
            </a:r>
            <a:endParaRPr lang="en-US" dirty="0"/>
          </a:p>
        </p:txBody>
      </p:sp>
      <p:sp>
        <p:nvSpPr>
          <p:cNvPr id="3" name="Content Placeholder 2"/>
          <p:cNvSpPr>
            <a:spLocks noGrp="1"/>
          </p:cNvSpPr>
          <p:nvPr>
            <p:ph idx="1" hasCustomPrompt="1"/>
          </p:nvPr>
        </p:nvSpPr>
        <p:spPr>
          <a:xfrm>
            <a:off x="457201" y="1408346"/>
            <a:ext cx="8372901" cy="3317082"/>
          </a:xfrm>
        </p:spPr>
        <p:txBody>
          <a:bodyPr/>
          <a:lstStyle>
            <a:lvl1pPr>
              <a:defRPr baseline="0"/>
            </a:lvl1pPr>
          </a:lstStyle>
          <a:p>
            <a:pPr lvl="0"/>
            <a:r>
              <a:rPr lang="en-US" dirty="0" smtClean="0"/>
              <a:t>Click to add 1st-level bullet. Click an icon below to add table, graph or other imagery.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smtClean="0"/>
              <a:t>Slide subtitle optional -  delete as needed</a:t>
            </a:r>
            <a:endParaRPr lang="en-US" dirty="0"/>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2120545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Option B">
    <p:bg>
      <p:bgPr>
        <a:solidFill>
          <a:schemeClr val="bg1"/>
        </a:solidFill>
        <a:effectLst/>
      </p:bgPr>
    </p:bg>
    <p:spTree>
      <p:nvGrpSpPr>
        <p:cNvPr id="1" name=""/>
        <p:cNvGrpSpPr/>
        <p:nvPr/>
      </p:nvGrpSpPr>
      <p:grpSpPr>
        <a:xfrm>
          <a:off x="0" y="0"/>
          <a:ext cx="0" cy="0"/>
          <a:chOff x="0" y="0"/>
          <a:chExt cx="0" cy="0"/>
        </a:xfrm>
      </p:grpSpPr>
      <p:pic>
        <p:nvPicPr>
          <p:cNvPr id="1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7976" y="4545002"/>
            <a:ext cx="1557337" cy="56102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20265"/>
            <a:ext cx="9144000" cy="4508954"/>
          </a:xfrm>
          <a:prstGeom prst="rect">
            <a:avLst/>
          </a:prstGeom>
        </p:spPr>
      </p:pic>
      <p:sp>
        <p:nvSpPr>
          <p:cNvPr id="84" name="Text Placeholder 1"/>
          <p:cNvSpPr>
            <a:spLocks noGrp="1"/>
          </p:cNvSpPr>
          <p:nvPr>
            <p:ph type="body" sz="quarter" idx="10" hasCustomPrompt="1"/>
          </p:nvPr>
        </p:nvSpPr>
        <p:spPr>
          <a:xfrm>
            <a:off x="0" y="-20265"/>
            <a:ext cx="9144000" cy="4508954"/>
          </a:xfrm>
          <a:solidFill>
            <a:schemeClr val="accent2">
              <a:alpha val="85000"/>
            </a:schemeClr>
          </a:solidFill>
        </p:spPr>
        <p:txBody>
          <a:bodyPr bIns="0" anchor="b"/>
          <a:lstStyle>
            <a:lvl1pPr marL="0" indent="0">
              <a:buNone/>
              <a:defRPr sz="100"/>
            </a:lvl1pPr>
          </a:lstStyle>
          <a:p>
            <a:r>
              <a:rPr lang="en-US" dirty="0" smtClean="0"/>
              <a:t> </a:t>
            </a:r>
            <a:endParaRPr lang="en-US" dirty="0"/>
          </a:p>
        </p:txBody>
      </p:sp>
      <p:sp>
        <p:nvSpPr>
          <p:cNvPr id="8" name="Picture Placeholder 4"/>
          <p:cNvSpPr>
            <a:spLocks noGrp="1" noChangeAspect="1"/>
          </p:cNvSpPr>
          <p:nvPr>
            <p:ph type="pic" sz="quarter" idx="16" hasCustomPrompt="1"/>
          </p:nvPr>
        </p:nvSpPr>
        <p:spPr>
          <a:xfrm>
            <a:off x="4863726" y="1266825"/>
            <a:ext cx="4280275" cy="2029968"/>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1" y="1266825"/>
            <a:ext cx="4863724" cy="2029968"/>
          </a:xfrm>
          <a:solidFill>
            <a:schemeClr val="accent2"/>
          </a:solidFill>
        </p:spPr>
        <p:txBody>
          <a:bodyPr lIns="457200" rIns="91440" anchor="ctr">
            <a:normAutofit/>
          </a:bodyPr>
          <a:lstStyle>
            <a:lvl1pPr>
              <a:defRPr sz="2800" baseline="0">
                <a:solidFill>
                  <a:schemeClr val="bg1"/>
                </a:solidFill>
              </a:defRPr>
            </a:lvl1pPr>
          </a:lstStyle>
          <a:p>
            <a:r>
              <a:rPr lang="en-US" dirty="0" smtClean="0"/>
              <a:t>presentation title -Cover option B </a:t>
            </a:r>
            <a:br>
              <a:rPr lang="en-US" dirty="0" smtClean="0"/>
            </a:br>
            <a:r>
              <a:rPr lang="en-US" dirty="0" smtClean="0"/>
              <a:t>can be up to four </a:t>
            </a:r>
            <a:br>
              <a:rPr lang="en-US" dirty="0" smtClean="0"/>
            </a:br>
            <a:r>
              <a:rPr lang="en-US" dirty="0" smtClean="0"/>
              <a:t>or five lines of text</a:t>
            </a:r>
            <a:endParaRPr lang="en-US" dirty="0"/>
          </a:p>
        </p:txBody>
      </p:sp>
      <p:sp>
        <p:nvSpPr>
          <p:cNvPr id="4" name="Text Placeholder 3"/>
          <p:cNvSpPr>
            <a:spLocks noGrp="1"/>
          </p:cNvSpPr>
          <p:nvPr>
            <p:ph type="body" sz="quarter" idx="24" hasCustomPrompt="1"/>
          </p:nvPr>
        </p:nvSpPr>
        <p:spPr>
          <a:xfrm>
            <a:off x="1" y="153714"/>
            <a:ext cx="5851526" cy="969169"/>
          </a:xfrm>
        </p:spPr>
        <p:txBody>
          <a:bodyPr lIns="457200" rIns="274320" anchor="ctr"/>
          <a:lstStyle>
            <a:lvl1pPr marL="0" indent="0">
              <a:buNone/>
              <a:defRPr cap="all" baseline="0">
                <a:solidFill>
                  <a:schemeClr val="bg1"/>
                </a:solidFill>
              </a:defRPr>
            </a:lvl1pPr>
          </a:lstStyle>
          <a:p>
            <a:pPr lvl="0"/>
            <a:r>
              <a:rPr lang="en-US" dirty="0" smtClean="0"/>
              <a:t>Insert presentation date</a:t>
            </a:r>
          </a:p>
        </p:txBody>
      </p:sp>
      <p:sp>
        <p:nvSpPr>
          <p:cNvPr id="85" name="Text Placeholder 9"/>
          <p:cNvSpPr>
            <a:spLocks noGrp="1"/>
          </p:cNvSpPr>
          <p:nvPr>
            <p:ph type="body" sz="quarter" idx="17" hasCustomPrompt="1"/>
          </p:nvPr>
        </p:nvSpPr>
        <p:spPr>
          <a:xfrm>
            <a:off x="469901" y="3437210"/>
            <a:ext cx="2692871" cy="295275"/>
          </a:xfrm>
        </p:spPr>
        <p:txBody>
          <a:bodyPr lIns="0" bIns="0" anchor="b">
            <a:normAutofit/>
          </a:bodyPr>
          <a:lstStyle>
            <a:lvl1pPr marL="0" indent="0">
              <a:buNone/>
              <a:defRPr sz="1400" b="1" cap="all" baseline="0">
                <a:solidFill>
                  <a:schemeClr val="bg1"/>
                </a:solidFill>
              </a:defRPr>
            </a:lvl1pPr>
            <a:lvl2pPr marL="0" indent="0">
              <a:buNone/>
              <a:defRPr/>
            </a:lvl2pPr>
            <a:lvl3pPr marL="0" indent="0">
              <a:spcBef>
                <a:spcPts val="1800"/>
              </a:spcBef>
              <a:buNone/>
              <a:defRPr/>
            </a:lvl3pPr>
          </a:lstStyle>
          <a:p>
            <a:pPr lvl="0"/>
            <a:r>
              <a:rPr lang="en-US" dirty="0" smtClean="0"/>
              <a:t>presenter name</a:t>
            </a:r>
          </a:p>
        </p:txBody>
      </p:sp>
      <p:sp>
        <p:nvSpPr>
          <p:cNvPr id="86" name="Text Placeholder 45"/>
          <p:cNvSpPr>
            <a:spLocks noGrp="1"/>
          </p:cNvSpPr>
          <p:nvPr>
            <p:ph type="body" sz="quarter" idx="18" hasCustomPrompt="1"/>
          </p:nvPr>
        </p:nvSpPr>
        <p:spPr>
          <a:xfrm>
            <a:off x="469901" y="3720288"/>
            <a:ext cx="2692871" cy="685800"/>
          </a:xfrm>
        </p:spPr>
        <p:txBody>
          <a:bodyPr lIns="0">
            <a:normAutofit/>
          </a:bodyPr>
          <a:lstStyle>
            <a:lvl1pPr marL="0" indent="0">
              <a:lnSpc>
                <a:spcPct val="95000"/>
              </a:lnSpc>
              <a:spcBef>
                <a:spcPts val="0"/>
              </a:spcBef>
              <a:buNone/>
              <a:defRPr sz="1400">
                <a:solidFill>
                  <a:schemeClr val="bg1"/>
                </a:solidFill>
              </a:defRPr>
            </a:lvl1pPr>
            <a:lvl2pPr marL="0" indent="0">
              <a:spcBef>
                <a:spcPts val="1800"/>
              </a:spcBef>
              <a:buNone/>
              <a:defRPr/>
            </a:lvl2pPr>
          </a:lstStyle>
          <a:p>
            <a:r>
              <a:rPr lang="en-US" dirty="0" smtClean="0"/>
              <a:t>Add Presenter Title</a:t>
            </a:r>
            <a:br>
              <a:rPr lang="en-US" dirty="0" smtClean="0"/>
            </a:br>
            <a:r>
              <a:rPr lang="en-US" dirty="0" smtClean="0"/>
              <a:t>Optional Line 2</a:t>
            </a:r>
            <a:br>
              <a:rPr lang="en-US" dirty="0" smtClean="0"/>
            </a:br>
            <a:r>
              <a:rPr lang="en-US" dirty="0" smtClean="0"/>
              <a:t>Optional Line 3</a:t>
            </a:r>
            <a:endParaRPr lang="en-US" dirty="0"/>
          </a:p>
        </p:txBody>
      </p:sp>
      <p:sp>
        <p:nvSpPr>
          <p:cNvPr id="87" name="Text Placeholder 9"/>
          <p:cNvSpPr>
            <a:spLocks noGrp="1"/>
          </p:cNvSpPr>
          <p:nvPr>
            <p:ph type="body" sz="quarter" idx="21" hasCustomPrompt="1"/>
          </p:nvPr>
        </p:nvSpPr>
        <p:spPr>
          <a:xfrm>
            <a:off x="3417372" y="3437210"/>
            <a:ext cx="2692871" cy="295275"/>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smtClean="0"/>
              <a:t>presenter name</a:t>
            </a:r>
          </a:p>
        </p:txBody>
      </p:sp>
      <p:sp>
        <p:nvSpPr>
          <p:cNvPr id="88" name="Text Placeholder 45"/>
          <p:cNvSpPr>
            <a:spLocks noGrp="1"/>
          </p:cNvSpPr>
          <p:nvPr>
            <p:ph type="body" sz="quarter" idx="22" hasCustomPrompt="1"/>
          </p:nvPr>
        </p:nvSpPr>
        <p:spPr>
          <a:xfrm>
            <a:off x="3417372" y="3720288"/>
            <a:ext cx="2692871" cy="6858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smtClean="0"/>
              <a:t>Remove second presenter info </a:t>
            </a:r>
            <a:br>
              <a:rPr lang="en-US" dirty="0" smtClean="0"/>
            </a:br>
            <a:r>
              <a:rPr lang="en-US" dirty="0" smtClean="0"/>
              <a:t>if not needed</a:t>
            </a:r>
          </a:p>
        </p:txBody>
      </p:sp>
      <p:sp>
        <p:nvSpPr>
          <p:cNvPr id="89" name="Text Placeholder 9"/>
          <p:cNvSpPr>
            <a:spLocks noGrp="1"/>
          </p:cNvSpPr>
          <p:nvPr>
            <p:ph type="body" sz="quarter" idx="25" hasCustomPrompt="1"/>
          </p:nvPr>
        </p:nvSpPr>
        <p:spPr>
          <a:xfrm>
            <a:off x="6360197" y="3437210"/>
            <a:ext cx="2692871" cy="295275"/>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smtClean="0"/>
              <a:t>presenter name</a:t>
            </a:r>
          </a:p>
        </p:txBody>
      </p:sp>
      <p:sp>
        <p:nvSpPr>
          <p:cNvPr id="90" name="Text Placeholder 45"/>
          <p:cNvSpPr>
            <a:spLocks noGrp="1"/>
          </p:cNvSpPr>
          <p:nvPr>
            <p:ph type="body" sz="quarter" idx="26" hasCustomPrompt="1"/>
          </p:nvPr>
        </p:nvSpPr>
        <p:spPr>
          <a:xfrm>
            <a:off x="6360197" y="3720288"/>
            <a:ext cx="2692871" cy="6858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smtClean="0"/>
              <a:t>Remove third presenter info </a:t>
            </a:r>
            <a:br>
              <a:rPr lang="en-US" dirty="0" smtClean="0"/>
            </a:br>
            <a:r>
              <a:rPr lang="en-US" dirty="0" smtClean="0"/>
              <a:t>if not needed</a:t>
            </a:r>
          </a:p>
        </p:txBody>
      </p:sp>
      <p:sp>
        <p:nvSpPr>
          <p:cNvPr id="47" name="Text Placeholder 4"/>
          <p:cNvSpPr>
            <a:spLocks noGrp="1"/>
          </p:cNvSpPr>
          <p:nvPr>
            <p:ph type="body" sz="quarter" idx="12" hasCustomPrompt="1"/>
          </p:nvPr>
        </p:nvSpPr>
        <p:spPr>
          <a:xfrm>
            <a:off x="-1" y="1266825"/>
            <a:ext cx="239714" cy="2029968"/>
          </a:xfrm>
          <a:solidFill>
            <a:schemeClr val="accent1"/>
          </a:solidFill>
        </p:spPr>
        <p:txBody>
          <a:bodyPr bIns="0" anchor="b"/>
          <a:lstStyle>
            <a:lvl1pPr marL="0" indent="0">
              <a:buNone/>
              <a:defRPr sz="100"/>
            </a:lvl1pPr>
          </a:lstStyle>
          <a:p>
            <a:pPr lvl="0"/>
            <a:r>
              <a:rPr lang="en-US" dirty="0" smtClean="0"/>
              <a:t>  </a:t>
            </a:r>
          </a:p>
        </p:txBody>
      </p:sp>
      <p:sp>
        <p:nvSpPr>
          <p:cNvPr id="155" name="TextBox 154"/>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73831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Option C">
    <p:bg>
      <p:bgPr>
        <a:solidFill>
          <a:schemeClr val="bg1"/>
        </a:solidFill>
        <a:effectLst/>
      </p:bgPr>
    </p:bg>
    <p:spTree>
      <p:nvGrpSpPr>
        <p:cNvPr id="1" name=""/>
        <p:cNvGrpSpPr/>
        <p:nvPr/>
      </p:nvGrpSpPr>
      <p:grpSpPr>
        <a:xfrm>
          <a:off x="0" y="0"/>
          <a:ext cx="0" cy="0"/>
          <a:chOff x="0" y="0"/>
          <a:chExt cx="0" cy="0"/>
        </a:xfrm>
      </p:grpSpPr>
      <p:pic>
        <p:nvPicPr>
          <p:cNvPr id="15"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7976" y="82331"/>
            <a:ext cx="1557337" cy="561027"/>
          </a:xfrm>
          <a:prstGeom prst="rect">
            <a:avLst/>
          </a:prstGeom>
          <a:noFill/>
          <a:extLst>
            <a:ext uri="{909E8E84-426E-40DD-AFC4-6F175D3DCCD1}">
              <a14:hiddenFill xmlns:a14="http://schemas.microsoft.com/office/drawing/2010/main">
                <a:solidFill>
                  <a:srgbClr val="FFFFFF"/>
                </a:solidFill>
              </a14:hiddenFill>
            </a:ext>
          </a:extLst>
        </p:spPr>
      </p:pic>
      <p:sp>
        <p:nvSpPr>
          <p:cNvPr id="47" name="Text Placeholder 45"/>
          <p:cNvSpPr>
            <a:spLocks noGrp="1"/>
          </p:cNvSpPr>
          <p:nvPr>
            <p:ph type="body" sz="quarter" idx="19" hasCustomPrompt="1"/>
          </p:nvPr>
        </p:nvSpPr>
        <p:spPr>
          <a:xfrm>
            <a:off x="469900" y="4570711"/>
            <a:ext cx="589449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smtClean="0"/>
              <a:t>Presentation Date</a:t>
            </a:r>
            <a:br>
              <a:rPr lang="en-US" dirty="0" smtClean="0"/>
            </a:br>
            <a:r>
              <a:rPr lang="en-US" dirty="0" smtClean="0"/>
              <a:t>City, State (presentation location)</a:t>
            </a:r>
          </a:p>
        </p:txBody>
      </p:sp>
      <p:sp>
        <p:nvSpPr>
          <p:cNvPr id="50" name="Text Placeholder 9"/>
          <p:cNvSpPr>
            <a:spLocks noGrp="1"/>
          </p:cNvSpPr>
          <p:nvPr>
            <p:ph type="body" sz="quarter" idx="17" hasCustomPrompt="1"/>
          </p:nvPr>
        </p:nvSpPr>
        <p:spPr>
          <a:xfrm>
            <a:off x="469901" y="3709174"/>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53" name="Text Placeholder 45"/>
          <p:cNvSpPr>
            <a:spLocks noGrp="1"/>
          </p:cNvSpPr>
          <p:nvPr>
            <p:ph type="body" sz="quarter" idx="18" hasCustomPrompt="1"/>
          </p:nvPr>
        </p:nvSpPr>
        <p:spPr>
          <a:xfrm>
            <a:off x="469901" y="3992251"/>
            <a:ext cx="2692871" cy="560042"/>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smtClean="0"/>
              <a:t>Add Presenter Title</a:t>
            </a:r>
            <a:br>
              <a:rPr lang="en-US" dirty="0" smtClean="0"/>
            </a:br>
            <a:r>
              <a:rPr lang="en-US" dirty="0" smtClean="0"/>
              <a:t>Optional Line 2</a:t>
            </a:r>
            <a:br>
              <a:rPr lang="en-US" dirty="0" smtClean="0"/>
            </a:br>
            <a:endParaRPr lang="en-US" dirty="0"/>
          </a:p>
        </p:txBody>
      </p:sp>
      <p:sp>
        <p:nvSpPr>
          <p:cNvPr id="56" name="Text Placeholder 9"/>
          <p:cNvSpPr>
            <a:spLocks noGrp="1"/>
          </p:cNvSpPr>
          <p:nvPr>
            <p:ph type="body" sz="quarter" idx="21" hasCustomPrompt="1"/>
          </p:nvPr>
        </p:nvSpPr>
        <p:spPr>
          <a:xfrm>
            <a:off x="3417372" y="3709174"/>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57" name="Text Placeholder 45"/>
          <p:cNvSpPr>
            <a:spLocks noGrp="1"/>
          </p:cNvSpPr>
          <p:nvPr>
            <p:ph type="body" sz="quarter" idx="22" hasCustomPrompt="1"/>
          </p:nvPr>
        </p:nvSpPr>
        <p:spPr>
          <a:xfrm>
            <a:off x="3417372" y="399225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second presenter info </a:t>
            </a:r>
            <a:br>
              <a:rPr lang="en-US" dirty="0" smtClean="0"/>
            </a:br>
            <a:r>
              <a:rPr lang="en-US" dirty="0" smtClean="0"/>
              <a:t>if not needed</a:t>
            </a:r>
          </a:p>
        </p:txBody>
      </p:sp>
      <p:sp>
        <p:nvSpPr>
          <p:cNvPr id="45" name="Picture Placeholder 4"/>
          <p:cNvSpPr>
            <a:spLocks noGrp="1" noChangeAspect="1"/>
          </p:cNvSpPr>
          <p:nvPr>
            <p:ph type="pic" sz="quarter" idx="16" hasCustomPrompt="1"/>
          </p:nvPr>
        </p:nvSpPr>
        <p:spPr>
          <a:xfrm>
            <a:off x="218127" y="674681"/>
            <a:ext cx="8925874" cy="2071151"/>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469900" y="2794775"/>
            <a:ext cx="8452904" cy="647160"/>
          </a:xfrm>
        </p:spPr>
        <p:txBody>
          <a:bodyPr lIns="0" rIns="91440" anchor="b">
            <a:normAutofit/>
          </a:bodyPr>
          <a:lstStyle>
            <a:lvl1pPr>
              <a:defRPr sz="2800" baseline="0">
                <a:solidFill>
                  <a:schemeClr val="tx1">
                    <a:lumMod val="50000"/>
                  </a:schemeClr>
                </a:solidFill>
              </a:defRPr>
            </a:lvl1pPr>
          </a:lstStyle>
          <a:p>
            <a:r>
              <a:rPr lang="en-US" dirty="0" smtClean="0"/>
              <a:t>presentation title – cover option c </a:t>
            </a:r>
            <a:endParaRPr lang="en-US" dirty="0"/>
          </a:p>
        </p:txBody>
      </p:sp>
      <p:sp>
        <p:nvSpPr>
          <p:cNvPr id="87" name="Text Placeholder 9"/>
          <p:cNvSpPr>
            <a:spLocks noGrp="1"/>
          </p:cNvSpPr>
          <p:nvPr>
            <p:ph type="body" sz="quarter" idx="23" hasCustomPrompt="1"/>
          </p:nvPr>
        </p:nvSpPr>
        <p:spPr>
          <a:xfrm>
            <a:off x="6360197" y="3709174"/>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88" name="Text Placeholder 45"/>
          <p:cNvSpPr>
            <a:spLocks noGrp="1"/>
          </p:cNvSpPr>
          <p:nvPr>
            <p:ph type="body" sz="quarter" idx="24" hasCustomPrompt="1"/>
          </p:nvPr>
        </p:nvSpPr>
        <p:spPr>
          <a:xfrm>
            <a:off x="6360197" y="399225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third presenter info </a:t>
            </a:r>
            <a:br>
              <a:rPr lang="en-US" dirty="0" smtClean="0"/>
            </a:br>
            <a:r>
              <a:rPr lang="en-US" dirty="0" smtClean="0"/>
              <a:t>if not needed</a:t>
            </a:r>
          </a:p>
        </p:txBody>
      </p:sp>
      <p:sp>
        <p:nvSpPr>
          <p:cNvPr id="5" name="Text Placeholder 4"/>
          <p:cNvSpPr>
            <a:spLocks noGrp="1"/>
          </p:cNvSpPr>
          <p:nvPr>
            <p:ph type="body" sz="quarter" idx="25" hasCustomPrompt="1"/>
          </p:nvPr>
        </p:nvSpPr>
        <p:spPr>
          <a:xfrm>
            <a:off x="469900" y="3441935"/>
            <a:ext cx="8484914" cy="248308"/>
          </a:xfrm>
        </p:spPr>
        <p:txBody>
          <a:bodyPr/>
          <a:lstStyle>
            <a:lvl1pPr marL="0" indent="0">
              <a:buNone/>
              <a:defRPr b="1" baseline="0">
                <a:solidFill>
                  <a:schemeClr val="accent2"/>
                </a:solidFill>
              </a:defRPr>
            </a:lvl1pPr>
          </a:lstStyle>
          <a:p>
            <a:pPr lvl="0"/>
            <a:r>
              <a:rPr lang="en-US" dirty="0" smtClean="0"/>
              <a:t>Subtitle – delete if not needed</a:t>
            </a:r>
          </a:p>
        </p:txBody>
      </p:sp>
      <p:sp>
        <p:nvSpPr>
          <p:cNvPr id="46" name="Text Placeholder 4"/>
          <p:cNvSpPr>
            <a:spLocks noGrp="1"/>
          </p:cNvSpPr>
          <p:nvPr>
            <p:ph type="body" sz="quarter" idx="12" hasCustomPrompt="1"/>
          </p:nvPr>
        </p:nvSpPr>
        <p:spPr>
          <a:xfrm>
            <a:off x="2" y="674680"/>
            <a:ext cx="224589" cy="2071116"/>
          </a:xfrm>
          <a:solidFill>
            <a:schemeClr val="accent1"/>
          </a:solidFill>
        </p:spPr>
        <p:txBody>
          <a:bodyPr bIns="0" anchor="b"/>
          <a:lstStyle>
            <a:lvl1pPr marL="0" indent="0">
              <a:buNone/>
              <a:defRPr sz="100"/>
            </a:lvl1pPr>
          </a:lstStyle>
          <a:p>
            <a:pPr lvl="0"/>
            <a:r>
              <a:rPr lang="en-US" dirty="0" smtClean="0"/>
              <a:t>  </a:t>
            </a:r>
          </a:p>
        </p:txBody>
      </p:sp>
      <p:sp>
        <p:nvSpPr>
          <p:cNvPr id="186" name="TextBox 18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6" name="Text Placeholder 4"/>
          <p:cNvSpPr>
            <a:spLocks noGrp="1"/>
          </p:cNvSpPr>
          <p:nvPr>
            <p:ph type="body" sz="quarter" idx="26" hasCustomPrompt="1"/>
          </p:nvPr>
        </p:nvSpPr>
        <p:spPr>
          <a:xfrm>
            <a:off x="503238" y="300961"/>
            <a:ext cx="5984648" cy="331077"/>
          </a:xfrm>
        </p:spPr>
        <p:txBody>
          <a:bodyPr/>
          <a:lstStyle>
            <a:lvl1pPr marL="0" indent="0">
              <a:buNone/>
              <a:defRPr sz="1000" b="1" cap="all" baseline="0">
                <a:solidFill>
                  <a:schemeClr val="tx1"/>
                </a:solidFill>
              </a:defRPr>
            </a:lvl1pPr>
          </a:lstStyle>
          <a:p>
            <a:r>
              <a:rPr lang="en-US" sz="1000" b="0" cap="all" dirty="0" smtClean="0">
                <a:solidFill>
                  <a:srgbClr val="000000"/>
                </a:solidFill>
              </a:rPr>
              <a:t>Type in Name of </a:t>
            </a:r>
            <a:r>
              <a:rPr lang="en-US" sz="1000" b="0" cap="all" dirty="0" err="1" smtClean="0">
                <a:solidFill>
                  <a:srgbClr val="000000"/>
                </a:solidFill>
              </a:rPr>
              <a:t>fACILITY</a:t>
            </a:r>
            <a:r>
              <a:rPr lang="en-US" sz="1000" b="0" cap="all" dirty="0" smtClean="0">
                <a:solidFill>
                  <a:srgbClr val="000000"/>
                </a:solidFill>
              </a:rPr>
              <a:t>, division, group, program or </a:t>
            </a:r>
            <a:r>
              <a:rPr lang="en-US" sz="1000" dirty="0" smtClean="0">
                <a:solidFill>
                  <a:srgbClr val="000000"/>
                </a:solidFill>
              </a:rPr>
              <a:t>www.anl.gov</a:t>
            </a:r>
            <a:endParaRPr lang="en-US" sz="1000" dirty="0">
              <a:solidFill>
                <a:srgbClr val="000000"/>
              </a:solidFill>
            </a:endParaRPr>
          </a:p>
        </p:txBody>
      </p:sp>
    </p:spTree>
    <p:extLst>
      <p:ext uri="{BB962C8B-B14F-4D97-AF65-F5344CB8AC3E}">
        <p14:creationId xmlns:p14="http://schemas.microsoft.com/office/powerpoint/2010/main" val="2190859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Option D">
    <p:bg>
      <p:bgPr>
        <a:solidFill>
          <a:schemeClr val="bg1"/>
        </a:solidFill>
        <a:effectLst/>
      </p:bgPr>
    </p:bg>
    <p:spTree>
      <p:nvGrpSpPr>
        <p:cNvPr id="1" name=""/>
        <p:cNvGrpSpPr/>
        <p:nvPr/>
      </p:nvGrpSpPr>
      <p:grpSpPr>
        <a:xfrm>
          <a:off x="0" y="0"/>
          <a:ext cx="0" cy="0"/>
          <a:chOff x="0" y="0"/>
          <a:chExt cx="0" cy="0"/>
        </a:xfrm>
      </p:grpSpPr>
      <p:pic>
        <p:nvPicPr>
          <p:cNvPr id="15"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7976" y="170633"/>
            <a:ext cx="1557337" cy="561027"/>
          </a:xfrm>
          <a:prstGeom prst="rect">
            <a:avLst/>
          </a:prstGeom>
          <a:noFill/>
          <a:extLst>
            <a:ext uri="{909E8E84-426E-40DD-AFC4-6F175D3DCCD1}">
              <a14:hiddenFill xmlns:a14="http://schemas.microsoft.com/office/drawing/2010/main">
                <a:solidFill>
                  <a:srgbClr val="FFFFFF"/>
                </a:solidFill>
              </a14:hiddenFill>
            </a:ext>
          </a:extLst>
        </p:spPr>
      </p:pic>
      <p:sp>
        <p:nvSpPr>
          <p:cNvPr id="47" name="Text Placeholder 45"/>
          <p:cNvSpPr>
            <a:spLocks noGrp="1"/>
          </p:cNvSpPr>
          <p:nvPr>
            <p:ph type="body" sz="quarter" idx="19" hasCustomPrompt="1"/>
          </p:nvPr>
        </p:nvSpPr>
        <p:spPr>
          <a:xfrm>
            <a:off x="469900" y="4570711"/>
            <a:ext cx="589449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smtClean="0"/>
              <a:t>Presentation Date</a:t>
            </a:r>
            <a:br>
              <a:rPr lang="en-US" dirty="0" smtClean="0"/>
            </a:br>
            <a:r>
              <a:rPr lang="en-US" dirty="0" smtClean="0"/>
              <a:t>City, State (presentation location)</a:t>
            </a:r>
          </a:p>
        </p:txBody>
      </p:sp>
      <p:sp>
        <p:nvSpPr>
          <p:cNvPr id="50" name="Text Placeholder 9"/>
          <p:cNvSpPr>
            <a:spLocks noGrp="1"/>
          </p:cNvSpPr>
          <p:nvPr>
            <p:ph type="body" sz="quarter" idx="17" hasCustomPrompt="1"/>
          </p:nvPr>
        </p:nvSpPr>
        <p:spPr>
          <a:xfrm>
            <a:off x="469901" y="3436223"/>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53" name="Text Placeholder 45"/>
          <p:cNvSpPr>
            <a:spLocks noGrp="1"/>
          </p:cNvSpPr>
          <p:nvPr>
            <p:ph type="body" sz="quarter" idx="18" hasCustomPrompt="1"/>
          </p:nvPr>
        </p:nvSpPr>
        <p:spPr>
          <a:xfrm>
            <a:off x="469901" y="3719301"/>
            <a:ext cx="2692871" cy="685800"/>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smtClean="0"/>
              <a:t>Add Presenter Title</a:t>
            </a:r>
            <a:br>
              <a:rPr lang="en-US" dirty="0" smtClean="0"/>
            </a:br>
            <a:r>
              <a:rPr lang="en-US" dirty="0" smtClean="0"/>
              <a:t>Optional Line 2</a:t>
            </a:r>
            <a:br>
              <a:rPr lang="en-US" dirty="0" smtClean="0"/>
            </a:br>
            <a:r>
              <a:rPr lang="en-US" dirty="0" smtClean="0"/>
              <a:t>Optional Line 3</a:t>
            </a:r>
            <a:endParaRPr lang="en-US" dirty="0"/>
          </a:p>
        </p:txBody>
      </p:sp>
      <p:sp>
        <p:nvSpPr>
          <p:cNvPr id="56" name="Text Placeholder 9"/>
          <p:cNvSpPr>
            <a:spLocks noGrp="1"/>
          </p:cNvSpPr>
          <p:nvPr>
            <p:ph type="body" sz="quarter" idx="21" hasCustomPrompt="1"/>
          </p:nvPr>
        </p:nvSpPr>
        <p:spPr>
          <a:xfrm>
            <a:off x="3417372" y="3436223"/>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57" name="Text Placeholder 45"/>
          <p:cNvSpPr>
            <a:spLocks noGrp="1"/>
          </p:cNvSpPr>
          <p:nvPr>
            <p:ph type="body" sz="quarter" idx="22" hasCustomPrompt="1"/>
          </p:nvPr>
        </p:nvSpPr>
        <p:spPr>
          <a:xfrm>
            <a:off x="3417372" y="371930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second presenter info </a:t>
            </a:r>
            <a:br>
              <a:rPr lang="en-US" dirty="0" smtClean="0"/>
            </a:br>
            <a:r>
              <a:rPr lang="en-US" dirty="0" smtClean="0"/>
              <a:t>if not needed</a:t>
            </a:r>
          </a:p>
        </p:txBody>
      </p:sp>
      <p:sp>
        <p:nvSpPr>
          <p:cNvPr id="45" name="Picture Placeholder 4"/>
          <p:cNvSpPr>
            <a:spLocks noGrp="1" noChangeAspect="1"/>
          </p:cNvSpPr>
          <p:nvPr>
            <p:ph type="pic" sz="quarter" idx="16" hasCustomPrompt="1"/>
          </p:nvPr>
        </p:nvSpPr>
        <p:spPr>
          <a:xfrm>
            <a:off x="218127" y="1261205"/>
            <a:ext cx="8925874" cy="2071151"/>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469901" y="82770"/>
            <a:ext cx="6776128" cy="839426"/>
          </a:xfrm>
        </p:spPr>
        <p:txBody>
          <a:bodyPr lIns="0" rIns="91440" anchor="b">
            <a:normAutofit/>
          </a:bodyPr>
          <a:lstStyle>
            <a:lvl1pPr>
              <a:defRPr sz="2800" baseline="0">
                <a:solidFill>
                  <a:schemeClr val="tx1">
                    <a:lumMod val="50000"/>
                  </a:schemeClr>
                </a:solidFill>
              </a:defRPr>
            </a:lvl1pPr>
          </a:lstStyle>
          <a:p>
            <a:r>
              <a:rPr lang="en-US" dirty="0" smtClean="0"/>
              <a:t>presentation title –</a:t>
            </a:r>
            <a:br>
              <a:rPr lang="en-US" dirty="0" smtClean="0"/>
            </a:br>
            <a:r>
              <a:rPr lang="en-US" dirty="0" smtClean="0"/>
              <a:t>Cover option D</a:t>
            </a:r>
            <a:endParaRPr lang="en-US" dirty="0"/>
          </a:p>
        </p:txBody>
      </p:sp>
      <p:sp>
        <p:nvSpPr>
          <p:cNvPr id="87" name="Text Placeholder 9"/>
          <p:cNvSpPr>
            <a:spLocks noGrp="1"/>
          </p:cNvSpPr>
          <p:nvPr>
            <p:ph type="body" sz="quarter" idx="23" hasCustomPrompt="1"/>
          </p:nvPr>
        </p:nvSpPr>
        <p:spPr>
          <a:xfrm>
            <a:off x="6360197" y="3436223"/>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88" name="Text Placeholder 45"/>
          <p:cNvSpPr>
            <a:spLocks noGrp="1"/>
          </p:cNvSpPr>
          <p:nvPr>
            <p:ph type="body" sz="quarter" idx="24" hasCustomPrompt="1"/>
          </p:nvPr>
        </p:nvSpPr>
        <p:spPr>
          <a:xfrm>
            <a:off x="6360197" y="371930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third presenter info </a:t>
            </a:r>
            <a:br>
              <a:rPr lang="en-US" dirty="0" smtClean="0"/>
            </a:br>
            <a:r>
              <a:rPr lang="en-US" dirty="0" smtClean="0"/>
              <a:t>if not needed</a:t>
            </a:r>
          </a:p>
        </p:txBody>
      </p:sp>
      <p:sp>
        <p:nvSpPr>
          <p:cNvPr id="5" name="Text Placeholder 4"/>
          <p:cNvSpPr>
            <a:spLocks noGrp="1"/>
          </p:cNvSpPr>
          <p:nvPr>
            <p:ph type="body" sz="quarter" idx="25" hasCustomPrompt="1"/>
          </p:nvPr>
        </p:nvSpPr>
        <p:spPr>
          <a:xfrm>
            <a:off x="469900" y="922195"/>
            <a:ext cx="8484914" cy="248308"/>
          </a:xfrm>
        </p:spPr>
        <p:txBody>
          <a:bodyPr/>
          <a:lstStyle>
            <a:lvl1pPr marL="0" indent="0">
              <a:buNone/>
              <a:defRPr b="1" baseline="0">
                <a:solidFill>
                  <a:schemeClr val="accent2"/>
                </a:solidFill>
              </a:defRPr>
            </a:lvl1pPr>
          </a:lstStyle>
          <a:p>
            <a:pPr lvl="0"/>
            <a:r>
              <a:rPr lang="en-US" dirty="0" smtClean="0"/>
              <a:t>Subtitle – delete if not needed</a:t>
            </a:r>
          </a:p>
        </p:txBody>
      </p:sp>
      <p:sp>
        <p:nvSpPr>
          <p:cNvPr id="46" name="Text Placeholder 4"/>
          <p:cNvSpPr>
            <a:spLocks noGrp="1"/>
          </p:cNvSpPr>
          <p:nvPr>
            <p:ph type="body" sz="quarter" idx="12" hasCustomPrompt="1"/>
          </p:nvPr>
        </p:nvSpPr>
        <p:spPr>
          <a:xfrm>
            <a:off x="2" y="1261204"/>
            <a:ext cx="224589" cy="2071116"/>
          </a:xfrm>
          <a:solidFill>
            <a:schemeClr val="accent1"/>
          </a:solidFill>
        </p:spPr>
        <p:txBody>
          <a:bodyPr bIns="0" anchor="b"/>
          <a:lstStyle>
            <a:lvl1pPr marL="0" indent="0">
              <a:buNone/>
              <a:defRPr sz="100"/>
            </a:lvl1pPr>
          </a:lstStyle>
          <a:p>
            <a:pPr lvl="0"/>
            <a:r>
              <a:rPr lang="en-US" dirty="0" smtClean="0"/>
              <a:t>  </a:t>
            </a:r>
          </a:p>
        </p:txBody>
      </p:sp>
      <p:sp>
        <p:nvSpPr>
          <p:cNvPr id="153" name="TextBox 15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061700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 - Full Fram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7" y="6978"/>
            <a:ext cx="8925873" cy="5143500"/>
          </a:xfrm>
          <a:solidFill>
            <a:schemeClr val="bg1"/>
          </a:solidFill>
        </p:spPr>
        <p:txBody>
          <a:bodyPr lIns="0" tIns="1645920" anchor="t" anchorCtr="0"/>
          <a:lstStyle>
            <a:lvl1pPr marL="0" indent="0" algn="ctr">
              <a:buNone/>
              <a:defRPr baseline="0"/>
            </a:lvl1pPr>
          </a:lstStyle>
          <a:p>
            <a:r>
              <a:rPr lang="en-US" dirty="0" smtClean="0"/>
              <a:t>Click icon to insert an image then right click image and “SEND IMAGE TO BACK”</a:t>
            </a:r>
            <a:endParaRPr lang="en-US" dirty="0"/>
          </a:p>
        </p:txBody>
      </p:sp>
      <p:sp>
        <p:nvSpPr>
          <p:cNvPr id="7" name="Text Placeholder 6"/>
          <p:cNvSpPr>
            <a:spLocks noGrp="1"/>
          </p:cNvSpPr>
          <p:nvPr>
            <p:ph type="body" sz="quarter" idx="17" hasCustomPrompt="1"/>
          </p:nvPr>
        </p:nvSpPr>
        <p:spPr>
          <a:xfrm>
            <a:off x="0" y="3581400"/>
            <a:ext cx="9144000" cy="1562100"/>
          </a:xfrm>
          <a:solidFill>
            <a:schemeClr val="tx2">
              <a:alpha val="91000"/>
            </a:schemeClr>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2" name="Title 1"/>
          <p:cNvSpPr>
            <a:spLocks noGrp="1"/>
          </p:cNvSpPr>
          <p:nvPr>
            <p:ph type="title" hasCustomPrompt="1"/>
          </p:nvPr>
        </p:nvSpPr>
        <p:spPr>
          <a:xfrm>
            <a:off x="469901" y="3782231"/>
            <a:ext cx="8321040" cy="1030194"/>
          </a:xfrm>
        </p:spPr>
        <p:txBody>
          <a:bodyPr lIns="0" anchor="t"/>
          <a:lstStyle>
            <a:lvl1pPr>
              <a:defRPr sz="2400" b="1" cap="all" baseline="0">
                <a:solidFill>
                  <a:schemeClr val="bg1"/>
                </a:solidFill>
              </a:defRPr>
            </a:lvl1pPr>
          </a:lstStyle>
          <a:p>
            <a:r>
              <a:rPr lang="en-US" dirty="0" smtClean="0"/>
              <a:t>Full-frame image layout  – title</a:t>
            </a:r>
            <a:endParaRPr lang="en-US" dirty="0"/>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8"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smtClean="0"/>
              <a:t>  </a:t>
            </a:r>
          </a:p>
        </p:txBody>
      </p:sp>
      <p:sp>
        <p:nvSpPr>
          <p:cNvPr id="9" name="TextBox 8"/>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207282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 - ONE Image">
    <p:bg>
      <p:bgPr>
        <a:solidFill>
          <a:schemeClr val="bg1"/>
        </a:solidFill>
        <a:effectLst/>
      </p:bgPr>
    </p:bg>
    <p:spTree>
      <p:nvGrpSpPr>
        <p:cNvPr id="1" name=""/>
        <p:cNvGrpSpPr/>
        <p:nvPr/>
      </p:nvGrpSpPr>
      <p:grpSpPr>
        <a:xfrm>
          <a:off x="0" y="0"/>
          <a:ext cx="0" cy="0"/>
          <a:chOff x="0" y="0"/>
          <a:chExt cx="0" cy="0"/>
        </a:xfrm>
      </p:grpSpPr>
      <p:sp>
        <p:nvSpPr>
          <p:cNvPr id="8" name="Text Placeholder 6"/>
          <p:cNvSpPr>
            <a:spLocks noGrp="1"/>
          </p:cNvSpPr>
          <p:nvPr>
            <p:ph type="body" sz="quarter" idx="17" hasCustomPrompt="1"/>
          </p:nvPr>
        </p:nvSpPr>
        <p:spPr>
          <a:xfrm>
            <a:off x="0" y="2742091"/>
            <a:ext cx="9144000" cy="2401409"/>
          </a:xfrm>
          <a:solidFill>
            <a:schemeClr val="accent2"/>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10" name="Text Placeholder 7"/>
          <p:cNvSpPr>
            <a:spLocks noGrp="1"/>
          </p:cNvSpPr>
          <p:nvPr>
            <p:ph type="body" sz="quarter" idx="14"/>
          </p:nvPr>
        </p:nvSpPr>
        <p:spPr>
          <a:xfrm>
            <a:off x="469900" y="3893639"/>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p:txBody>
      </p:sp>
      <p:sp>
        <p:nvSpPr>
          <p:cNvPr id="5" name="Picture Placeholder 4"/>
          <p:cNvSpPr>
            <a:spLocks noGrp="1" noChangeAspect="1"/>
          </p:cNvSpPr>
          <p:nvPr>
            <p:ph type="pic" sz="quarter" idx="13" hasCustomPrompt="1"/>
          </p:nvPr>
        </p:nvSpPr>
        <p:spPr>
          <a:xfrm>
            <a:off x="218127" y="-1"/>
            <a:ext cx="8925873" cy="2742010"/>
          </a:xfrm>
          <a:solidFill>
            <a:schemeClr val="bg1"/>
          </a:solidFill>
        </p:spPr>
        <p:txBody>
          <a:bodyPr lIns="0" tIns="1097280" anchor="t" anchorCtr="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469900" y="3265038"/>
            <a:ext cx="8674100" cy="590324"/>
          </a:xfrm>
        </p:spPr>
        <p:txBody>
          <a:bodyPr lIns="0"/>
          <a:lstStyle>
            <a:lvl1pPr>
              <a:defRPr sz="2800" b="1" baseline="0">
                <a:solidFill>
                  <a:schemeClr val="bg1"/>
                </a:solidFill>
              </a:defRPr>
            </a:lvl1pPr>
          </a:lstStyle>
          <a:p>
            <a:r>
              <a:rPr lang="en-US" dirty="0" smtClean="0"/>
              <a:t>Science/R&amp;D hero – one image</a:t>
            </a:r>
            <a:br>
              <a:rPr lang="en-US" dirty="0" smtClean="0"/>
            </a:br>
            <a:r>
              <a:rPr lang="en-US" dirty="0" smtClean="0"/>
              <a:t>Headline is </a:t>
            </a:r>
            <a:r>
              <a:rPr lang="en-US" dirty="0" err="1" smtClean="0"/>
              <a:t>arial</a:t>
            </a:r>
            <a:r>
              <a:rPr lang="en-US" dirty="0" smtClean="0"/>
              <a:t> in all caps</a:t>
            </a:r>
            <a:endParaRPr lang="en-US" dirty="0"/>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9"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smtClean="0"/>
              <a:t>  </a:t>
            </a:r>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65949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 - TWO images">
    <p:bg>
      <p:bgPr>
        <a:solidFill>
          <a:schemeClr val="bg1"/>
        </a:solidFill>
        <a:effectLst/>
      </p:bgPr>
    </p:bg>
    <p:spTree>
      <p:nvGrpSpPr>
        <p:cNvPr id="1" name=""/>
        <p:cNvGrpSpPr/>
        <p:nvPr/>
      </p:nvGrpSpPr>
      <p:grpSpPr>
        <a:xfrm>
          <a:off x="0" y="0"/>
          <a:ext cx="0" cy="0"/>
          <a:chOff x="0" y="0"/>
          <a:chExt cx="0" cy="0"/>
        </a:xfrm>
      </p:grpSpPr>
      <p:sp>
        <p:nvSpPr>
          <p:cNvPr id="13" name="Text Placeholder 6"/>
          <p:cNvSpPr>
            <a:spLocks noGrp="1"/>
          </p:cNvSpPr>
          <p:nvPr>
            <p:ph type="body" sz="quarter" idx="20" hasCustomPrompt="1"/>
          </p:nvPr>
        </p:nvSpPr>
        <p:spPr>
          <a:xfrm>
            <a:off x="0" y="2742091"/>
            <a:ext cx="9144000" cy="2401409"/>
          </a:xfrm>
          <a:solidFill>
            <a:schemeClr val="accent2"/>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11" name="Picture Placeholder 4"/>
          <p:cNvSpPr>
            <a:spLocks noGrp="1" noChangeAspect="1"/>
          </p:cNvSpPr>
          <p:nvPr>
            <p:ph type="pic" sz="quarter" idx="16" hasCustomPrompt="1"/>
          </p:nvPr>
        </p:nvSpPr>
        <p:spPr>
          <a:xfrm>
            <a:off x="218127" y="0"/>
            <a:ext cx="4480560" cy="2747963"/>
          </a:xfrm>
          <a:solidFill>
            <a:schemeClr val="bg1">
              <a:lumMod val="75000"/>
            </a:schemeClr>
          </a:solidFill>
        </p:spPr>
        <p:txBody>
          <a:bodyPr tIns="1097280" anchor="t" anchorCtr="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noChangeAspect="1"/>
          </p:cNvSpPr>
          <p:nvPr>
            <p:ph type="pic" sz="quarter" idx="17" hasCustomPrompt="1"/>
          </p:nvPr>
        </p:nvSpPr>
        <p:spPr>
          <a:xfrm>
            <a:off x="4682525" y="0"/>
            <a:ext cx="4480560" cy="2747963"/>
          </a:xfrm>
          <a:solidFill>
            <a:schemeClr val="bg1">
              <a:lumMod val="85000"/>
            </a:schemeClr>
          </a:solidFill>
        </p:spPr>
        <p:txBody>
          <a:bodyPr tIns="1097280" anchor="t" anchorCtr="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469900" y="3255513"/>
            <a:ext cx="8674100" cy="590324"/>
          </a:xfrm>
        </p:spPr>
        <p:txBody>
          <a:bodyPr lIns="0"/>
          <a:lstStyle>
            <a:lvl1pPr>
              <a:defRPr sz="2800" b="1">
                <a:solidFill>
                  <a:schemeClr val="bg1"/>
                </a:solidFill>
              </a:defRPr>
            </a:lvl1pPr>
          </a:lstStyle>
          <a:p>
            <a:r>
              <a:rPr lang="en-US" dirty="0" smtClean="0"/>
              <a:t>Science/R&amp;D hero – TWO images</a:t>
            </a:r>
            <a:br>
              <a:rPr lang="en-US" dirty="0" smtClean="0"/>
            </a:br>
            <a:r>
              <a:rPr lang="en-US" dirty="0" smtClean="0"/>
              <a:t>Headline is </a:t>
            </a:r>
            <a:r>
              <a:rPr lang="en-US" dirty="0" err="1" smtClean="0"/>
              <a:t>arial</a:t>
            </a:r>
            <a:r>
              <a:rPr lang="en-US" dirty="0" smtClean="0"/>
              <a:t> in all caps</a:t>
            </a:r>
            <a:endParaRPr lang="en-US" dirty="0"/>
          </a:p>
        </p:txBody>
      </p:sp>
      <p:sp>
        <p:nvSpPr>
          <p:cNvPr id="9" name="Text Placeholder 7"/>
          <p:cNvSpPr>
            <a:spLocks noGrp="1"/>
          </p:cNvSpPr>
          <p:nvPr>
            <p:ph type="body" sz="quarter" idx="14"/>
          </p:nvPr>
        </p:nvSpPr>
        <p:spPr>
          <a:xfrm>
            <a:off x="469900" y="3884114"/>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p:txBody>
      </p:sp>
      <p:sp>
        <p:nvSpPr>
          <p:cNvPr id="3" name="Slide Number Placeholder 2"/>
          <p:cNvSpPr>
            <a:spLocks noGrp="1"/>
          </p:cNvSpPr>
          <p:nvPr>
            <p:ph type="sldNum" sz="quarter" idx="18"/>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0"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smtClean="0"/>
              <a:t>  </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709536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 - THREE Images">
    <p:bg>
      <p:bgPr>
        <a:solidFill>
          <a:schemeClr val="bg1"/>
        </a:solidFill>
        <a:effectLst/>
      </p:bgPr>
    </p:bg>
    <p:spTree>
      <p:nvGrpSpPr>
        <p:cNvPr id="1" name=""/>
        <p:cNvGrpSpPr/>
        <p:nvPr/>
      </p:nvGrpSpPr>
      <p:grpSpPr>
        <a:xfrm>
          <a:off x="0" y="0"/>
          <a:ext cx="0" cy="0"/>
          <a:chOff x="0" y="0"/>
          <a:chExt cx="0" cy="0"/>
        </a:xfrm>
      </p:grpSpPr>
      <p:sp>
        <p:nvSpPr>
          <p:cNvPr id="11" name="Text Placeholder 6"/>
          <p:cNvSpPr>
            <a:spLocks noGrp="1"/>
          </p:cNvSpPr>
          <p:nvPr>
            <p:ph type="body" sz="quarter" idx="19" hasCustomPrompt="1"/>
          </p:nvPr>
        </p:nvSpPr>
        <p:spPr>
          <a:xfrm>
            <a:off x="0" y="2742091"/>
            <a:ext cx="9144000" cy="2401409"/>
          </a:xfrm>
          <a:solidFill>
            <a:schemeClr val="accent2"/>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5" name="Picture Placeholder 4"/>
          <p:cNvSpPr>
            <a:spLocks noGrp="1" noChangeAspect="1"/>
          </p:cNvSpPr>
          <p:nvPr>
            <p:ph type="pic" sz="quarter" idx="13" hasCustomPrompt="1"/>
          </p:nvPr>
        </p:nvSpPr>
        <p:spPr>
          <a:xfrm>
            <a:off x="218127" y="0"/>
            <a:ext cx="2990088" cy="275523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9" name="Picture Placeholder 4"/>
          <p:cNvSpPr>
            <a:spLocks noGrp="1" noChangeAspect="1"/>
          </p:cNvSpPr>
          <p:nvPr>
            <p:ph type="pic" sz="quarter" idx="15" hasCustomPrompt="1"/>
          </p:nvPr>
        </p:nvSpPr>
        <p:spPr>
          <a:xfrm>
            <a:off x="3194237" y="0"/>
            <a:ext cx="2990088" cy="275523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0" name="Picture Placeholder 4"/>
          <p:cNvSpPr>
            <a:spLocks noGrp="1" noChangeAspect="1"/>
          </p:cNvSpPr>
          <p:nvPr>
            <p:ph type="pic" sz="quarter" idx="16" hasCustomPrompt="1"/>
          </p:nvPr>
        </p:nvSpPr>
        <p:spPr>
          <a:xfrm>
            <a:off x="6186112" y="0"/>
            <a:ext cx="2957888" cy="275523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8" name="Text Placeholder 7"/>
          <p:cNvSpPr>
            <a:spLocks noGrp="1"/>
          </p:cNvSpPr>
          <p:nvPr>
            <p:ph type="body" sz="quarter" idx="14"/>
          </p:nvPr>
        </p:nvSpPr>
        <p:spPr>
          <a:xfrm>
            <a:off x="469900" y="3893639"/>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p:txBody>
      </p:sp>
      <p:sp>
        <p:nvSpPr>
          <p:cNvPr id="2" name="Title 1"/>
          <p:cNvSpPr>
            <a:spLocks noGrp="1"/>
          </p:cNvSpPr>
          <p:nvPr>
            <p:ph type="title" hasCustomPrompt="1"/>
          </p:nvPr>
        </p:nvSpPr>
        <p:spPr>
          <a:xfrm>
            <a:off x="469900" y="3265038"/>
            <a:ext cx="8674100" cy="590324"/>
          </a:xfrm>
        </p:spPr>
        <p:txBody>
          <a:bodyPr lIns="0"/>
          <a:lstStyle>
            <a:lvl1pPr>
              <a:defRPr sz="2800" b="1">
                <a:solidFill>
                  <a:schemeClr val="bg1"/>
                </a:solidFill>
              </a:defRPr>
            </a:lvl1pPr>
          </a:lstStyle>
          <a:p>
            <a:r>
              <a:rPr lang="en-US" dirty="0" smtClean="0"/>
              <a:t>Science/R&amp;D hero – Three images</a:t>
            </a:r>
            <a:br>
              <a:rPr lang="en-US" dirty="0" smtClean="0"/>
            </a:br>
            <a:r>
              <a:rPr lang="en-US" dirty="0" smtClean="0"/>
              <a:t>Headline is </a:t>
            </a:r>
            <a:r>
              <a:rPr lang="en-US" dirty="0" err="1" smtClean="0"/>
              <a:t>arial</a:t>
            </a:r>
            <a:r>
              <a:rPr lang="en-US" dirty="0" smtClean="0"/>
              <a:t> in all caps</a:t>
            </a:r>
            <a:endParaRPr lang="en-US" dirty="0"/>
          </a:p>
        </p:txBody>
      </p:sp>
      <p:sp>
        <p:nvSpPr>
          <p:cNvPr id="3" name="Slide Number Placeholder 2"/>
          <p:cNvSpPr>
            <a:spLocks noGrp="1"/>
          </p:cNvSpPr>
          <p:nvPr>
            <p:ph type="sldNum" sz="quarter" idx="17"/>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2"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smtClean="0"/>
              <a:t>  </a:t>
            </a:r>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3012978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ic - FOUR Images">
    <p:bg>
      <p:bgPr>
        <a:solidFill>
          <a:schemeClr val="bg1"/>
        </a:solidFill>
        <a:effectLst/>
      </p:bgPr>
    </p:bg>
    <p:spTree>
      <p:nvGrpSpPr>
        <p:cNvPr id="1" name=""/>
        <p:cNvGrpSpPr/>
        <p:nvPr/>
      </p:nvGrpSpPr>
      <p:grpSpPr>
        <a:xfrm>
          <a:off x="0" y="0"/>
          <a:ext cx="0" cy="0"/>
          <a:chOff x="0" y="0"/>
          <a:chExt cx="0" cy="0"/>
        </a:xfrm>
      </p:grpSpPr>
      <p:sp>
        <p:nvSpPr>
          <p:cNvPr id="19" name="Text Placeholder 6"/>
          <p:cNvSpPr>
            <a:spLocks noGrp="1"/>
          </p:cNvSpPr>
          <p:nvPr>
            <p:ph type="body" sz="quarter" idx="24" hasCustomPrompt="1"/>
          </p:nvPr>
        </p:nvSpPr>
        <p:spPr>
          <a:xfrm>
            <a:off x="0" y="0"/>
            <a:ext cx="9144000" cy="5143500"/>
          </a:xfrm>
          <a:solidFill>
            <a:schemeClr val="accent2"/>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5" name="Picture Placeholder 4"/>
          <p:cNvSpPr>
            <a:spLocks noGrp="1" noChangeAspect="1"/>
          </p:cNvSpPr>
          <p:nvPr>
            <p:ph type="pic" sz="quarter" idx="13" hasCustomPrompt="1"/>
          </p:nvPr>
        </p:nvSpPr>
        <p:spPr>
          <a:xfrm>
            <a:off x="218127" y="1240631"/>
            <a:ext cx="2240280" cy="167871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9" name="Picture Placeholder 4"/>
          <p:cNvSpPr>
            <a:spLocks noGrp="1" noChangeAspect="1"/>
          </p:cNvSpPr>
          <p:nvPr>
            <p:ph type="pic" sz="quarter" idx="15" hasCustomPrompt="1"/>
          </p:nvPr>
        </p:nvSpPr>
        <p:spPr>
          <a:xfrm>
            <a:off x="2453235" y="1240631"/>
            <a:ext cx="2240280" cy="167871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0" name="Picture Placeholder 4"/>
          <p:cNvSpPr>
            <a:spLocks noGrp="1" noChangeAspect="1"/>
          </p:cNvSpPr>
          <p:nvPr>
            <p:ph type="pic" sz="quarter" idx="16" hasCustomPrompt="1"/>
          </p:nvPr>
        </p:nvSpPr>
        <p:spPr>
          <a:xfrm>
            <a:off x="4688341" y="1240631"/>
            <a:ext cx="2240280" cy="167871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1" name="Picture Placeholder 4"/>
          <p:cNvSpPr>
            <a:spLocks noGrp="1" noChangeAspect="1"/>
          </p:cNvSpPr>
          <p:nvPr>
            <p:ph type="pic" sz="quarter" idx="17" hasCustomPrompt="1"/>
          </p:nvPr>
        </p:nvSpPr>
        <p:spPr>
          <a:xfrm>
            <a:off x="6906022" y="1240631"/>
            <a:ext cx="2240280" cy="167871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8" name="Text Placeholder 7"/>
          <p:cNvSpPr>
            <a:spLocks noGrp="1"/>
          </p:cNvSpPr>
          <p:nvPr>
            <p:ph type="body" sz="quarter" idx="14"/>
          </p:nvPr>
        </p:nvSpPr>
        <p:spPr>
          <a:xfrm>
            <a:off x="469900" y="3484064"/>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p:txBody>
      </p:sp>
      <p:sp>
        <p:nvSpPr>
          <p:cNvPr id="3" name="Title 2"/>
          <p:cNvSpPr>
            <a:spLocks noGrp="1"/>
          </p:cNvSpPr>
          <p:nvPr>
            <p:ph type="title" hasCustomPrompt="1"/>
          </p:nvPr>
        </p:nvSpPr>
        <p:spPr/>
        <p:txBody>
          <a:bodyPr/>
          <a:lstStyle>
            <a:lvl1pPr>
              <a:defRPr>
                <a:solidFill>
                  <a:schemeClr val="bg1"/>
                </a:solidFill>
              </a:defRPr>
            </a:lvl1pPr>
          </a:lstStyle>
          <a:p>
            <a:r>
              <a:rPr lang="en-US" dirty="0" smtClean="0"/>
              <a:t>Science/R&amp;D hero – four images</a:t>
            </a:r>
            <a:br>
              <a:rPr lang="en-US" dirty="0" smtClean="0"/>
            </a:br>
            <a:r>
              <a:rPr lang="en-US" dirty="0" smtClean="0"/>
              <a:t>Headline is </a:t>
            </a:r>
            <a:r>
              <a:rPr lang="en-US" dirty="0" err="1" smtClean="0"/>
              <a:t>arial</a:t>
            </a:r>
            <a:r>
              <a:rPr lang="en-US" dirty="0" smtClean="0"/>
              <a:t> in all caps</a:t>
            </a:r>
            <a:endParaRPr lang="en-US" dirty="0"/>
          </a:p>
        </p:txBody>
      </p:sp>
      <p:sp>
        <p:nvSpPr>
          <p:cNvPr id="4" name="Text Placeholder 3"/>
          <p:cNvSpPr>
            <a:spLocks noGrp="1"/>
          </p:cNvSpPr>
          <p:nvPr>
            <p:ph type="body" sz="quarter" idx="18" hasCustomPrompt="1"/>
          </p:nvPr>
        </p:nvSpPr>
        <p:spPr>
          <a:xfrm>
            <a:off x="218128" y="2948823"/>
            <a:ext cx="2238469" cy="358378"/>
          </a:xfrm>
        </p:spPr>
        <p:txBody>
          <a:bodyPr lIns="91440" rIns="91440"/>
          <a:lstStyle>
            <a:lvl1pPr marL="0" indent="0">
              <a:lnSpc>
                <a:spcPct val="95000"/>
              </a:lnSpc>
              <a:buNone/>
              <a:defRPr sz="1200" b="0" baseline="0">
                <a:solidFill>
                  <a:schemeClr val="bg1"/>
                </a:solidFill>
              </a:defRPr>
            </a:lvl1pPr>
          </a:lstStyle>
          <a:p>
            <a:pPr lvl="0"/>
            <a:r>
              <a:rPr lang="en-US" dirty="0" smtClean="0"/>
              <a:t>Image caption Image caption Image caption Image caption Image</a:t>
            </a:r>
            <a:endParaRPr lang="en-US" dirty="0"/>
          </a:p>
        </p:txBody>
      </p:sp>
      <p:sp>
        <p:nvSpPr>
          <p:cNvPr id="16" name="Text Placeholder 3"/>
          <p:cNvSpPr>
            <a:spLocks noGrp="1"/>
          </p:cNvSpPr>
          <p:nvPr>
            <p:ph type="body" sz="quarter" idx="19" hasCustomPrompt="1"/>
          </p:nvPr>
        </p:nvSpPr>
        <p:spPr>
          <a:xfrm>
            <a:off x="2442595" y="2948823"/>
            <a:ext cx="2238469" cy="358378"/>
          </a:xfrm>
        </p:spPr>
        <p:txBody>
          <a:bodyPr lIns="91440" rIns="91440"/>
          <a:lstStyle>
            <a:lvl1pPr marL="0" indent="0">
              <a:lnSpc>
                <a:spcPct val="95000"/>
              </a:lnSpc>
              <a:buNone/>
              <a:defRPr sz="1200" b="0">
                <a:solidFill>
                  <a:schemeClr val="bg1"/>
                </a:solidFill>
              </a:defRPr>
            </a:lvl1pPr>
          </a:lstStyle>
          <a:p>
            <a:pPr lvl="0"/>
            <a:r>
              <a:rPr lang="en-US" dirty="0" smtClean="0"/>
              <a:t>Image caption Image caption Image caption Image caption Image</a:t>
            </a:r>
            <a:endParaRPr lang="en-US" dirty="0"/>
          </a:p>
        </p:txBody>
      </p:sp>
      <p:sp>
        <p:nvSpPr>
          <p:cNvPr id="17" name="Text Placeholder 3"/>
          <p:cNvSpPr>
            <a:spLocks noGrp="1"/>
          </p:cNvSpPr>
          <p:nvPr>
            <p:ph type="body" sz="quarter" idx="20" hasCustomPrompt="1"/>
          </p:nvPr>
        </p:nvSpPr>
        <p:spPr>
          <a:xfrm>
            <a:off x="4681064" y="2948823"/>
            <a:ext cx="2238469" cy="358378"/>
          </a:xfrm>
        </p:spPr>
        <p:txBody>
          <a:bodyPr lIns="91440" rIns="91440"/>
          <a:lstStyle>
            <a:lvl1pPr marL="0" indent="0">
              <a:lnSpc>
                <a:spcPct val="95000"/>
              </a:lnSpc>
              <a:buNone/>
              <a:defRPr sz="1200" b="0">
                <a:solidFill>
                  <a:schemeClr val="bg1"/>
                </a:solidFill>
              </a:defRPr>
            </a:lvl1pPr>
          </a:lstStyle>
          <a:p>
            <a:pPr lvl="0"/>
            <a:r>
              <a:rPr lang="en-US" dirty="0" smtClean="0"/>
              <a:t>Image caption Image caption Image caption Image caption Image</a:t>
            </a:r>
            <a:endParaRPr lang="en-US" dirty="0"/>
          </a:p>
        </p:txBody>
      </p:sp>
      <p:sp>
        <p:nvSpPr>
          <p:cNvPr id="18" name="Text Placeholder 3"/>
          <p:cNvSpPr>
            <a:spLocks noGrp="1"/>
          </p:cNvSpPr>
          <p:nvPr>
            <p:ph type="body" sz="quarter" idx="21" hasCustomPrompt="1"/>
          </p:nvPr>
        </p:nvSpPr>
        <p:spPr>
          <a:xfrm>
            <a:off x="6905532" y="2948823"/>
            <a:ext cx="2238469" cy="358378"/>
          </a:xfrm>
        </p:spPr>
        <p:txBody>
          <a:bodyPr lIns="91440" rIns="91440"/>
          <a:lstStyle>
            <a:lvl1pPr marL="0" indent="0">
              <a:lnSpc>
                <a:spcPct val="95000"/>
              </a:lnSpc>
              <a:buNone/>
              <a:defRPr sz="1200" b="0">
                <a:solidFill>
                  <a:schemeClr val="bg1"/>
                </a:solidFill>
              </a:defRPr>
            </a:lvl1pPr>
          </a:lstStyle>
          <a:p>
            <a:pPr lvl="0"/>
            <a:r>
              <a:rPr lang="en-US" dirty="0" smtClean="0"/>
              <a:t>Image caption Image caption Image caption Image caption Image</a:t>
            </a:r>
            <a:endParaRPr lang="en-US" dirty="0"/>
          </a:p>
        </p:txBody>
      </p:sp>
      <p:sp>
        <p:nvSpPr>
          <p:cNvPr id="2" name="Slide Number Placeholder 1"/>
          <p:cNvSpPr>
            <a:spLocks noGrp="1"/>
          </p:cNvSpPr>
          <p:nvPr>
            <p:ph type="sldNum" sz="quarter" idx="22"/>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6" name="Footer Placeholder 5"/>
          <p:cNvSpPr>
            <a:spLocks noGrp="1"/>
          </p:cNvSpPr>
          <p:nvPr>
            <p:ph type="ftr" sz="quarter" idx="23"/>
          </p:nvPr>
        </p:nvSpPr>
        <p:spPr>
          <a:xfrm>
            <a:off x="0" y="-1"/>
            <a:ext cx="228600" cy="5143500"/>
          </a:xfrm>
          <a:prstGeom prst="rect">
            <a:avLst/>
          </a:prstGeom>
        </p:spPr>
        <p:txBody>
          <a:bodyPr/>
          <a:lstStyle/>
          <a:p>
            <a:endParaRPr lang="en-US" dirty="0"/>
          </a:p>
        </p:txBody>
      </p:sp>
      <p:sp>
        <p:nvSpPr>
          <p:cNvPr id="20"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smtClean="0"/>
              <a:t>  </a:t>
            </a:r>
          </a:p>
        </p:txBody>
      </p:sp>
      <p:sp>
        <p:nvSpPr>
          <p:cNvPr id="21" name="TextBox 2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39565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xfrm>
            <a:off x="7010400" y="4929187"/>
            <a:ext cx="1371600" cy="157163"/>
          </a:xfrm>
          <a:prstGeom prst="rect">
            <a:avLst/>
          </a:prstGeom>
          <a:ln/>
        </p:spPr>
        <p:txBody>
          <a:bodyPr/>
          <a:lstStyle>
            <a:lvl1pPr>
              <a:defRPr/>
            </a:lvl1pPr>
          </a:lstStyle>
          <a:p>
            <a:pPr>
              <a:defRPr/>
            </a:pPr>
            <a:endParaRPr lang="en-US"/>
          </a:p>
        </p:txBody>
      </p:sp>
      <p:sp>
        <p:nvSpPr>
          <p:cNvPr id="4" name="Rectangle 6"/>
          <p:cNvSpPr>
            <a:spLocks noGrp="1" noChangeArrowheads="1"/>
          </p:cNvSpPr>
          <p:nvPr>
            <p:ph type="ftr" sz="quarter" idx="11"/>
          </p:nvPr>
        </p:nvSpPr>
        <p:spPr>
          <a:xfrm>
            <a:off x="657226" y="4730354"/>
            <a:ext cx="5942013" cy="171450"/>
          </a:xfrm>
          <a:prstGeom prst="rect">
            <a:avLst/>
          </a:prstGeom>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BD815F56-630E-7E4B-8F2C-15A1EE33C21F}" type="slidenum">
              <a:rPr lang="en-US"/>
              <a:pPr>
                <a:defRPr/>
              </a:pPr>
              <a:t>‹#›</a:t>
            </a:fld>
            <a:endParaRPr lang="en-US"/>
          </a:p>
        </p:txBody>
      </p:sp>
    </p:spTree>
    <p:extLst>
      <p:ext uri="{BB962C8B-B14F-4D97-AF65-F5344CB8AC3E}">
        <p14:creationId xmlns:p14="http://schemas.microsoft.com/office/powerpoint/2010/main" val="35921283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7010400" y="4929187"/>
            <a:ext cx="1371600" cy="157163"/>
          </a:xfrm>
          <a:prstGeom prst="rect">
            <a:avLst/>
          </a:prstGeo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BEE434E-B384-A245-84B1-C534A8D54264}" type="slidenum">
              <a:rPr lang="en-US"/>
              <a:pPr>
                <a:defRPr/>
              </a:pPr>
              <a:t>‹#›</a:t>
            </a:fld>
            <a:endParaRPr lang="en-US"/>
          </a:p>
        </p:txBody>
      </p:sp>
      <p:sp>
        <p:nvSpPr>
          <p:cNvPr id="5" name="Rectangle 6"/>
          <p:cNvSpPr>
            <a:spLocks noGrp="1" noChangeArrowheads="1"/>
          </p:cNvSpPr>
          <p:nvPr>
            <p:ph type="ftr" sz="quarter" idx="11"/>
          </p:nvPr>
        </p:nvSpPr>
        <p:spPr>
          <a:xfrm>
            <a:off x="3166536" y="5010152"/>
            <a:ext cx="5942013" cy="171450"/>
          </a:xfrm>
          <a:prstGeom prst="rect">
            <a:avLst/>
          </a:prstGeom>
          <a:ln/>
        </p:spPr>
        <p:txBody>
          <a:bodyPr/>
          <a:lstStyle>
            <a:lvl1pPr>
              <a:defRPr/>
            </a:lvl1pPr>
          </a:lstStyle>
          <a:p>
            <a:pPr>
              <a:defRPr/>
            </a:pPr>
            <a:r>
              <a:rPr lang="en-US" smtClean="0"/>
              <a:t>www.ci.uchicago.edu/swift    www.mcs.anl.gov/exm</a:t>
            </a:r>
            <a:endParaRPr lang="en-US" dirty="0" smtClean="0"/>
          </a:p>
        </p:txBody>
      </p:sp>
    </p:spTree>
    <p:extLst>
      <p:ext uri="{BB962C8B-B14F-4D97-AF65-F5344CB8AC3E}">
        <p14:creationId xmlns:p14="http://schemas.microsoft.com/office/powerpoint/2010/main" val="230587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367903"/>
            <a:ext cx="8372901" cy="621711"/>
          </a:xfrm>
        </p:spPr>
        <p:txBody>
          <a:bodyPr/>
          <a:lstStyle>
            <a:lvl1pPr>
              <a:defRPr b="1"/>
            </a:lvl1pPr>
          </a:lstStyle>
          <a:p>
            <a:r>
              <a:rPr lang="en-US" dirty="0" smtClean="0"/>
              <a:t>TITLE AND CONTENT </a:t>
            </a:r>
            <a:br>
              <a:rPr lang="en-US" dirty="0" smtClean="0"/>
            </a:br>
            <a:r>
              <a:rPr lang="en-US" dirty="0" smtClean="0"/>
              <a:t>Headline in </a:t>
            </a:r>
            <a:r>
              <a:rPr lang="en-US" dirty="0" err="1" smtClean="0"/>
              <a:t>arial</a:t>
            </a:r>
            <a:r>
              <a:rPr lang="en-US" dirty="0" smtClean="0"/>
              <a:t> and all caps</a:t>
            </a:r>
            <a:endParaRPr lang="en-US" dirty="0"/>
          </a:p>
        </p:txBody>
      </p:sp>
      <p:sp>
        <p:nvSpPr>
          <p:cNvPr id="6"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Box 3"/>
          <p:cNvSpPr txBox="1"/>
          <p:nvPr userDrawn="1"/>
        </p:nvSpPr>
        <p:spPr>
          <a:xfrm>
            <a:off x="2148350" y="1084175"/>
            <a:ext cx="184731" cy="369332"/>
          </a:xfrm>
          <a:prstGeom prst="rect">
            <a:avLst/>
          </a:prstGeom>
          <a:noFill/>
        </p:spPr>
        <p:txBody>
          <a:bodyPr wrap="none" rtlCol="0">
            <a:spAutoFit/>
          </a:bodyPr>
          <a:lstStyle/>
          <a:p>
            <a:endParaRPr lang="en-US" dirty="0"/>
          </a:p>
        </p:txBody>
      </p:sp>
      <p:sp>
        <p:nvSpPr>
          <p:cNvPr id="7" name="Slide Number Placeholder 6"/>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3981467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cap="none"/>
            </a:lvl1pPr>
          </a:lstStyle>
          <a:p>
            <a:r>
              <a:rPr lang="en-US" dirty="0"/>
              <a:t>Basic Content Slide One Or Two Lines For Headline</a:t>
            </a:r>
          </a:p>
        </p:txBody>
      </p:sp>
      <p:sp>
        <p:nvSpPr>
          <p:cNvPr id="3" name="Content Placeholder 2"/>
          <p:cNvSpPr>
            <a:spLocks noGrp="1"/>
          </p:cNvSpPr>
          <p:nvPr>
            <p:ph idx="1" hasCustomPrompt="1"/>
          </p:nvPr>
        </p:nvSpPr>
        <p:spPr>
          <a:xfrm>
            <a:off x="457201" y="1274996"/>
            <a:ext cx="8372901" cy="3317082"/>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2849029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cap="none"/>
            </a:lvl1pPr>
          </a:lstStyle>
          <a:p>
            <a:r>
              <a:rPr lang="en-US" dirty="0"/>
              <a:t>Basic Content Slide One Or Two Lines For Headline</a:t>
            </a:r>
          </a:p>
        </p:txBody>
      </p:sp>
      <p:sp>
        <p:nvSpPr>
          <p:cNvPr id="3" name="Content Placeholder 2"/>
          <p:cNvSpPr>
            <a:spLocks noGrp="1"/>
          </p:cNvSpPr>
          <p:nvPr>
            <p:ph idx="1" hasCustomPrompt="1"/>
          </p:nvPr>
        </p:nvSpPr>
        <p:spPr>
          <a:xfrm>
            <a:off x="457201" y="1274996"/>
            <a:ext cx="8372901" cy="3317082"/>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2849029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cap="none"/>
            </a:lvl1pPr>
          </a:lstStyle>
          <a:p>
            <a:r>
              <a:rPr lang="en-US" dirty="0"/>
              <a:t>Basic Content Slide One Or Two Lines For Headline</a:t>
            </a:r>
          </a:p>
        </p:txBody>
      </p:sp>
      <p:sp>
        <p:nvSpPr>
          <p:cNvPr id="3" name="Content Placeholder 2"/>
          <p:cNvSpPr>
            <a:spLocks noGrp="1"/>
          </p:cNvSpPr>
          <p:nvPr>
            <p:ph idx="1" hasCustomPrompt="1"/>
          </p:nvPr>
        </p:nvSpPr>
        <p:spPr>
          <a:xfrm>
            <a:off x="457201" y="1274996"/>
            <a:ext cx="8372901" cy="3317082"/>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4247673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30288"/>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57200" y="1428723"/>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quarter" idx="14"/>
          </p:nvPr>
        </p:nvSpPr>
        <p:spPr>
          <a:xfrm>
            <a:off x="4700588" y="1418007"/>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p:txBody>
          <a:bodyPr/>
          <a:lstStyle>
            <a:lvl1pPr>
              <a:defRPr/>
            </a:lvl1pPr>
          </a:lstStyle>
          <a:p>
            <a:r>
              <a:rPr lang="en-US" dirty="0" smtClean="0"/>
              <a:t>Two-column CONTENT slide</a:t>
            </a:r>
            <a:br>
              <a:rPr lang="en-US" dirty="0" smtClean="0"/>
            </a:br>
            <a:r>
              <a:rPr lang="en-US" dirty="0" smtClean="0"/>
              <a:t>one or two lines for headline</a:t>
            </a:r>
            <a:endParaRPr lang="en-US" dirty="0"/>
          </a:p>
        </p:txBody>
      </p:sp>
    </p:spTree>
    <p:extLst>
      <p:ext uri="{BB962C8B-B14F-4D97-AF65-F5344CB8AC3E}">
        <p14:creationId xmlns:p14="http://schemas.microsoft.com/office/powerpoint/2010/main" val="3407572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s-TWO w/boxed heads">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60895" y="1840702"/>
            <a:ext cx="4114800" cy="287691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800"/>
            </a:lvl4pPr>
            <a:lvl5pPr marL="1084263" indent="-171450">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quarter" idx="14"/>
          </p:nvPr>
        </p:nvSpPr>
        <p:spPr>
          <a:xfrm>
            <a:off x="4714875" y="1840702"/>
            <a:ext cx="4114800" cy="287691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800"/>
            </a:lvl4pPr>
            <a:lvl5pPr marL="1084263" indent="-171450">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quarter" idx="16" hasCustomPrompt="1"/>
          </p:nvPr>
        </p:nvSpPr>
        <p:spPr>
          <a:xfrm>
            <a:off x="4714875" y="1406047"/>
            <a:ext cx="4114800" cy="465749"/>
          </a:xfrm>
          <a:prstGeom prst="rect">
            <a:avLst/>
          </a:prstGeom>
          <a:solidFill>
            <a:schemeClr val="accent1"/>
          </a:solidFill>
          <a:ln w="9525">
            <a:solidFill>
              <a:schemeClr val="accent1"/>
            </a:solidFill>
            <a:miter lim="800000"/>
          </a:ln>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smtClean="0"/>
              <a:t>Click to Add Headline</a:t>
            </a:r>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74786"/>
          </a:xfrm>
          <a:noFill/>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9" name="Text Placeholder 3"/>
          <p:cNvSpPr>
            <a:spLocks noGrp="1"/>
          </p:cNvSpPr>
          <p:nvPr>
            <p:ph type="body" sz="quarter" idx="15" hasCustomPrompt="1"/>
          </p:nvPr>
        </p:nvSpPr>
        <p:spPr>
          <a:xfrm>
            <a:off x="460895" y="1406047"/>
            <a:ext cx="4114800" cy="465749"/>
          </a:xfrm>
          <a:prstGeom prst="rect">
            <a:avLst/>
          </a:prstGeom>
          <a:solidFill>
            <a:schemeClr val="accent1"/>
          </a:solidFill>
          <a:ln w="9525">
            <a:solidFill>
              <a:schemeClr val="accent1"/>
            </a:solidFill>
            <a:miter lim="800000"/>
          </a:ln>
          <a:effectLst/>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smtClean="0"/>
              <a:t>Click to Add Headline</a:t>
            </a:r>
          </a:p>
        </p:txBody>
      </p:sp>
      <p:sp>
        <p:nvSpPr>
          <p:cNvPr id="2" name="Title 1"/>
          <p:cNvSpPr>
            <a:spLocks noGrp="1"/>
          </p:cNvSpPr>
          <p:nvPr>
            <p:ph type="title" hasCustomPrompt="1"/>
          </p:nvPr>
        </p:nvSpPr>
        <p:spPr/>
        <p:txBody>
          <a:bodyPr/>
          <a:lstStyle>
            <a:lvl1pPr>
              <a:defRPr baseline="0"/>
            </a:lvl1pPr>
          </a:lstStyle>
          <a:p>
            <a:r>
              <a:rPr lang="en-US" dirty="0" smtClean="0"/>
              <a:t>Two-column CONTENT slide</a:t>
            </a:r>
            <a:br>
              <a:rPr lang="en-US" dirty="0" smtClean="0"/>
            </a:br>
            <a:r>
              <a:rPr lang="en-US" dirty="0" smtClean="0"/>
              <a:t>with box treatment</a:t>
            </a:r>
            <a:endParaRPr lang="en-US" dirty="0"/>
          </a:p>
        </p:txBody>
      </p:sp>
    </p:spTree>
    <p:extLst>
      <p:ext uri="{BB962C8B-B14F-4D97-AF65-F5344CB8AC3E}">
        <p14:creationId xmlns:p14="http://schemas.microsoft.com/office/powerpoint/2010/main" val="3423405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4503575" y="1417872"/>
            <a:ext cx="4319750" cy="154083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4"/>
          <p:cNvSpPr>
            <a:spLocks noGrp="1"/>
          </p:cNvSpPr>
          <p:nvPr>
            <p:ph type="pic" sz="quarter" idx="15" hasCustomPrompt="1"/>
          </p:nvPr>
        </p:nvSpPr>
        <p:spPr>
          <a:xfrm>
            <a:off x="495680" y="1417871"/>
            <a:ext cx="3729481" cy="1565882"/>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p:cNvSpPr>
          <p:nvPr>
            <p:ph type="pic" sz="quarter" idx="16" hasCustomPrompt="1"/>
          </p:nvPr>
        </p:nvSpPr>
        <p:spPr>
          <a:xfrm>
            <a:off x="495680" y="3203316"/>
            <a:ext cx="3729481" cy="1565882"/>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TWO IMAGES – VERTICAL</a:t>
            </a:r>
            <a:br>
              <a:rPr lang="en-US" dirty="0" smtClean="0"/>
            </a:br>
            <a:r>
              <a:rPr lang="en-US" dirty="0" smtClean="0"/>
              <a:t>Headline in </a:t>
            </a:r>
            <a:r>
              <a:rPr lang="en-US" dirty="0" err="1" smtClean="0"/>
              <a:t>arial</a:t>
            </a:r>
            <a:r>
              <a:rPr lang="en-US" dirty="0" smtClean="0"/>
              <a:t> and all caps</a:t>
            </a:r>
            <a:endParaRPr lang="en-US" dirty="0"/>
          </a:p>
        </p:txBody>
      </p:sp>
      <p:sp>
        <p:nvSpPr>
          <p:cNvPr id="8"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10" name="Text Placeholder 3"/>
          <p:cNvSpPr>
            <a:spLocks noGrp="1"/>
          </p:cNvSpPr>
          <p:nvPr>
            <p:ph type="body" sz="quarter" idx="18"/>
          </p:nvPr>
        </p:nvSpPr>
        <p:spPr>
          <a:xfrm>
            <a:off x="4503575" y="3193094"/>
            <a:ext cx="4319750" cy="154083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7779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3045309" y="1451045"/>
            <a:ext cx="5814912" cy="977534"/>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p:txBody>
      </p:sp>
      <p:sp>
        <p:nvSpPr>
          <p:cNvPr id="9" name="Picture Placeholder 4"/>
          <p:cNvSpPr>
            <a:spLocks noGrp="1"/>
          </p:cNvSpPr>
          <p:nvPr>
            <p:ph type="pic" sz="quarter" idx="15" hasCustomPrompt="1"/>
          </p:nvPr>
        </p:nvSpPr>
        <p:spPr>
          <a:xfrm>
            <a:off x="489394" y="1442711"/>
            <a:ext cx="2023746" cy="890108"/>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p:cNvSpPr>
          <p:nvPr>
            <p:ph type="pic" sz="quarter" idx="16" hasCustomPrompt="1"/>
          </p:nvPr>
        </p:nvSpPr>
        <p:spPr>
          <a:xfrm>
            <a:off x="487015" y="2620206"/>
            <a:ext cx="2028507" cy="890108"/>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THREE IMAGES – VERTICAL</a:t>
            </a:r>
            <a:br>
              <a:rPr lang="en-US" dirty="0" smtClean="0"/>
            </a:br>
            <a:r>
              <a:rPr lang="en-US" dirty="0" smtClean="0"/>
              <a:t>Headline in </a:t>
            </a:r>
            <a:r>
              <a:rPr lang="en-US" dirty="0" err="1" smtClean="0"/>
              <a:t>arial</a:t>
            </a:r>
            <a:r>
              <a:rPr lang="en-US" dirty="0" smtClean="0"/>
              <a:t> and all caps</a:t>
            </a:r>
            <a:endParaRPr lang="en-US" dirty="0"/>
          </a:p>
        </p:txBody>
      </p:sp>
      <p:sp>
        <p:nvSpPr>
          <p:cNvPr id="8" name="Text Placeholder 5"/>
          <p:cNvSpPr>
            <a:spLocks noGrp="1"/>
          </p:cNvSpPr>
          <p:nvPr>
            <p:ph type="body" sz="quarter" idx="12" hasCustomPrompt="1"/>
          </p:nvPr>
        </p:nvSpPr>
        <p:spPr>
          <a:xfrm>
            <a:off x="457201" y="1028962"/>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10" name="Text Placeholder 3"/>
          <p:cNvSpPr>
            <a:spLocks noGrp="1"/>
          </p:cNvSpPr>
          <p:nvPr>
            <p:ph type="body" sz="quarter" idx="18"/>
          </p:nvPr>
        </p:nvSpPr>
        <p:spPr>
          <a:xfrm>
            <a:off x="3045309" y="2630976"/>
            <a:ext cx="5814912" cy="977534"/>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p:txBody>
      </p:sp>
      <p:sp>
        <p:nvSpPr>
          <p:cNvPr id="14" name="Picture Placeholder 4"/>
          <p:cNvSpPr>
            <a:spLocks noGrp="1"/>
          </p:cNvSpPr>
          <p:nvPr>
            <p:ph type="pic" sz="quarter" idx="19" hasCustomPrompt="1"/>
          </p:nvPr>
        </p:nvSpPr>
        <p:spPr>
          <a:xfrm>
            <a:off x="487014" y="3807136"/>
            <a:ext cx="2028507" cy="890108"/>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15" name="Text Placeholder 3"/>
          <p:cNvSpPr>
            <a:spLocks noGrp="1"/>
          </p:cNvSpPr>
          <p:nvPr>
            <p:ph type="body" sz="quarter" idx="20"/>
          </p:nvPr>
        </p:nvSpPr>
        <p:spPr>
          <a:xfrm>
            <a:off x="3045309" y="3794491"/>
            <a:ext cx="5814912" cy="977534"/>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p:txBody>
      </p:sp>
      <p:sp>
        <p:nvSpPr>
          <p:cNvPr id="16" name="TextBox 1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5963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IMAGES - top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88732" y="3141637"/>
            <a:ext cx="4114800" cy="1596872"/>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quarter" idx="14"/>
          </p:nvPr>
        </p:nvSpPr>
        <p:spPr>
          <a:xfrm>
            <a:off x="4716216" y="3141637"/>
            <a:ext cx="4097585" cy="1596872"/>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4"/>
          <p:cNvSpPr>
            <a:spLocks noGrp="1"/>
          </p:cNvSpPr>
          <p:nvPr>
            <p:ph type="pic" sz="quarter" idx="15" hasCustomPrompt="1"/>
          </p:nvPr>
        </p:nvSpPr>
        <p:spPr>
          <a:xfrm>
            <a:off x="495679" y="1417871"/>
            <a:ext cx="4023360" cy="1714500"/>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p:cNvSpPr>
          <p:nvPr>
            <p:ph type="pic" sz="quarter" idx="16" hasCustomPrompt="1"/>
          </p:nvPr>
        </p:nvSpPr>
        <p:spPr>
          <a:xfrm>
            <a:off x="4709050" y="1417871"/>
            <a:ext cx="4023360" cy="1714500"/>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TWO IMAGES – top HORIZONTAL</a:t>
            </a:r>
            <a:br>
              <a:rPr lang="en-US" dirty="0" smtClean="0"/>
            </a:br>
            <a:r>
              <a:rPr lang="en-US" dirty="0" smtClean="0"/>
              <a:t>Headline in </a:t>
            </a:r>
            <a:r>
              <a:rPr lang="en-US" dirty="0" err="1" smtClean="0"/>
              <a:t>arial</a:t>
            </a:r>
            <a:r>
              <a:rPr lang="en-US" dirty="0" smtClean="0"/>
              <a:t> and all caps</a:t>
            </a:r>
            <a:endParaRPr lang="en-US" dirty="0"/>
          </a:p>
        </p:txBody>
      </p:sp>
      <p:sp>
        <p:nvSpPr>
          <p:cNvPr id="10" name="TextBox 9"/>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20135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S - Bottom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6890"/>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57200" y="1408347"/>
            <a:ext cx="4114800" cy="128780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3"/>
          <p:cNvSpPr>
            <a:spLocks noGrp="1"/>
          </p:cNvSpPr>
          <p:nvPr>
            <p:ph type="body" sz="quarter" idx="14"/>
          </p:nvPr>
        </p:nvSpPr>
        <p:spPr>
          <a:xfrm>
            <a:off x="4716215" y="1408347"/>
            <a:ext cx="4114800" cy="128780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smtClean="0"/>
              <a:t>Click to edit Master text styles</a:t>
            </a:r>
          </a:p>
          <a:p>
            <a:pPr lvl="1"/>
            <a:r>
              <a:rPr lang="en-US" smtClean="0"/>
              <a:t>Second level</a:t>
            </a:r>
          </a:p>
          <a:p>
            <a:pPr lvl="2"/>
            <a:r>
              <a:rPr lang="en-US" smtClean="0"/>
              <a:t>Third level</a:t>
            </a:r>
          </a:p>
        </p:txBody>
      </p:sp>
      <p:sp>
        <p:nvSpPr>
          <p:cNvPr id="10" name="Picture Placeholder 4"/>
          <p:cNvSpPr>
            <a:spLocks noGrp="1"/>
          </p:cNvSpPr>
          <p:nvPr>
            <p:ph type="pic" sz="quarter" idx="15" hasCustomPrompt="1"/>
          </p:nvPr>
        </p:nvSpPr>
        <p:spPr>
          <a:xfrm>
            <a:off x="464146" y="2711336"/>
            <a:ext cx="4023360" cy="1714500"/>
          </a:xfrm>
          <a:solidFill>
            <a:schemeClr val="bg1">
              <a:lumMod val="75000"/>
            </a:schemeClr>
          </a:solidFill>
        </p:spPr>
        <p:txBody>
          <a:bodyPr tIns="274320"/>
          <a:lstStyle>
            <a:lvl1pPr marL="0" indent="0" algn="ctr">
              <a:buNone/>
              <a:defRPr baseline="0"/>
            </a:lvl1pPr>
          </a:lstStyle>
          <a:p>
            <a:r>
              <a:rPr lang="en-US" dirty="0" smtClean="0"/>
              <a:t>Click icon to insert an image</a:t>
            </a:r>
            <a:endParaRPr lang="en-US" dirty="0"/>
          </a:p>
        </p:txBody>
      </p:sp>
      <p:sp>
        <p:nvSpPr>
          <p:cNvPr id="11" name="Picture Placeholder 4"/>
          <p:cNvSpPr>
            <a:spLocks noGrp="1"/>
          </p:cNvSpPr>
          <p:nvPr>
            <p:ph type="pic" sz="quarter" idx="16" hasCustomPrompt="1"/>
          </p:nvPr>
        </p:nvSpPr>
        <p:spPr>
          <a:xfrm>
            <a:off x="4730864" y="2711336"/>
            <a:ext cx="4023360" cy="1714500"/>
          </a:xfrm>
          <a:solidFill>
            <a:schemeClr val="bg1">
              <a:lumMod val="75000"/>
            </a:schemeClr>
          </a:solidFill>
        </p:spPr>
        <p:txBody>
          <a:bodyPr tIns="27432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TWO IMAGES – bottom HORIZONTAL</a:t>
            </a:r>
            <a:br>
              <a:rPr lang="en-US" dirty="0" smtClean="0"/>
            </a:br>
            <a:r>
              <a:rPr lang="en-US" dirty="0" smtClean="0"/>
              <a:t>WITH CAPTIONS</a:t>
            </a:r>
            <a:endParaRPr lang="en-US" dirty="0"/>
          </a:p>
        </p:txBody>
      </p:sp>
      <p:sp>
        <p:nvSpPr>
          <p:cNvPr id="12" name="TextBox 11"/>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8" name="Text Placeholder 7"/>
          <p:cNvSpPr>
            <a:spLocks noGrp="1"/>
          </p:cNvSpPr>
          <p:nvPr>
            <p:ph type="body" sz="quarter" idx="17"/>
          </p:nvPr>
        </p:nvSpPr>
        <p:spPr>
          <a:xfrm>
            <a:off x="476266" y="4434669"/>
            <a:ext cx="3995723" cy="359070"/>
          </a:xfrm>
        </p:spPr>
        <p:txBody>
          <a:bodyPr/>
          <a:lstStyle>
            <a:lvl1pPr marL="0" indent="0">
              <a:buNone/>
              <a:defRPr sz="1200"/>
            </a:lvl1pPr>
          </a:lstStyle>
          <a:p>
            <a:pPr lvl="0"/>
            <a:r>
              <a:rPr lang="en-US" smtClean="0"/>
              <a:t>Click to edit Master text styles</a:t>
            </a:r>
          </a:p>
        </p:txBody>
      </p:sp>
      <p:sp>
        <p:nvSpPr>
          <p:cNvPr id="13" name="Text Placeholder 7"/>
          <p:cNvSpPr>
            <a:spLocks noGrp="1"/>
          </p:cNvSpPr>
          <p:nvPr>
            <p:ph type="body" sz="quarter" idx="18"/>
          </p:nvPr>
        </p:nvSpPr>
        <p:spPr>
          <a:xfrm>
            <a:off x="4750290" y="4444194"/>
            <a:ext cx="3995723" cy="359070"/>
          </a:xfrm>
        </p:spPr>
        <p:txBody>
          <a:bodyPr/>
          <a:lstStyle>
            <a:lvl1pPr marL="0" indent="0">
              <a:buNone/>
              <a:defRPr sz="1200"/>
            </a:lvl1pPr>
          </a:lstStyle>
          <a:p>
            <a:pPr lvl="0"/>
            <a:r>
              <a:rPr lang="en-US" smtClean="0"/>
              <a:t>Click to edit Master text styles</a:t>
            </a:r>
          </a:p>
        </p:txBody>
      </p:sp>
    </p:spTree>
    <p:extLst>
      <p:ext uri="{BB962C8B-B14F-4D97-AF65-F5344CB8AC3E}">
        <p14:creationId xmlns:p14="http://schemas.microsoft.com/office/powerpoint/2010/main" val="1214575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C:\Users\amiesen\Desktop\anlrgbpptlogo.pn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111490" y="4799992"/>
            <a:ext cx="775768" cy="2794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1" y="358378"/>
            <a:ext cx="8372901" cy="621711"/>
          </a:xfrm>
          <a:prstGeom prst="rect">
            <a:avLst/>
          </a:prstGeom>
        </p:spPr>
        <p:txBody>
          <a:bodyPr vert="horz" lIns="0" tIns="0" rIns="0" bIns="0" rtlCol="0" anchor="b">
            <a:noAutofit/>
          </a:bodyPr>
          <a:lstStyle/>
          <a:p>
            <a:r>
              <a:rPr lang="en-US" dirty="0" smtClean="0"/>
              <a:t>Headline in all caps </a:t>
            </a:r>
            <a:r>
              <a:rPr lang="en-US" dirty="0" err="1" smtClean="0"/>
              <a:t>28pt</a:t>
            </a:r>
            <a:r>
              <a:rPr lang="en-US" dirty="0" smtClean="0"/>
              <a:t> </a:t>
            </a:r>
            <a:br>
              <a:rPr lang="en-US" dirty="0" smtClean="0"/>
            </a:br>
            <a:r>
              <a:rPr lang="en-US" dirty="0" smtClean="0"/>
              <a:t>preferred as one or two lines</a:t>
            </a:r>
            <a:endParaRPr lang="en-US" dirty="0"/>
          </a:p>
        </p:txBody>
      </p:sp>
      <p:sp>
        <p:nvSpPr>
          <p:cNvPr id="3" name="Text Placeholder 2"/>
          <p:cNvSpPr>
            <a:spLocks noGrp="1"/>
          </p:cNvSpPr>
          <p:nvPr>
            <p:ph type="body" idx="1"/>
          </p:nvPr>
        </p:nvSpPr>
        <p:spPr>
          <a:xfrm>
            <a:off x="457201" y="1393826"/>
            <a:ext cx="8372901" cy="3317081"/>
          </a:xfrm>
          <a:prstGeom prst="rect">
            <a:avLst/>
          </a:prstGeom>
        </p:spPr>
        <p:txBody>
          <a:bodyPr vert="horz" lIns="0" tIns="0" rIns="0" bIns="45720" rtlCol="0">
            <a:noAutofit/>
          </a:bodyPr>
          <a:lstStyle/>
          <a:p>
            <a:pPr lvl="0"/>
            <a:r>
              <a:rPr lang="en-US" dirty="0" smtClean="0"/>
              <a:t>Click to add 1st-level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343400" y="4855282"/>
            <a:ext cx="457200" cy="137160"/>
          </a:xfrm>
          <a:prstGeom prst="rect">
            <a:avLst/>
          </a:prstGeom>
        </p:spPr>
        <p:txBody>
          <a:bodyPr vert="horz" lIns="0" tIns="45720" rIns="0" bIns="0" rtlCol="0" anchor="b"/>
          <a:lstStyle>
            <a:lvl1pPr algn="ctr">
              <a:defRPr sz="1000">
                <a:solidFill>
                  <a:schemeClr val="bg1">
                    <a:lumMod val="50000"/>
                  </a:schemeClr>
                </a:solidFill>
              </a:defRPr>
            </a:lvl1pPr>
          </a:lstStyle>
          <a:p>
            <a:fld id="{AEFAAC5A-9C4F-4278-920D-DF2BAB595749}" type="slidenum">
              <a:rPr lang="en-US" smtClean="0"/>
              <a:pPr/>
              <a:t>‹#›</a:t>
            </a:fld>
            <a:endParaRPr lang="en-US" dirty="0"/>
          </a:p>
        </p:txBody>
      </p:sp>
      <p:sp>
        <p:nvSpPr>
          <p:cNvPr id="49" name="Rectangle 48"/>
          <p:cNvSpPr/>
          <p:nvPr/>
        </p:nvSpPr>
        <p:spPr>
          <a:xfrm>
            <a:off x="0" y="-2"/>
            <a:ext cx="228600" cy="5143502"/>
          </a:xfrm>
          <a:prstGeom prst="rect">
            <a:avLst/>
          </a:prstGeom>
          <a:solidFill>
            <a:schemeClr val="accent1"/>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spTree>
    <p:extLst>
      <p:ext uri="{BB962C8B-B14F-4D97-AF65-F5344CB8AC3E}">
        <p14:creationId xmlns:p14="http://schemas.microsoft.com/office/powerpoint/2010/main" val="335335535"/>
      </p:ext>
    </p:extLst>
  </p:cSld>
  <p:clrMap bg1="lt1" tx1="dk1" bg2="lt2" tx2="dk2" accent1="accent1" accent2="accent2" accent3="accent3" accent4="accent4" accent5="accent5" accent6="accent6" hlink="hlink" folHlink="folHlink"/>
  <p:sldLayoutIdLst>
    <p:sldLayoutId id="2147483737" r:id="rId1"/>
    <p:sldLayoutId id="2147483686" r:id="rId2"/>
    <p:sldLayoutId id="2147483687" r:id="rId3"/>
    <p:sldLayoutId id="2147483688" r:id="rId4"/>
    <p:sldLayoutId id="2147483690" r:id="rId5"/>
    <p:sldLayoutId id="2147483774" r:id="rId6"/>
    <p:sldLayoutId id="2147483711" r:id="rId7"/>
    <p:sldLayoutId id="2147483692" r:id="rId8"/>
    <p:sldLayoutId id="2147483693" r:id="rId9"/>
    <p:sldLayoutId id="2147483776" r:id="rId10"/>
    <p:sldLayoutId id="2147483709" r:id="rId11"/>
    <p:sldLayoutId id="2147483695" r:id="rId12"/>
    <p:sldLayoutId id="2147483739" r:id="rId13"/>
    <p:sldLayoutId id="2147483696" r:id="rId14"/>
    <p:sldLayoutId id="2147483689" r:id="rId15"/>
    <p:sldLayoutId id="2147483710" r:id="rId16"/>
    <p:sldLayoutId id="2147483706" r:id="rId17"/>
    <p:sldLayoutId id="2147483704" r:id="rId18"/>
    <p:sldLayoutId id="2147483769" r:id="rId19"/>
    <p:sldLayoutId id="2147483770" r:id="rId20"/>
    <p:sldLayoutId id="2147483771" r:id="rId21"/>
    <p:sldLayoutId id="2147483772" r:id="rId22"/>
    <p:sldLayoutId id="2147483761" r:id="rId23"/>
    <p:sldLayoutId id="2147483762" r:id="rId24"/>
    <p:sldLayoutId id="2147483763" r:id="rId25"/>
    <p:sldLayoutId id="2147483765" r:id="rId26"/>
    <p:sldLayoutId id="2147483766" r:id="rId27"/>
    <p:sldLayoutId id="2147483809" r:id="rId28"/>
    <p:sldLayoutId id="2147483810" r:id="rId29"/>
    <p:sldLayoutId id="2147483811" r:id="rId30"/>
    <p:sldLayoutId id="2147483812" r:id="rId31"/>
    <p:sldLayoutId id="2147483813" r:id="rId3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l" defTabSz="457200" rtl="0" eaLnBrk="1" latinLnBrk="0" hangingPunct="1">
        <a:lnSpc>
          <a:spcPct val="95000"/>
        </a:lnSpc>
        <a:spcBef>
          <a:spcPct val="0"/>
        </a:spcBef>
        <a:buNone/>
        <a:defRPr sz="2800" b="1" i="0" kern="1200" cap="all" baseline="0">
          <a:solidFill>
            <a:schemeClr val="tx1">
              <a:lumMod val="50000"/>
            </a:schemeClr>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240/Workflows/tree/master/demo/LAMMPS-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7"/>
          </p:nvPr>
        </p:nvSpPr>
        <p:spPr>
          <a:xfrm>
            <a:off x="468795" y="574696"/>
            <a:ext cx="6151923" cy="304654"/>
          </a:xfrm>
        </p:spPr>
        <p:txBody>
          <a:bodyPr>
            <a:normAutofit fontScale="92500"/>
          </a:bodyPr>
          <a:lstStyle/>
          <a:p>
            <a:r>
              <a:rPr lang="en-US" dirty="0"/>
              <a:t>OPTIMAL DEEP LEARNING On </a:t>
            </a:r>
            <a:r>
              <a:rPr lang="en-US" dirty="0" smtClean="0"/>
              <a:t>EXASCALE computers</a:t>
            </a:r>
            <a:endParaRPr lang="en-US" dirty="0"/>
          </a:p>
        </p:txBody>
      </p:sp>
      <p:sp>
        <p:nvSpPr>
          <p:cNvPr id="3" name="Picture Placeholder 2"/>
          <p:cNvSpPr>
            <a:spLocks noGrp="1"/>
          </p:cNvSpPr>
          <p:nvPr>
            <p:ph type="pic" sz="quarter" idx="16"/>
          </p:nvPr>
        </p:nvSpPr>
        <p:spPr/>
      </p:sp>
      <p:sp>
        <p:nvSpPr>
          <p:cNvPr id="2" name="Title 1"/>
          <p:cNvSpPr>
            <a:spLocks noGrp="1"/>
          </p:cNvSpPr>
          <p:nvPr>
            <p:ph type="title"/>
          </p:nvPr>
        </p:nvSpPr>
        <p:spPr>
          <a:xfrm>
            <a:off x="0" y="1266825"/>
            <a:ext cx="5126945" cy="2029968"/>
          </a:xfrm>
        </p:spPr>
        <p:txBody>
          <a:bodyPr/>
          <a:lstStyle/>
          <a:p>
            <a:r>
              <a:rPr lang="en-US" dirty="0" smtClean="0"/>
              <a:t>Data parallel training with </a:t>
            </a:r>
            <a:r>
              <a:rPr lang="en-US" dirty="0"/>
              <a:t>CANDLE</a:t>
            </a:r>
          </a:p>
        </p:txBody>
      </p:sp>
      <p:sp>
        <p:nvSpPr>
          <p:cNvPr id="13" name="Text Placeholder 12"/>
          <p:cNvSpPr>
            <a:spLocks noGrp="1"/>
          </p:cNvSpPr>
          <p:nvPr>
            <p:ph type="body" sz="quarter" idx="12"/>
          </p:nvPr>
        </p:nvSpPr>
        <p:spPr/>
        <p:txBody>
          <a:bodyPr/>
          <a:lstStyle/>
          <a:p>
            <a:r>
              <a:rPr lang="en-US" dirty="0" err="1" smtClean="0"/>
              <a:t>erhtjhtyhy</a:t>
            </a:r>
            <a:endParaRPr lang="en-US" dirty="0"/>
          </a:p>
        </p:txBody>
      </p:sp>
      <p:sp>
        <p:nvSpPr>
          <p:cNvPr id="4" name="Text Placeholder 3"/>
          <p:cNvSpPr>
            <a:spLocks noGrp="1"/>
          </p:cNvSpPr>
          <p:nvPr>
            <p:ph type="body" sz="quarter" idx="17"/>
          </p:nvPr>
        </p:nvSpPr>
        <p:spPr/>
        <p:txBody>
          <a:bodyPr/>
          <a:lstStyle/>
          <a:p>
            <a:r>
              <a:rPr lang="en-US" dirty="0" smtClean="0"/>
              <a:t>Justin M Wozniak</a:t>
            </a:r>
            <a:endParaRPr lang="en-US" dirty="0"/>
          </a:p>
        </p:txBody>
      </p:sp>
      <p:sp>
        <p:nvSpPr>
          <p:cNvPr id="5" name="Text Placeholder 4"/>
          <p:cNvSpPr>
            <a:spLocks noGrp="1"/>
          </p:cNvSpPr>
          <p:nvPr>
            <p:ph type="body" sz="quarter" idx="18"/>
          </p:nvPr>
        </p:nvSpPr>
        <p:spPr/>
        <p:txBody>
          <a:bodyPr/>
          <a:lstStyle/>
          <a:p>
            <a:r>
              <a:rPr lang="en-US" dirty="0" smtClean="0"/>
              <a:t>Computer Scientist</a:t>
            </a:r>
          </a:p>
          <a:p>
            <a:r>
              <a:rPr lang="en-US" dirty="0" smtClean="0"/>
              <a:t>Data Science &amp; Learning</a:t>
            </a:r>
          </a:p>
          <a:p>
            <a:r>
              <a:rPr lang="en-US" dirty="0" smtClean="0"/>
              <a:t>Argonne National Laboratory</a:t>
            </a:r>
            <a:endParaRPr lang="en-US" dirty="0"/>
          </a:p>
        </p:txBody>
      </p:sp>
      <p:sp>
        <p:nvSpPr>
          <p:cNvPr id="6" name="Text Placeholder 5"/>
          <p:cNvSpPr>
            <a:spLocks noGrp="1"/>
          </p:cNvSpPr>
          <p:nvPr>
            <p:ph type="body" sz="quarter" idx="19"/>
          </p:nvPr>
        </p:nvSpPr>
        <p:spPr>
          <a:xfrm>
            <a:off x="469900" y="4408039"/>
            <a:ext cx="5894492" cy="549230"/>
          </a:xfrm>
        </p:spPr>
        <p:txBody>
          <a:bodyPr/>
          <a:lstStyle/>
          <a:p>
            <a:r>
              <a:rPr lang="en-US" dirty="0" smtClean="0"/>
              <a:t>CANDLE Tutorial @ Exascale Computing Project Annual Meeting</a:t>
            </a:r>
          </a:p>
          <a:p>
            <a:r>
              <a:rPr lang="en-US" dirty="0" smtClean="0"/>
              <a:t>January 14, 2019</a:t>
            </a:r>
            <a:endParaRPr lang="en-US" dirty="0"/>
          </a:p>
        </p:txBody>
      </p:sp>
      <p:pic>
        <p:nvPicPr>
          <p:cNvPr id="15" name="Picture 2" descr="C:\cygwin\home\wozniak\collab\CANDLE-Papers\2017\AMD\CANDL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743" y="1394579"/>
            <a:ext cx="2080801" cy="1765312"/>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22"/>
          </p:nvPr>
        </p:nvSpPr>
        <p:spPr/>
        <p:txBody>
          <a:bodyPr/>
          <a:lstStyle/>
          <a:p>
            <a:endParaRPr lang="en-US"/>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443733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OSUFlow</a:t>
            </a:r>
            <a:r>
              <a:rPr lang="en-US" dirty="0" smtClean="0"/>
              <a:t> application</a:t>
            </a:r>
            <a:endParaRPr lang="en-US" dirty="0"/>
          </a:p>
        </p:txBody>
      </p:sp>
      <p:sp>
        <p:nvSpPr>
          <p:cNvPr id="3" name="Content Placeholder 2"/>
          <p:cNvSpPr>
            <a:spLocks noGrp="1"/>
          </p:cNvSpPr>
          <p:nvPr>
            <p:ph idx="1"/>
          </p:nvPr>
        </p:nvSpPr>
        <p:spPr/>
        <p:txBody>
          <a:bodyPr/>
          <a:lstStyle/>
          <a:p>
            <a:pPr marL="0" indent="0">
              <a:buNone/>
            </a:pPr>
            <a:r>
              <a:rPr lang="en-US" sz="1200" dirty="0">
                <a:solidFill>
                  <a:schemeClr val="accent6"/>
                </a:solidFill>
                <a:latin typeface="Inconsolata-dz" pitchFamily="49" charset="0"/>
                <a:cs typeface="Consolas" panose="020B0609020204030204" pitchFamily="49" charset="0"/>
              </a:rPr>
              <a:t>// Define call to </a:t>
            </a:r>
            <a:r>
              <a:rPr lang="en-US" sz="1200" dirty="0" err="1">
                <a:solidFill>
                  <a:schemeClr val="accent6"/>
                </a:solidFill>
                <a:latin typeface="Inconsolata-dz" pitchFamily="49" charset="0"/>
                <a:cs typeface="Consolas" panose="020B0609020204030204" pitchFamily="49" charset="0"/>
              </a:rPr>
              <a:t>OSUFlow</a:t>
            </a:r>
            <a:r>
              <a:rPr lang="en-US" sz="1200" dirty="0">
                <a:solidFill>
                  <a:schemeClr val="accent6"/>
                </a:solidFill>
                <a:latin typeface="Inconsolata-dz" pitchFamily="49" charset="0"/>
                <a:cs typeface="Consolas" panose="020B0609020204030204" pitchFamily="49" charset="0"/>
              </a:rPr>
              <a:t> feature </a:t>
            </a:r>
            <a:r>
              <a:rPr lang="en-US" sz="1200" dirty="0" err="1">
                <a:solidFill>
                  <a:schemeClr val="accent6"/>
                </a:solidFill>
                <a:latin typeface="Inconsolata-dz" pitchFamily="49" charset="0"/>
                <a:cs typeface="Consolas" panose="020B0609020204030204" pitchFamily="49" charset="0"/>
              </a:rPr>
              <a:t>MpiDraw</a:t>
            </a:r>
            <a:r>
              <a:rPr lang="en-US" sz="1200" dirty="0">
                <a:solidFill>
                  <a:schemeClr val="accent6"/>
                </a:solidFill>
                <a:latin typeface="Inconsolata-dz" pitchFamily="49" charset="0"/>
                <a:cs typeface="Consolas" panose="020B0609020204030204" pitchFamily="49" charset="0"/>
              </a:rPr>
              <a:t> </a:t>
            </a:r>
          </a:p>
          <a:p>
            <a:pPr marL="0" indent="0">
              <a:buNone/>
            </a:pPr>
            <a:r>
              <a:rPr lang="en-US" sz="1200" b="1" dirty="0">
                <a:latin typeface="Inconsolata-dz" pitchFamily="49" charset="0"/>
                <a:cs typeface="Consolas" panose="020B0609020204030204" pitchFamily="49" charset="0"/>
              </a:rPr>
              <a:t>@par </a:t>
            </a:r>
            <a:r>
              <a:rPr lang="en-US" sz="1200" dirty="0">
                <a:latin typeface="Inconsolata-dz" pitchFamily="49" charset="0"/>
                <a:cs typeface="Consolas" panose="020B0609020204030204" pitchFamily="49" charset="0"/>
              </a:rPr>
              <a:t>(float t) </a:t>
            </a:r>
            <a:r>
              <a:rPr lang="en-US" sz="1200" dirty="0" err="1">
                <a:latin typeface="Inconsolata-dz" pitchFamily="49" charset="0"/>
                <a:cs typeface="Consolas" panose="020B0609020204030204" pitchFamily="49" charset="0"/>
              </a:rPr>
              <a:t>mpidraw</a:t>
            </a:r>
            <a:r>
              <a:rPr lang="en-US" sz="1200" dirty="0">
                <a:latin typeface="Inconsolata-dz" pitchFamily="49" charset="0"/>
                <a:cs typeface="Consolas" panose="020B0609020204030204" pitchFamily="49" charset="0"/>
              </a:rPr>
              <a:t>(</a:t>
            </a:r>
            <a:r>
              <a:rPr lang="en-US" sz="1200" dirty="0" err="1">
                <a:latin typeface="Inconsolata-dz" pitchFamily="49" charset="0"/>
                <a:cs typeface="Consolas" panose="020B0609020204030204" pitchFamily="49" charset="0"/>
              </a:rPr>
              <a:t>int</a:t>
            </a:r>
            <a:r>
              <a:rPr lang="en-US" sz="1200" dirty="0">
                <a:latin typeface="Inconsolata-dz" pitchFamily="49" charset="0"/>
                <a:cs typeface="Consolas" panose="020B0609020204030204" pitchFamily="49" charset="0"/>
              </a:rPr>
              <a:t> bf) "</a:t>
            </a:r>
            <a:r>
              <a:rPr lang="en-US" sz="1200" dirty="0" err="1">
                <a:latin typeface="Inconsolata-dz" pitchFamily="49" charset="0"/>
                <a:cs typeface="Consolas" panose="020B0609020204030204" pitchFamily="49" charset="0"/>
              </a:rPr>
              <a:t>mpidraw</a:t>
            </a:r>
            <a:r>
              <a:rPr lang="en-US" sz="1200" dirty="0">
                <a:latin typeface="Inconsolata-dz" pitchFamily="49" charset="0"/>
                <a:cs typeface="Consolas" panose="020B0609020204030204" pitchFamily="49" charset="0"/>
              </a:rPr>
              <a:t>";</a:t>
            </a:r>
          </a:p>
          <a:p>
            <a:pPr marL="0" indent="0">
              <a:buNone/>
            </a:pPr>
            <a:endParaRPr lang="en-US" sz="1200" dirty="0">
              <a:latin typeface="Inconsolata-dz" pitchFamily="49" charset="0"/>
              <a:cs typeface="Consolas" panose="020B0609020204030204" pitchFamily="49" charset="0"/>
            </a:endParaRPr>
          </a:p>
          <a:p>
            <a:pPr marL="0" indent="0">
              <a:buNone/>
            </a:pPr>
            <a:r>
              <a:rPr lang="en-US" sz="1200" dirty="0" err="1" smtClean="0">
                <a:latin typeface="Inconsolata-dz" pitchFamily="49" charset="0"/>
                <a:cs typeface="Consolas" panose="020B0609020204030204" pitchFamily="49" charset="0"/>
              </a:rPr>
              <a:t>foreach</a:t>
            </a:r>
            <a:r>
              <a:rPr lang="en-US" sz="1200" dirty="0" smtClean="0">
                <a:latin typeface="Inconsolata-dz" pitchFamily="49" charset="0"/>
                <a:cs typeface="Consolas" panose="020B0609020204030204" pitchFamily="49" charset="0"/>
              </a:rPr>
              <a:t> </a:t>
            </a:r>
            <a:r>
              <a:rPr lang="en-US" sz="1200" dirty="0">
                <a:latin typeface="Inconsolata-dz" pitchFamily="49" charset="0"/>
                <a:cs typeface="Consolas" panose="020B0609020204030204" pitchFamily="49" charset="0"/>
              </a:rPr>
              <a:t>b in [0:7] {</a:t>
            </a:r>
          </a:p>
          <a:p>
            <a:pPr marL="0" indent="0">
              <a:buNone/>
            </a:pPr>
            <a:r>
              <a:rPr lang="en-US" sz="1200" dirty="0" smtClean="0">
                <a:latin typeface="Inconsolata-dz" pitchFamily="49" charset="0"/>
                <a:cs typeface="Consolas" panose="020B0609020204030204" pitchFamily="49" charset="0"/>
              </a:rPr>
              <a:t>  </a:t>
            </a:r>
            <a:r>
              <a:rPr lang="en-US" sz="1200" dirty="0">
                <a:solidFill>
                  <a:schemeClr val="accent6"/>
                </a:solidFill>
                <a:latin typeface="Inconsolata-dz" pitchFamily="49" charset="0"/>
                <a:cs typeface="Consolas" panose="020B0609020204030204" pitchFamily="49" charset="0"/>
              </a:rPr>
              <a:t>// Block factor: 1-128</a:t>
            </a:r>
          </a:p>
          <a:p>
            <a:pPr marL="0" indent="0">
              <a:buNone/>
            </a:pPr>
            <a:r>
              <a:rPr lang="en-US" sz="1200" dirty="0" smtClean="0">
                <a:latin typeface="Inconsolata-dz" pitchFamily="49" charset="0"/>
                <a:cs typeface="Consolas" panose="020B0609020204030204" pitchFamily="49" charset="0"/>
              </a:rPr>
              <a:t>  </a:t>
            </a:r>
            <a:r>
              <a:rPr lang="en-US" sz="1200" dirty="0">
                <a:latin typeface="Inconsolata-dz" pitchFamily="49" charset="0"/>
                <a:cs typeface="Consolas" panose="020B0609020204030204" pitchFamily="49" charset="0"/>
              </a:rPr>
              <a:t>bf = round(2**b);</a:t>
            </a:r>
          </a:p>
          <a:p>
            <a:pPr marL="0" indent="0">
              <a:buNone/>
            </a:pPr>
            <a:r>
              <a:rPr lang="en-US" sz="1200" dirty="0" smtClean="0">
                <a:latin typeface="Inconsolata-dz" pitchFamily="49" charset="0"/>
                <a:cs typeface="Consolas" panose="020B0609020204030204" pitchFamily="49" charset="0"/>
              </a:rPr>
              <a:t>  </a:t>
            </a:r>
            <a:r>
              <a:rPr lang="en-US" sz="1200" dirty="0" err="1">
                <a:latin typeface="Inconsolata-dz" pitchFamily="49" charset="0"/>
                <a:cs typeface="Consolas" panose="020B0609020204030204" pitchFamily="49" charset="0"/>
              </a:rPr>
              <a:t>foreach</a:t>
            </a:r>
            <a:r>
              <a:rPr lang="en-US" sz="1200" dirty="0">
                <a:latin typeface="Inconsolata-dz" pitchFamily="49" charset="0"/>
                <a:cs typeface="Consolas" panose="020B0609020204030204" pitchFamily="49" charset="0"/>
              </a:rPr>
              <a:t> n in [4:9] {</a:t>
            </a:r>
          </a:p>
          <a:p>
            <a:pPr marL="0" indent="0">
              <a:buNone/>
            </a:pPr>
            <a:r>
              <a:rPr lang="en-US" sz="1200" dirty="0" smtClean="0">
                <a:latin typeface="Inconsolata-dz" pitchFamily="49" charset="0"/>
                <a:cs typeface="Consolas" panose="020B0609020204030204" pitchFamily="49" charset="0"/>
              </a:rPr>
              <a:t>    </a:t>
            </a:r>
            <a:r>
              <a:rPr lang="en-US" sz="1200" dirty="0">
                <a:solidFill>
                  <a:schemeClr val="accent6"/>
                </a:solidFill>
                <a:latin typeface="Inconsolata-dz" pitchFamily="49" charset="0"/>
                <a:cs typeface="Consolas" panose="020B0609020204030204" pitchFamily="49" charset="0"/>
              </a:rPr>
              <a:t>// Number of processes/task: 16-512</a:t>
            </a:r>
          </a:p>
          <a:p>
            <a:pPr marL="0" indent="0">
              <a:buNone/>
            </a:pPr>
            <a:r>
              <a:rPr lang="en-US" sz="1200" dirty="0" smtClean="0">
                <a:latin typeface="Inconsolata-dz" pitchFamily="49" charset="0"/>
                <a:cs typeface="Consolas" panose="020B0609020204030204" pitchFamily="49" charset="0"/>
              </a:rPr>
              <a:t>    </a:t>
            </a:r>
            <a:r>
              <a:rPr lang="en-US" sz="1200" dirty="0">
                <a:latin typeface="Inconsolata-dz" pitchFamily="49" charset="0"/>
                <a:cs typeface="Consolas" panose="020B0609020204030204" pitchFamily="49" charset="0"/>
              </a:rPr>
              <a:t>np = round(2**n);</a:t>
            </a:r>
          </a:p>
          <a:p>
            <a:pPr marL="0" indent="0">
              <a:buNone/>
            </a:pPr>
            <a:r>
              <a:rPr lang="en-US" sz="1200" dirty="0" smtClean="0">
                <a:latin typeface="Inconsolata-dz" pitchFamily="49" charset="0"/>
                <a:cs typeface="Consolas" panose="020B0609020204030204" pitchFamily="49" charset="0"/>
              </a:rPr>
              <a:t>    </a:t>
            </a:r>
            <a:r>
              <a:rPr lang="en-US" sz="1200" dirty="0">
                <a:latin typeface="Inconsolata-dz" pitchFamily="49" charset="0"/>
                <a:cs typeface="Consolas" panose="020B0609020204030204" pitchFamily="49" charset="0"/>
              </a:rPr>
              <a:t>t = </a:t>
            </a:r>
            <a:r>
              <a:rPr lang="en-US" sz="1200" b="1" dirty="0">
                <a:latin typeface="Inconsolata-dz" pitchFamily="49" charset="0"/>
                <a:cs typeface="Consolas" panose="020B0609020204030204" pitchFamily="49" charset="0"/>
              </a:rPr>
              <a:t>@par=np </a:t>
            </a:r>
            <a:r>
              <a:rPr lang="en-US" sz="1200" dirty="0" err="1">
                <a:latin typeface="Inconsolata-dz" pitchFamily="49" charset="0"/>
                <a:cs typeface="Consolas" panose="020B0609020204030204" pitchFamily="49" charset="0"/>
              </a:rPr>
              <a:t>mpidraw</a:t>
            </a:r>
            <a:r>
              <a:rPr lang="en-US" sz="1200" dirty="0">
                <a:latin typeface="Inconsolata-dz" pitchFamily="49" charset="0"/>
                <a:cs typeface="Consolas" panose="020B0609020204030204" pitchFamily="49" charset="0"/>
              </a:rPr>
              <a:t>(bf);</a:t>
            </a:r>
          </a:p>
          <a:p>
            <a:pPr marL="0" indent="0">
              <a:buNone/>
            </a:pPr>
            <a:r>
              <a:rPr lang="en-US" sz="1200" dirty="0" smtClean="0">
                <a:latin typeface="Inconsolata-dz" pitchFamily="49" charset="0"/>
                <a:cs typeface="Consolas" panose="020B0609020204030204" pitchFamily="49" charset="0"/>
              </a:rPr>
              <a:t>    </a:t>
            </a:r>
            <a:r>
              <a:rPr lang="en-US" sz="1200" dirty="0" err="1">
                <a:latin typeface="Inconsolata-dz" pitchFamily="49" charset="0"/>
                <a:cs typeface="Consolas" panose="020B0609020204030204" pitchFamily="49" charset="0"/>
              </a:rPr>
              <a:t>printf</a:t>
            </a:r>
            <a:r>
              <a:rPr lang="en-US" sz="1200" dirty="0">
                <a:latin typeface="Inconsolata-dz" pitchFamily="49" charset="0"/>
                <a:cs typeface="Consolas" panose="020B0609020204030204" pitchFamily="49" charset="0"/>
              </a:rPr>
              <a:t>("RESULT: bf=%</a:t>
            </a:r>
            <a:r>
              <a:rPr lang="en-US" sz="1200" dirty="0" err="1">
                <a:latin typeface="Inconsolata-dz" pitchFamily="49" charset="0"/>
                <a:cs typeface="Consolas" panose="020B0609020204030204" pitchFamily="49" charset="0"/>
              </a:rPr>
              <a:t>i</a:t>
            </a:r>
            <a:r>
              <a:rPr lang="en-US" sz="1200" dirty="0">
                <a:latin typeface="Inconsolata-dz" pitchFamily="49" charset="0"/>
                <a:cs typeface="Consolas" panose="020B0609020204030204" pitchFamily="49" charset="0"/>
              </a:rPr>
              <a:t> np=%</a:t>
            </a:r>
            <a:r>
              <a:rPr lang="en-US" sz="1200" dirty="0" err="1">
                <a:latin typeface="Inconsolata-dz" pitchFamily="49" charset="0"/>
                <a:cs typeface="Consolas" panose="020B0609020204030204" pitchFamily="49" charset="0"/>
              </a:rPr>
              <a:t>i</a:t>
            </a:r>
            <a:r>
              <a:rPr lang="en-US" sz="1200" dirty="0">
                <a:latin typeface="Inconsolata-dz" pitchFamily="49" charset="0"/>
                <a:cs typeface="Consolas" panose="020B0609020204030204" pitchFamily="49" charset="0"/>
              </a:rPr>
              <a:t> -&gt; time=%0.3f",</a:t>
            </a:r>
          </a:p>
          <a:p>
            <a:pPr marL="0" indent="0">
              <a:buNone/>
            </a:pPr>
            <a:r>
              <a:rPr lang="en-US" sz="1200" dirty="0" smtClean="0">
                <a:latin typeface="Inconsolata-dz" pitchFamily="49" charset="0"/>
                <a:cs typeface="Consolas" panose="020B0609020204030204" pitchFamily="49" charset="0"/>
              </a:rPr>
              <a:t>                    </a:t>
            </a:r>
            <a:r>
              <a:rPr lang="en-US" sz="1200" dirty="0">
                <a:latin typeface="Inconsolata-dz" pitchFamily="49" charset="0"/>
                <a:cs typeface="Consolas" panose="020B0609020204030204" pitchFamily="49" charset="0"/>
              </a:rPr>
              <a:t>bf,   np,      t);</a:t>
            </a:r>
          </a:p>
          <a:p>
            <a:pPr marL="0" indent="0">
              <a:buNone/>
            </a:pPr>
            <a:r>
              <a:rPr lang="en-US" sz="1200" dirty="0" smtClean="0">
                <a:latin typeface="Inconsolata-dz" pitchFamily="49" charset="0"/>
                <a:cs typeface="Consolas" panose="020B0609020204030204" pitchFamily="49" charset="0"/>
              </a:rPr>
              <a:t>  }</a:t>
            </a:r>
            <a:br>
              <a:rPr lang="en-US" sz="1200" dirty="0" smtClean="0">
                <a:latin typeface="Inconsolata-dz" pitchFamily="49" charset="0"/>
                <a:cs typeface="Consolas" panose="020B0609020204030204" pitchFamily="49" charset="0"/>
              </a:rPr>
            </a:br>
            <a:r>
              <a:rPr lang="en-US" sz="1200" dirty="0" smtClean="0">
                <a:latin typeface="Inconsolata-dz" pitchFamily="49" charset="0"/>
                <a:cs typeface="Consolas" panose="020B0609020204030204" pitchFamily="49" charset="0"/>
              </a:rPr>
              <a:t>}</a:t>
            </a:r>
            <a:endParaRPr lang="en-US" sz="1200" dirty="0">
              <a:latin typeface="Inconsolata-dz" pitchFamily="49" charset="0"/>
              <a:cs typeface="Consolas" panose="020B0609020204030204" pitchFamily="49" charset="0"/>
            </a:endParaRPr>
          </a:p>
          <a:p>
            <a:endParaRPr lang="en-US" sz="1200" dirty="0">
              <a:latin typeface="Inconsolata-dz" pitchFamily="49" charset="0"/>
            </a:endParaRPr>
          </a:p>
        </p:txBody>
      </p:sp>
      <p:sp>
        <p:nvSpPr>
          <p:cNvPr id="4" name="Text Placeholder 3"/>
          <p:cNvSpPr>
            <a:spLocks noGrp="1"/>
          </p:cNvSpPr>
          <p:nvPr>
            <p:ph type="body" sz="quarter" idx="12"/>
          </p:nvPr>
        </p:nvSpPr>
        <p:spPr/>
        <p:txBody>
          <a:bodyPr/>
          <a:lstStyle/>
          <a:p>
            <a:r>
              <a:rPr lang="en-US" dirty="0" smtClean="0"/>
              <a:t>Complete code!</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10</a:t>
            </a:fld>
            <a:endParaRPr lang="en-US" dirty="0"/>
          </a:p>
        </p:txBody>
      </p:sp>
    </p:spTree>
    <p:extLst>
      <p:ext uri="{BB962C8B-B14F-4D97-AF65-F5344CB8AC3E}">
        <p14:creationId xmlns:p14="http://schemas.microsoft.com/office/powerpoint/2010/main" val="4105311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11</a:t>
            </a:fld>
            <a:endParaRPr lang="en-US" dirty="0"/>
          </a:p>
        </p:txBody>
      </p:sp>
      <p:pic>
        <p:nvPicPr>
          <p:cNvPr id="6" name="Picture 6" descr="C:\cygwin\home\justin\exm\papers\EuroMPI_2013\img\osuflow-6126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5913"/>
            <a:ext cx="8763000" cy="505927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134014" y="3992752"/>
            <a:ext cx="4514436" cy="800100"/>
          </a:xfrm>
          <a:prstGeom prst="rect">
            <a:avLst/>
          </a:prstGeom>
          <a:solidFill>
            <a:schemeClr val="accent1">
              <a:lumMod val="75000"/>
            </a:schemeClr>
          </a:solidFill>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Times from 222s (blue) to 948 (red)</a:t>
            </a:r>
          </a:p>
          <a:p>
            <a:r>
              <a:rPr lang="en-US" dirty="0" smtClean="0"/>
              <a:t>Best results (fastest times) at np=256, high block parameter</a:t>
            </a:r>
          </a:p>
        </p:txBody>
      </p:sp>
      <p:sp>
        <p:nvSpPr>
          <p:cNvPr id="8" name="Slide Number Placeholder 3"/>
          <p:cNvSpPr txBox="1">
            <a:spLocks/>
          </p:cNvSpPr>
          <p:nvPr/>
        </p:nvSpPr>
        <p:spPr>
          <a:xfrm>
            <a:off x="8610601" y="4867275"/>
            <a:ext cx="384175" cy="273844"/>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0"/>
              </a:spcAft>
              <a:buFont typeface="Wingdings" pitchFamily="2" charset="2"/>
              <a:buNone/>
              <a:defRPr sz="2000" b="1" kern="1200" baseline="0">
                <a:solidFill>
                  <a:schemeClr val="accent2"/>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8BEE434E-B384-A245-84B1-C534A8D54264}" type="slidenum">
              <a:rPr lang="en-US" smtClean="0"/>
              <a:pPr>
                <a:defRPr/>
              </a:pPr>
              <a:t>11</a:t>
            </a:fld>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146683693"/>
              </p:ext>
            </p:extLst>
          </p:nvPr>
        </p:nvGraphicFramePr>
        <p:xfrm>
          <a:off x="2000250" y="1185862"/>
          <a:ext cx="4781550" cy="2814638"/>
        </p:xfrm>
        <a:graphic>
          <a:graphicData uri="http://schemas.openxmlformats.org/presentationml/2006/ole">
            <mc:AlternateContent xmlns:mc="http://schemas.openxmlformats.org/markup-compatibility/2006">
              <mc:Choice xmlns:v="urn:schemas-microsoft-com:vml" Requires="v">
                <p:oleObj spid="_x0000_s3109" name="Acrobat Document" r:id="rId4" imgW="4781425" imgH="3752760" progId="AcroExch.Document.7">
                  <p:embed/>
                </p:oleObj>
              </mc:Choice>
              <mc:Fallback>
                <p:oleObj name="Acrobat Document" r:id="rId4" imgW="4781425" imgH="3752760" progId="AcroExch.Document.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0" y="1185862"/>
                        <a:ext cx="4781550"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5-Point Star 9"/>
          <p:cNvSpPr/>
          <p:nvPr/>
        </p:nvSpPr>
        <p:spPr bwMode="auto">
          <a:xfrm>
            <a:off x="2457450" y="2421731"/>
            <a:ext cx="228600" cy="171450"/>
          </a:xfrm>
          <a:prstGeom prst="star5">
            <a:avLst/>
          </a:prstGeom>
          <a:solidFill>
            <a:schemeClr val="bg2"/>
          </a:solidFill>
          <a:ln w="38100">
            <a:solidFill>
              <a:schemeClr val="accent6">
                <a:lumMod val="40000"/>
                <a:lumOff val="60000"/>
              </a:schemeClr>
            </a:solidFill>
            <a:miter lim="800000"/>
            <a:headEnd/>
            <a:tailEnd type="triangle" w="med" len="med"/>
          </a:ln>
        </p:spPr>
        <p:txBody>
          <a:bodyPr rtlCol="0" anchor="ctr">
            <a:prstTxWarp prst="textNoShape">
              <a:avLst/>
            </a:prstTxWarp>
          </a:bodyPr>
          <a:lstStyle/>
          <a:p>
            <a:pPr algn="ctr"/>
            <a:endParaRPr lang="en-US"/>
          </a:p>
        </p:txBody>
      </p:sp>
      <p:sp>
        <p:nvSpPr>
          <p:cNvPr id="11" name="5-Point Star 10"/>
          <p:cNvSpPr/>
          <p:nvPr/>
        </p:nvSpPr>
        <p:spPr bwMode="auto">
          <a:xfrm>
            <a:off x="6419850" y="2421731"/>
            <a:ext cx="228600" cy="171450"/>
          </a:xfrm>
          <a:prstGeom prst="star5">
            <a:avLst/>
          </a:prstGeom>
          <a:solidFill>
            <a:srgbClr val="FFFF00"/>
          </a:solidFill>
          <a:ln w="38100">
            <a:solidFill>
              <a:srgbClr val="FFC000"/>
            </a:solidFill>
            <a:miter lim="800000"/>
            <a:headEnd/>
            <a:tailEnd type="triangle" w="med" len="med"/>
          </a:ln>
        </p:spPr>
        <p:txBody>
          <a:bodyPr rtlCol="0" anchor="ctr">
            <a:prstTxWarp prst="textNoShape">
              <a:avLst/>
            </a:prstTxWarp>
          </a:bodyPr>
          <a:lstStyle/>
          <a:p>
            <a:pPr algn="ctr"/>
            <a:endParaRPr lang="en-US"/>
          </a:p>
        </p:txBody>
      </p:sp>
      <p:sp>
        <p:nvSpPr>
          <p:cNvPr id="12" name="5-Point Star 11"/>
          <p:cNvSpPr/>
          <p:nvPr/>
        </p:nvSpPr>
        <p:spPr bwMode="auto">
          <a:xfrm>
            <a:off x="4514850" y="2421731"/>
            <a:ext cx="228600" cy="171450"/>
          </a:xfrm>
          <a:prstGeom prst="star5">
            <a:avLst/>
          </a:prstGeom>
          <a:solidFill>
            <a:schemeClr val="bg2"/>
          </a:solidFill>
          <a:ln w="38100">
            <a:solidFill>
              <a:schemeClr val="accent6">
                <a:lumMod val="40000"/>
                <a:lumOff val="60000"/>
              </a:schemeClr>
            </a:solidFill>
            <a:miter lim="800000"/>
            <a:headEnd/>
            <a:tailEnd type="triangle" w="med" len="med"/>
          </a:ln>
        </p:spPr>
        <p:txBody>
          <a:bodyPr rtlCol="0" anchor="ctr">
            <a:prstTxWarp prst="textNoShape">
              <a:avLst/>
            </a:prstTxWarp>
          </a:bodyPr>
          <a:lstStyle/>
          <a:p>
            <a:pPr algn="ctr"/>
            <a:endParaRPr lang="en-US"/>
          </a:p>
        </p:txBody>
      </p:sp>
    </p:spTree>
    <p:extLst>
      <p:ext uri="{BB962C8B-B14F-4D97-AF65-F5344CB8AC3E}">
        <p14:creationId xmlns:p14="http://schemas.microsoft.com/office/powerpoint/2010/main" val="3296819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cygwin\home\wozniak\collab\CANDLE-Tutorials\2019\ECP\08.DataParallel\parallel-tas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150" y="1993100"/>
            <a:ext cx="5518744" cy="2452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Multiple process allocation</a:t>
            </a:r>
            <a:endParaRPr lang="en-US" dirty="0"/>
          </a:p>
        </p:txBody>
      </p:sp>
      <p:sp>
        <p:nvSpPr>
          <p:cNvPr id="3" name="Content Placeholder 2"/>
          <p:cNvSpPr>
            <a:spLocks noGrp="1"/>
          </p:cNvSpPr>
          <p:nvPr>
            <p:ph idx="1"/>
          </p:nvPr>
        </p:nvSpPr>
        <p:spPr>
          <a:xfrm>
            <a:off x="457201" y="1408346"/>
            <a:ext cx="3824713" cy="3317082"/>
          </a:xfrm>
        </p:spPr>
        <p:txBody>
          <a:bodyPr/>
          <a:lstStyle/>
          <a:p>
            <a:endParaRPr lang="en-US" dirty="0" smtClean="0"/>
          </a:p>
          <a:p>
            <a:r>
              <a:rPr lang="en-US" dirty="0" smtClean="0"/>
              <a:t>Swift/T runs an MPI-based load balancer</a:t>
            </a:r>
          </a:p>
          <a:p>
            <a:r>
              <a:rPr lang="en-US" dirty="0" smtClean="0"/>
              <a:t>When necessary, multiple idle workers may be pooled together</a:t>
            </a:r>
          </a:p>
          <a:p>
            <a:r>
              <a:rPr lang="en-US" dirty="0" smtClean="0"/>
              <a:t>Swift/T runs </a:t>
            </a:r>
            <a:r>
              <a:rPr lang="en-US" dirty="0" err="1" smtClean="0"/>
              <a:t>MPI_Comm_create_group</a:t>
            </a:r>
            <a:r>
              <a:rPr lang="en-US" dirty="0" smtClean="0"/>
              <a:t>() on the workers to create a </a:t>
            </a:r>
            <a:r>
              <a:rPr lang="en-US" dirty="0" err="1" smtClean="0"/>
              <a:t>subcommunicator</a:t>
            </a:r>
            <a:endParaRPr lang="en-US" dirty="0" smtClean="0"/>
          </a:p>
          <a:p>
            <a:r>
              <a:rPr lang="en-US" dirty="0" smtClean="0"/>
              <a:t>Swift/T then invokes the user code on that communicator</a:t>
            </a:r>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12</a:t>
            </a:fld>
            <a:endParaRPr lang="en-US" dirty="0"/>
          </a:p>
        </p:txBody>
      </p:sp>
    </p:spTree>
    <p:extLst>
      <p:ext uri="{BB962C8B-B14F-4D97-AF65-F5344CB8AC3E}">
        <p14:creationId xmlns:p14="http://schemas.microsoft.com/office/powerpoint/2010/main" val="3267532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LAMMPS parallel tasks</a:t>
            </a:r>
          </a:p>
        </p:txBody>
      </p:sp>
      <p:sp>
        <p:nvSpPr>
          <p:cNvPr id="3" name="Content Placeholder 2"/>
          <p:cNvSpPr>
            <a:spLocks noGrp="1"/>
          </p:cNvSpPr>
          <p:nvPr>
            <p:ph idx="1"/>
          </p:nvPr>
        </p:nvSpPr>
        <p:spPr/>
        <p:txBody>
          <a:bodyPr/>
          <a:lstStyle/>
          <a:p>
            <a:pPr marL="0" indent="0">
              <a:buNone/>
            </a:pPr>
            <a:r>
              <a:rPr lang="en-US" sz="1400" dirty="0" err="1">
                <a:latin typeface="Inconsolata-dz" pitchFamily="49" charset="0"/>
                <a:cs typeface="Courier New" panose="02070309020205020404" pitchFamily="49" charset="0"/>
              </a:rPr>
              <a:t>foreach</a:t>
            </a:r>
            <a:r>
              <a:rPr lang="en-US" sz="1400" dirty="0">
                <a:latin typeface="Inconsolata-dz" pitchFamily="49" charset="0"/>
                <a:cs typeface="Courier New" panose="02070309020205020404" pitchFamily="49" charset="0"/>
              </a:rPr>
              <a:t> </a:t>
            </a:r>
            <a:r>
              <a:rPr lang="en-US" sz="1400" dirty="0" err="1">
                <a:latin typeface="Inconsolata-dz" pitchFamily="49" charset="0"/>
                <a:cs typeface="Courier New" panose="02070309020205020404" pitchFamily="49" charset="0"/>
              </a:rPr>
              <a:t>i</a:t>
            </a:r>
            <a:r>
              <a:rPr lang="en-US" sz="1400" dirty="0">
                <a:latin typeface="Inconsolata-dz" pitchFamily="49" charset="0"/>
                <a:cs typeface="Courier New" panose="02070309020205020404" pitchFamily="49" charset="0"/>
              </a:rPr>
              <a:t> in [0:20] {</a:t>
            </a:r>
          </a:p>
          <a:p>
            <a:pPr marL="0" indent="0">
              <a:buNone/>
            </a:pPr>
            <a:r>
              <a:rPr lang="en-US" sz="1400" dirty="0">
                <a:latin typeface="Inconsolata-dz" pitchFamily="49" charset="0"/>
                <a:cs typeface="Courier New" panose="02070309020205020404" pitchFamily="49" charset="0"/>
              </a:rPr>
              <a:t>  t = 300+i;</a:t>
            </a:r>
          </a:p>
          <a:p>
            <a:pPr marL="0" indent="0">
              <a:buNone/>
            </a:pPr>
            <a:r>
              <a:rPr lang="en-US" sz="1400" dirty="0">
                <a:latin typeface="Inconsolata-dz" pitchFamily="49" charset="0"/>
                <a:cs typeface="Courier New" panose="02070309020205020404" pitchFamily="49" charset="0"/>
              </a:rPr>
              <a:t>  </a:t>
            </a:r>
            <a:r>
              <a:rPr lang="en-US" sz="1400" dirty="0" err="1">
                <a:latin typeface="Inconsolata-dz" pitchFamily="49" charset="0"/>
                <a:cs typeface="Courier New" panose="02070309020205020404" pitchFamily="49" charset="0"/>
              </a:rPr>
              <a:t>sed_command</a:t>
            </a:r>
            <a:r>
              <a:rPr lang="en-US" sz="1400" dirty="0">
                <a:latin typeface="Inconsolata-dz" pitchFamily="49" charset="0"/>
                <a:cs typeface="Courier New" panose="02070309020205020404" pitchFamily="49" charset="0"/>
              </a:rPr>
              <a:t> = </a:t>
            </a:r>
            <a:r>
              <a:rPr lang="en-US" sz="1400" dirty="0" err="1">
                <a:latin typeface="Inconsolata-dz" pitchFamily="49" charset="0"/>
                <a:cs typeface="Courier New" panose="02070309020205020404" pitchFamily="49" charset="0"/>
              </a:rPr>
              <a:t>sprintf</a:t>
            </a:r>
            <a:r>
              <a:rPr lang="en-US" sz="1400" dirty="0">
                <a:latin typeface="Inconsolata-dz" pitchFamily="49" charset="0"/>
                <a:cs typeface="Courier New" panose="02070309020205020404" pitchFamily="49" charset="0"/>
              </a:rPr>
              <a:t>("s/_TEMPERATURE_/%</a:t>
            </a:r>
            <a:r>
              <a:rPr lang="en-US" sz="1400" dirty="0" err="1">
                <a:latin typeface="Inconsolata-dz" pitchFamily="49" charset="0"/>
                <a:cs typeface="Courier New" panose="02070309020205020404" pitchFamily="49" charset="0"/>
              </a:rPr>
              <a:t>i</a:t>
            </a:r>
            <a:r>
              <a:rPr lang="en-US" sz="1400" dirty="0">
                <a:latin typeface="Inconsolata-dz" pitchFamily="49" charset="0"/>
                <a:cs typeface="Courier New" panose="02070309020205020404" pitchFamily="49" charset="0"/>
              </a:rPr>
              <a:t>/g", t);</a:t>
            </a:r>
          </a:p>
          <a:p>
            <a:pPr marL="0" indent="0">
              <a:buNone/>
            </a:pPr>
            <a:r>
              <a:rPr lang="en-US" sz="1400" dirty="0">
                <a:latin typeface="Inconsolata-dz" pitchFamily="49" charset="0"/>
                <a:cs typeface="Courier New" panose="02070309020205020404" pitchFamily="49" charset="0"/>
              </a:rPr>
              <a:t>  </a:t>
            </a:r>
            <a:r>
              <a:rPr lang="en-US" sz="1400" dirty="0" err="1">
                <a:latin typeface="Inconsolata-dz" pitchFamily="49" charset="0"/>
                <a:cs typeface="Courier New" panose="02070309020205020404" pitchFamily="49" charset="0"/>
              </a:rPr>
              <a:t>lammps_file_name</a:t>
            </a:r>
            <a:r>
              <a:rPr lang="en-US" sz="1400" dirty="0">
                <a:latin typeface="Inconsolata-dz" pitchFamily="49" charset="0"/>
                <a:cs typeface="Courier New" panose="02070309020205020404" pitchFamily="49" charset="0"/>
              </a:rPr>
              <a:t> = </a:t>
            </a:r>
            <a:r>
              <a:rPr lang="en-US" sz="1400" dirty="0" err="1">
                <a:latin typeface="Inconsolata-dz" pitchFamily="49" charset="0"/>
                <a:cs typeface="Courier New" panose="02070309020205020404" pitchFamily="49" charset="0"/>
              </a:rPr>
              <a:t>sprintf</a:t>
            </a:r>
            <a:r>
              <a:rPr lang="en-US" sz="1400" dirty="0">
                <a:latin typeface="Inconsolata-dz" pitchFamily="49" charset="0"/>
                <a:cs typeface="Courier New" panose="02070309020205020404" pitchFamily="49" charset="0"/>
              </a:rPr>
              <a:t>("input-%</a:t>
            </a:r>
            <a:r>
              <a:rPr lang="en-US" sz="1400" dirty="0" err="1">
                <a:latin typeface="Inconsolata-dz" pitchFamily="49" charset="0"/>
                <a:cs typeface="Courier New" panose="02070309020205020404" pitchFamily="49" charset="0"/>
              </a:rPr>
              <a:t>i.inp</a:t>
            </a:r>
            <a:r>
              <a:rPr lang="en-US" sz="1400" dirty="0">
                <a:latin typeface="Inconsolata-dz" pitchFamily="49" charset="0"/>
                <a:cs typeface="Courier New" panose="02070309020205020404" pitchFamily="49" charset="0"/>
              </a:rPr>
              <a:t>", t);</a:t>
            </a:r>
          </a:p>
          <a:p>
            <a:pPr marL="0" indent="0">
              <a:buNone/>
            </a:pPr>
            <a:r>
              <a:rPr lang="en-US" sz="1400" dirty="0">
                <a:latin typeface="Inconsolata-dz" pitchFamily="49" charset="0"/>
                <a:cs typeface="Courier New" panose="02070309020205020404" pitchFamily="49" charset="0"/>
              </a:rPr>
              <a:t>  </a:t>
            </a:r>
            <a:r>
              <a:rPr lang="en-US" sz="1400" dirty="0" err="1">
                <a:latin typeface="Inconsolata-dz" pitchFamily="49" charset="0"/>
                <a:cs typeface="Courier New" panose="02070309020205020404" pitchFamily="49" charset="0"/>
              </a:rPr>
              <a:t>lammps_args</a:t>
            </a:r>
            <a:r>
              <a:rPr lang="en-US" sz="1400" dirty="0">
                <a:latin typeface="Inconsolata-dz" pitchFamily="49" charset="0"/>
                <a:cs typeface="Courier New" panose="02070309020205020404" pitchFamily="49" charset="0"/>
              </a:rPr>
              <a:t> = "-</a:t>
            </a:r>
            <a:r>
              <a:rPr lang="en-US" sz="1400" dirty="0" err="1">
                <a:latin typeface="Inconsolata-dz" pitchFamily="49" charset="0"/>
                <a:cs typeface="Courier New" panose="02070309020205020404" pitchFamily="49" charset="0"/>
              </a:rPr>
              <a:t>i</a:t>
            </a:r>
            <a:r>
              <a:rPr lang="en-US" sz="1400" dirty="0">
                <a:latin typeface="Inconsolata-dz" pitchFamily="49" charset="0"/>
                <a:cs typeface="Courier New" panose="02070309020205020404" pitchFamily="49" charset="0"/>
              </a:rPr>
              <a:t> " + </a:t>
            </a:r>
            <a:r>
              <a:rPr lang="en-US" sz="1400" dirty="0" err="1">
                <a:latin typeface="Inconsolata-dz" pitchFamily="49" charset="0"/>
                <a:cs typeface="Courier New" panose="02070309020205020404" pitchFamily="49" charset="0"/>
              </a:rPr>
              <a:t>lammps_file_name</a:t>
            </a:r>
            <a:r>
              <a:rPr lang="en-US" sz="1400" dirty="0">
                <a:latin typeface="Inconsolata-dz" pitchFamily="49" charset="0"/>
                <a:cs typeface="Courier New" panose="02070309020205020404" pitchFamily="49" charset="0"/>
              </a:rPr>
              <a:t>;</a:t>
            </a:r>
          </a:p>
          <a:p>
            <a:pPr marL="0" indent="0">
              <a:buNone/>
            </a:pPr>
            <a:r>
              <a:rPr lang="en-US" sz="1400" dirty="0">
                <a:latin typeface="Inconsolata-dz" pitchFamily="49" charset="0"/>
                <a:cs typeface="Courier New" panose="02070309020205020404" pitchFamily="49" charset="0"/>
              </a:rPr>
              <a:t>  file </a:t>
            </a:r>
            <a:r>
              <a:rPr lang="en-US" sz="1400" dirty="0" err="1">
                <a:latin typeface="Inconsolata-dz" pitchFamily="49" charset="0"/>
                <a:cs typeface="Courier New" panose="02070309020205020404" pitchFamily="49" charset="0"/>
              </a:rPr>
              <a:t>lammps_input</a:t>
            </a:r>
            <a:r>
              <a:rPr lang="en-US" sz="1400" dirty="0">
                <a:latin typeface="Inconsolata-dz" pitchFamily="49" charset="0"/>
                <a:cs typeface="Courier New" panose="02070309020205020404" pitchFamily="49" charset="0"/>
              </a:rPr>
              <a:t>&lt;</a:t>
            </a:r>
            <a:r>
              <a:rPr lang="en-US" sz="1400" dirty="0" err="1">
                <a:latin typeface="Inconsolata-dz" pitchFamily="49" charset="0"/>
                <a:cs typeface="Courier New" panose="02070309020205020404" pitchFamily="49" charset="0"/>
              </a:rPr>
              <a:t>lammps_file_name</a:t>
            </a:r>
            <a:r>
              <a:rPr lang="en-US" sz="1400" dirty="0">
                <a:latin typeface="Inconsolata-dz" pitchFamily="49" charset="0"/>
                <a:cs typeface="Courier New" panose="02070309020205020404" pitchFamily="49" charset="0"/>
              </a:rPr>
              <a:t>&gt; =</a:t>
            </a:r>
          </a:p>
          <a:p>
            <a:pPr marL="0" indent="0">
              <a:buNone/>
            </a:pPr>
            <a:r>
              <a:rPr lang="en-US" sz="1400" dirty="0">
                <a:latin typeface="Inconsolata-dz" pitchFamily="49" charset="0"/>
                <a:cs typeface="Courier New" panose="02070309020205020404" pitchFamily="49" charset="0"/>
              </a:rPr>
              <a:t>    </a:t>
            </a:r>
            <a:r>
              <a:rPr lang="en-US" sz="1400" dirty="0" err="1">
                <a:latin typeface="Inconsolata-dz" pitchFamily="49" charset="0"/>
                <a:cs typeface="Courier New" panose="02070309020205020404" pitchFamily="49" charset="0"/>
              </a:rPr>
              <a:t>sed</a:t>
            </a:r>
            <a:r>
              <a:rPr lang="en-US" sz="1400" dirty="0">
                <a:latin typeface="Inconsolata-dz" pitchFamily="49" charset="0"/>
                <a:cs typeface="Courier New" panose="02070309020205020404" pitchFamily="49" charset="0"/>
              </a:rPr>
              <a:t>(filter, </a:t>
            </a:r>
            <a:r>
              <a:rPr lang="en-US" sz="1400" dirty="0" err="1">
                <a:latin typeface="Inconsolata-dz" pitchFamily="49" charset="0"/>
                <a:cs typeface="Courier New" panose="02070309020205020404" pitchFamily="49" charset="0"/>
              </a:rPr>
              <a:t>sed_command</a:t>
            </a:r>
            <a:r>
              <a:rPr lang="en-US" sz="1400" dirty="0">
                <a:latin typeface="Inconsolata-dz" pitchFamily="49" charset="0"/>
                <a:cs typeface="Courier New" panose="02070309020205020404" pitchFamily="49" charset="0"/>
              </a:rPr>
              <a:t>) =&gt; </a:t>
            </a:r>
          </a:p>
          <a:p>
            <a:pPr marL="0" indent="0">
              <a:buNone/>
            </a:pPr>
            <a:r>
              <a:rPr lang="en-US" sz="1400" i="1" dirty="0">
                <a:latin typeface="Inconsolata-dz" pitchFamily="49" charset="0"/>
                <a:cs typeface="Courier New" panose="02070309020205020404" pitchFamily="49" charset="0"/>
              </a:rPr>
              <a:t>    @par=8 </a:t>
            </a:r>
            <a:r>
              <a:rPr lang="en-US" sz="1400" dirty="0" err="1">
                <a:latin typeface="Inconsolata-dz" pitchFamily="49" charset="0"/>
                <a:cs typeface="Courier New" panose="02070309020205020404" pitchFamily="49" charset="0"/>
              </a:rPr>
              <a:t>lammps</a:t>
            </a:r>
            <a:r>
              <a:rPr lang="en-US" sz="1400" dirty="0">
                <a:latin typeface="Inconsolata-dz" pitchFamily="49" charset="0"/>
                <a:cs typeface="Courier New" panose="02070309020205020404" pitchFamily="49" charset="0"/>
              </a:rPr>
              <a:t>(</a:t>
            </a:r>
            <a:r>
              <a:rPr lang="en-US" sz="1400" dirty="0" err="1">
                <a:latin typeface="Inconsolata-dz" pitchFamily="49" charset="0"/>
                <a:cs typeface="Courier New" panose="02070309020205020404" pitchFamily="49" charset="0"/>
              </a:rPr>
              <a:t>lammps_args</a:t>
            </a:r>
            <a:r>
              <a:rPr lang="en-US" sz="1400" dirty="0">
                <a:latin typeface="Inconsolata-dz" pitchFamily="49" charset="0"/>
                <a:cs typeface="Courier New" panose="02070309020205020404" pitchFamily="49" charset="0"/>
              </a:rPr>
              <a:t>);</a:t>
            </a:r>
          </a:p>
          <a:p>
            <a:pPr marL="0" indent="0">
              <a:buNone/>
            </a:pPr>
            <a:r>
              <a:rPr lang="en-US" sz="1400" dirty="0">
                <a:latin typeface="Inconsolata-dz" pitchFamily="49" charset="0"/>
                <a:cs typeface="Courier New" panose="02070309020205020404" pitchFamily="49" charset="0"/>
              </a:rPr>
              <a:t>}</a:t>
            </a:r>
          </a:p>
          <a:p>
            <a:endParaRPr lang="en-US" sz="1400" dirty="0"/>
          </a:p>
        </p:txBody>
      </p:sp>
      <p:sp>
        <p:nvSpPr>
          <p:cNvPr id="4" name="Text Placeholder 3"/>
          <p:cNvSpPr>
            <a:spLocks noGrp="1"/>
          </p:cNvSpPr>
          <p:nvPr>
            <p:ph type="body" sz="quarter" idx="12"/>
          </p:nvPr>
        </p:nvSpPr>
        <p:spPr/>
        <p:txBody>
          <a:bodyPr/>
          <a:lstStyle/>
          <a:p>
            <a:r>
              <a:rPr lang="en-US" dirty="0">
                <a:solidFill>
                  <a:srgbClr val="1F497D"/>
                </a:solidFill>
              </a:rPr>
              <a:t>LAMMPS provides a convenient C++ API</a:t>
            </a:r>
          </a:p>
          <a:p>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13</a:t>
            </a:fld>
            <a:endParaRPr lang="en-US" dirty="0"/>
          </a:p>
        </p:txBody>
      </p:sp>
      <p:sp>
        <p:nvSpPr>
          <p:cNvPr id="6" name="TextBox 5"/>
          <p:cNvSpPr txBox="1"/>
          <p:nvPr/>
        </p:nvSpPr>
        <p:spPr>
          <a:xfrm>
            <a:off x="976394" y="3806771"/>
            <a:ext cx="6823343" cy="923330"/>
          </a:xfrm>
          <a:prstGeom prst="rect">
            <a:avLst/>
          </a:prstGeom>
          <a:noFill/>
        </p:spPr>
        <p:txBody>
          <a:bodyPr wrap="none" rtlCol="0">
            <a:spAutoFit/>
          </a:bodyPr>
          <a:lstStyle/>
          <a:p>
            <a:r>
              <a:rPr lang="en-US" dirty="0" smtClean="0">
                <a:solidFill>
                  <a:srgbClr val="000000"/>
                </a:solidFill>
              </a:rPr>
              <a:t>This example can be found on GitHub:</a:t>
            </a:r>
          </a:p>
          <a:p>
            <a:r>
              <a:rPr lang="en-US" dirty="0">
                <a:solidFill>
                  <a:srgbClr val="0070C0"/>
                </a:solidFill>
                <a:hlinkClick r:id="rId2"/>
              </a:rPr>
              <a:t>https://</a:t>
            </a:r>
            <a:r>
              <a:rPr lang="en-US" dirty="0" smtClean="0">
                <a:solidFill>
                  <a:srgbClr val="0070C0"/>
                </a:solidFill>
                <a:hlinkClick r:id="rId2"/>
              </a:rPr>
              <a:t>github.com/b240/Workflows/tree/master/demo/LAMMPS-1</a:t>
            </a:r>
            <a:endParaRPr lang="en-US" dirty="0" smtClean="0">
              <a:solidFill>
                <a:srgbClr val="0070C0"/>
              </a:solidFill>
            </a:endParaRPr>
          </a:p>
          <a:p>
            <a:r>
              <a:rPr lang="en-US" dirty="0" smtClean="0">
                <a:solidFill>
                  <a:srgbClr val="000000"/>
                </a:solidFill>
              </a:rPr>
              <a:t>See the README.md file for more information.</a:t>
            </a:r>
            <a:endParaRPr lang="en-US" dirty="0">
              <a:solidFill>
                <a:srgbClr val="000000"/>
              </a:solidFill>
            </a:endParaRPr>
          </a:p>
        </p:txBody>
      </p:sp>
    </p:spTree>
    <p:extLst>
      <p:ext uri="{BB962C8B-B14F-4D97-AF65-F5344CB8AC3E}">
        <p14:creationId xmlns:p14="http://schemas.microsoft.com/office/powerpoint/2010/main" val="4258283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MPI_Comm_create_group</a:t>
            </a:r>
            <a:endParaRPr lang="en-US" dirty="0"/>
          </a:p>
        </p:txBody>
      </p:sp>
      <p:sp>
        <p:nvSpPr>
          <p:cNvPr id="3" name="Content Placeholder 2"/>
          <p:cNvSpPr>
            <a:spLocks noGrp="1"/>
          </p:cNvSpPr>
          <p:nvPr>
            <p:ph idx="1"/>
          </p:nvPr>
        </p:nvSpPr>
        <p:spPr/>
        <p:txBody>
          <a:bodyPr/>
          <a:lstStyle/>
          <a:p>
            <a:r>
              <a:rPr lang="en-US" dirty="0" smtClean="0"/>
              <a:t>This approach fundamentally uses </a:t>
            </a:r>
            <a:r>
              <a:rPr lang="en-US" dirty="0" err="1" smtClean="0">
                <a:latin typeface="Consolas" panose="020B0609020204030204" pitchFamily="49" charset="0"/>
                <a:cs typeface="Consolas" panose="020B0609020204030204" pitchFamily="49" charset="0"/>
              </a:rPr>
              <a:t>MPI_Comm_create_group</a:t>
            </a:r>
            <a:r>
              <a:rPr lang="en-US" dirty="0" smtClean="0">
                <a:latin typeface="Consolas" panose="020B0609020204030204" pitchFamily="49" charset="0"/>
                <a:cs typeface="Consolas" panose="020B0609020204030204" pitchFamily="49" charset="0"/>
              </a:rPr>
              <a:t>()</a:t>
            </a:r>
          </a:p>
          <a:p>
            <a:r>
              <a:rPr lang="en-US" dirty="0" smtClean="0">
                <a:latin typeface="+mj-lt"/>
                <a:cs typeface="Consolas" panose="020B0609020204030204" pitchFamily="49" charset="0"/>
              </a:rPr>
              <a:t>Child code runs in same address space as parent code</a:t>
            </a:r>
          </a:p>
          <a:p>
            <a:r>
              <a:rPr lang="en-US" dirty="0" smtClean="0">
                <a:latin typeface="+mj-lt"/>
                <a:cs typeface="Consolas" panose="020B0609020204030204" pitchFamily="49" charset="0"/>
              </a:rPr>
              <a:t>Works well on existing systems (even Blue Gene)</a:t>
            </a:r>
          </a:p>
          <a:p>
            <a:r>
              <a:rPr lang="en-US" dirty="0" smtClean="0">
                <a:latin typeface="+mj-lt"/>
                <a:cs typeface="Consolas" panose="020B0609020204030204" pitchFamily="49" charset="0"/>
              </a:rPr>
              <a:t>Fault tolerance: if child crashes, all of Swift/T crashes</a:t>
            </a:r>
          </a:p>
          <a:p>
            <a:r>
              <a:rPr lang="en-US" dirty="0" smtClean="0">
                <a:latin typeface="+mj-lt"/>
                <a:cs typeface="Consolas" panose="020B0609020204030204" pitchFamily="49" charset="0"/>
              </a:rPr>
              <a:t>Code coupling: may be difficult to integrate different codes into the same workflow if there are compiler or link-time conflicts</a:t>
            </a:r>
          </a:p>
          <a:p>
            <a:r>
              <a:rPr lang="en-US" dirty="0" smtClean="0">
                <a:latin typeface="+mj-lt"/>
                <a:cs typeface="Consolas" panose="020B0609020204030204" pitchFamily="49" charset="0"/>
              </a:rPr>
              <a:t>In situ communication: may be difficult to couple libraries with external communication techniques</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14</a:t>
            </a:fld>
            <a:endParaRPr lang="en-US" dirty="0"/>
          </a:p>
        </p:txBody>
      </p:sp>
    </p:spTree>
    <p:extLst>
      <p:ext uri="{BB962C8B-B14F-4D97-AF65-F5344CB8AC3E}">
        <p14:creationId xmlns:p14="http://schemas.microsoft.com/office/powerpoint/2010/main" val="177062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92134"/>
            <a:ext cx="8372901" cy="621711"/>
          </a:xfrm>
        </p:spPr>
        <p:txBody>
          <a:bodyPr/>
          <a:lstStyle/>
          <a:p>
            <a:r>
              <a:rPr lang="en-US" dirty="0" smtClean="0"/>
              <a:t>Context: Parallel launch in </a:t>
            </a:r>
            <a:r>
              <a:rPr lang="en-US" dirty="0" err="1" smtClean="0"/>
              <a:t>mpi</a:t>
            </a:r>
            <a:endParaRPr lang="en-US" dirty="0"/>
          </a:p>
        </p:txBody>
      </p:sp>
      <p:sp>
        <p:nvSpPr>
          <p:cNvPr id="3" name="Content Placeholder 2"/>
          <p:cNvSpPr>
            <a:spLocks noGrp="1"/>
          </p:cNvSpPr>
          <p:nvPr>
            <p:ph idx="1"/>
          </p:nvPr>
        </p:nvSpPr>
        <p:spPr>
          <a:xfrm>
            <a:off x="457201" y="945544"/>
            <a:ext cx="8372901" cy="3916542"/>
          </a:xfrm>
        </p:spPr>
        <p:txBody>
          <a:bodyPr/>
          <a:lstStyle/>
          <a:p>
            <a:r>
              <a:rPr lang="en-US" dirty="0" smtClean="0"/>
              <a:t>Want to </a:t>
            </a:r>
            <a:r>
              <a:rPr lang="en-US" dirty="0" smtClean="0"/>
              <a:t>control scientific ensembles from MPI:</a:t>
            </a:r>
            <a:endParaRPr lang="en-US" dirty="0" smtClean="0"/>
          </a:p>
          <a:p>
            <a:pPr lvl="1"/>
            <a:r>
              <a:rPr lang="en-US" dirty="0" smtClean="0"/>
              <a:t>Parameter sweeps, searches, optimizations</a:t>
            </a:r>
          </a:p>
          <a:p>
            <a:pPr lvl="1"/>
            <a:r>
              <a:rPr lang="en-US" dirty="0" smtClean="0"/>
              <a:t>Tests under varying parameters and process counts</a:t>
            </a:r>
          </a:p>
          <a:p>
            <a:pPr lvl="1"/>
            <a:r>
              <a:rPr lang="en-US" dirty="0" smtClean="0"/>
              <a:t>Workflows and code coupling cases where jobs can exit or fail</a:t>
            </a:r>
          </a:p>
          <a:p>
            <a:pPr marL="284162" lvl="1" indent="0">
              <a:buNone/>
            </a:pPr>
            <a:endParaRPr lang="en-US" dirty="0"/>
          </a:p>
          <a:p>
            <a:r>
              <a:rPr lang="en-US" dirty="0" smtClean="0"/>
              <a:t>State of the art:</a:t>
            </a:r>
          </a:p>
          <a:p>
            <a:pPr lvl="1"/>
            <a:r>
              <a:rPr lang="en-US" dirty="0" err="1" smtClean="0">
                <a:latin typeface="Consolas" panose="020B0609020204030204" pitchFamily="49" charset="0"/>
                <a:cs typeface="Consolas" panose="020B0609020204030204" pitchFamily="49" charset="0"/>
              </a:rPr>
              <a:t>MPI_Comm_spawn</a:t>
            </a:r>
            <a:r>
              <a:rPr lang="en-US" dirty="0" smtClean="0">
                <a:latin typeface="Consolas" panose="020B0609020204030204" pitchFamily="49" charset="0"/>
                <a:cs typeface="Consolas" panose="020B0609020204030204" pitchFamily="49" charset="0"/>
              </a:rPr>
              <a:t>() </a:t>
            </a:r>
            <a:r>
              <a:rPr lang="en-US" dirty="0" smtClean="0"/>
              <a:t>has limited availability</a:t>
            </a:r>
          </a:p>
          <a:p>
            <a:pPr lvl="2"/>
            <a:r>
              <a:rPr lang="en-US" dirty="0" smtClean="0"/>
              <a:t>in part due to complexity of implementing?</a:t>
            </a:r>
          </a:p>
          <a:p>
            <a:pPr lvl="1"/>
            <a:r>
              <a:rPr lang="en-US" dirty="0" smtClean="0"/>
              <a:t> </a:t>
            </a:r>
            <a:r>
              <a:rPr lang="en-US" dirty="0" err="1">
                <a:latin typeface="Consolas" panose="020B0609020204030204" pitchFamily="49" charset="0"/>
                <a:cs typeface="Consolas" panose="020B0609020204030204" pitchFamily="49" charset="0"/>
              </a:rPr>
              <a:t>MPI_Comm_spawn</a:t>
            </a:r>
            <a:r>
              <a:rPr lang="en-US" dirty="0" smtClean="0">
                <a:latin typeface="Consolas" panose="020B0609020204030204" pitchFamily="49" charset="0"/>
                <a:cs typeface="Consolas" panose="020B0609020204030204" pitchFamily="49" charset="0"/>
              </a:rPr>
              <a:t>() </a:t>
            </a:r>
            <a:r>
              <a:rPr lang="en-US" dirty="0" smtClean="0"/>
              <a:t>does not support job exit detection and failures</a:t>
            </a:r>
          </a:p>
          <a:p>
            <a:pPr lvl="1"/>
            <a:r>
              <a:rPr lang="en-US" dirty="0" smtClean="0"/>
              <a:t>Users write complex shell scripts against vendor-specific job launchers</a:t>
            </a:r>
          </a:p>
          <a:p>
            <a:endParaRPr lang="en-US" dirty="0" smtClean="0"/>
          </a:p>
          <a:p>
            <a:r>
              <a:rPr lang="en-US" dirty="0" smtClean="0"/>
              <a:t>Proposing an alternate function: </a:t>
            </a:r>
            <a:r>
              <a:rPr lang="en-US" dirty="0" err="1" smtClean="0">
                <a:latin typeface="Consolas" panose="020B0609020204030204" pitchFamily="49" charset="0"/>
                <a:cs typeface="Consolas" panose="020B0609020204030204" pitchFamily="49" charset="0"/>
              </a:rPr>
              <a:t>MPI_Comm_launch</a:t>
            </a:r>
            <a:r>
              <a:rPr lang="en-US" dirty="0" smtClean="0">
                <a:latin typeface="Consolas" panose="020B0609020204030204" pitchFamily="49" charset="0"/>
                <a:cs typeface="Consolas" panose="020B0609020204030204" pitchFamily="49" charset="0"/>
              </a:rPr>
              <a:t>()</a:t>
            </a:r>
            <a:endParaRPr lang="en-US" dirty="0" smtClean="0"/>
          </a:p>
          <a:p>
            <a:r>
              <a:rPr lang="en-US" dirty="0" smtClean="0"/>
              <a:t>Implemented on clusters (via MPICH/</a:t>
            </a:r>
            <a:r>
              <a:rPr lang="en-US" dirty="0" err="1" smtClean="0"/>
              <a:t>mpiexec</a:t>
            </a:r>
            <a:r>
              <a:rPr lang="en-US" dirty="0" smtClean="0"/>
              <a:t> hack) and by a vendor (internal)</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15</a:t>
            </a:fld>
            <a:endParaRPr lang="en-US" dirty="0"/>
          </a:p>
        </p:txBody>
      </p:sp>
    </p:spTree>
    <p:extLst>
      <p:ext uri="{BB962C8B-B14F-4D97-AF65-F5344CB8AC3E}">
        <p14:creationId xmlns:p14="http://schemas.microsoft.com/office/powerpoint/2010/main" val="26631737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MPI_COMM_LAUNCH(): details</a:t>
            </a:r>
            <a:endParaRPr lang="en-US" dirty="0"/>
          </a:p>
        </p:txBody>
      </p:sp>
      <p:sp>
        <p:nvSpPr>
          <p:cNvPr id="3" name="Content Placeholder 2"/>
          <p:cNvSpPr>
            <a:spLocks noGrp="1"/>
          </p:cNvSpPr>
          <p:nvPr>
            <p:ph idx="1"/>
          </p:nvPr>
        </p:nvSpPr>
        <p:spPr/>
        <p:txBody>
          <a:bodyPr/>
          <a:lstStyle/>
          <a:p>
            <a:r>
              <a:rPr lang="en-US" b="1" dirty="0" err="1">
                <a:latin typeface="Consolas" panose="020B0609020204030204" pitchFamily="49" charset="0"/>
                <a:cs typeface="Consolas" panose="020B0609020204030204" pitchFamily="49" charset="0"/>
              </a:rPr>
              <a:t>i</a:t>
            </a:r>
            <a:r>
              <a:rPr lang="en-US" b="1" dirty="0" err="1" smtClean="0">
                <a:latin typeface="Consolas" panose="020B0609020204030204" pitchFamily="49" charset="0"/>
                <a:cs typeface="Consolas" panose="020B0609020204030204" pitchFamily="49" charset="0"/>
              </a:rPr>
              <a:t>nt</a:t>
            </a: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MPIX_Comm_launch</a:t>
            </a:r>
            <a:r>
              <a:rPr lang="en-US" b="1" dirty="0" smtClean="0">
                <a:latin typeface="Consolas" panose="020B0609020204030204" pitchFamily="49" charset="0"/>
                <a:cs typeface="Consolas" panose="020B0609020204030204" pitchFamily="49" charset="0"/>
              </a:rPr>
              <a:t>(</a:t>
            </a:r>
            <a:r>
              <a:rPr lang="en-US" b="1" dirty="0" err="1" smtClean="0">
                <a:latin typeface="Consolas" panose="020B0609020204030204" pitchFamily="49" charset="0"/>
                <a:cs typeface="Consolas" panose="020B0609020204030204" pitchFamily="49" charset="0"/>
              </a:rPr>
              <a:t>const</a:t>
            </a:r>
            <a:r>
              <a:rPr lang="en-US" b="1" dirty="0" smtClean="0">
                <a:latin typeface="Consolas" panose="020B0609020204030204" pitchFamily="49" charset="0"/>
                <a:cs typeface="Consolas" panose="020B0609020204030204" pitchFamily="49" charset="0"/>
              </a:rPr>
              <a:t> char *</a:t>
            </a:r>
            <a:r>
              <a:rPr lang="en-US" b="1" dirty="0" err="1" smtClean="0">
                <a:latin typeface="Consolas" panose="020B0609020204030204" pitchFamily="49" charset="0"/>
                <a:cs typeface="Consolas" panose="020B0609020204030204" pitchFamily="49" charset="0"/>
              </a:rPr>
              <a:t>cmd</a:t>
            </a: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char **</a:t>
            </a:r>
            <a:r>
              <a:rPr lang="en-US" b="1" dirty="0" err="1" smtClean="0">
                <a:latin typeface="Consolas" panose="020B0609020204030204" pitchFamily="49" charset="0"/>
                <a:cs typeface="Consolas" panose="020B0609020204030204" pitchFamily="49" charset="0"/>
              </a:rPr>
              <a:t>argv</a:t>
            </a:r>
            <a:r>
              <a:rPr lang="en-US" b="1" dirty="0">
                <a:latin typeface="Consolas" panose="020B0609020204030204" pitchFamily="49" charset="0"/>
                <a:cs typeface="Consolas" panose="020B0609020204030204" pitchFamily="49" charset="0"/>
              </a:rPr>
              <a:t>, </a:t>
            </a:r>
          </a:p>
          <a:p>
            <a:pPr marL="0" indent="0">
              <a:buNone/>
            </a:pP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MPI_Info</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info, </a:t>
            </a:r>
            <a:r>
              <a:rPr lang="en-US" b="1" dirty="0" err="1" smtClean="0">
                <a:latin typeface="Consolas" panose="020B0609020204030204" pitchFamily="49" charset="0"/>
                <a:cs typeface="Consolas" panose="020B0609020204030204" pitchFamily="49" charset="0"/>
              </a:rPr>
              <a:t>MPI_Comm</a:t>
            </a:r>
            <a:r>
              <a:rPr lang="en-US" b="1" dirty="0" smtClean="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comm</a:t>
            </a:r>
            <a:r>
              <a:rPr lang="en-US" b="1" dirty="0">
                <a:latin typeface="Consolas" panose="020B0609020204030204" pitchFamily="49" charset="0"/>
                <a:cs typeface="Consolas" panose="020B0609020204030204" pitchFamily="49" charset="0"/>
              </a:rPr>
              <a:t>,</a:t>
            </a:r>
          </a:p>
          <a:p>
            <a:pPr marL="0" indent="0">
              <a:buNone/>
            </a:pP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int</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exit_code</a:t>
            </a:r>
            <a:r>
              <a:rPr lang="en-US" b="1" dirty="0" smtClean="0">
                <a:latin typeface="Consolas" panose="020B0609020204030204" pitchFamily="49" charset="0"/>
                <a:cs typeface="Consolas" panose="020B0609020204030204" pitchFamily="49" charset="0"/>
              </a:rPr>
              <a:t>);</a:t>
            </a:r>
          </a:p>
          <a:p>
            <a:pPr marL="0" indent="0">
              <a:buNone/>
            </a:pPr>
            <a:endParaRPr lang="en-US" b="1" dirty="0" smtClean="0">
              <a:latin typeface="Courier New" panose="02070309020205020404" pitchFamily="49" charset="0"/>
              <a:cs typeface="Courier New" panose="02070309020205020404" pitchFamily="49" charset="0"/>
            </a:endParaRPr>
          </a:p>
          <a:p>
            <a:r>
              <a:rPr lang="en-US" dirty="0" smtClean="0">
                <a:latin typeface="+mj-lt"/>
                <a:cs typeface="Courier New" panose="02070309020205020404" pitchFamily="49" charset="0"/>
              </a:rPr>
              <a:t>Runs “in-place” on given communicator- no interaction with scheduler, etc.</a:t>
            </a:r>
          </a:p>
          <a:p>
            <a:r>
              <a:rPr lang="en-US" dirty="0" smtClean="0">
                <a:latin typeface="+mj-lt"/>
                <a:cs typeface="Courier New" panose="02070309020205020404" pitchFamily="49" charset="0"/>
              </a:rPr>
              <a:t>Parent is blocked</a:t>
            </a:r>
          </a:p>
          <a:p>
            <a:r>
              <a:rPr lang="en-US" dirty="0" smtClean="0">
                <a:latin typeface="+mj-lt"/>
                <a:cs typeface="Courier New" panose="02070309020205020404" pitchFamily="49" charset="0"/>
              </a:rPr>
              <a:t>No communication between parent and child </a:t>
            </a:r>
          </a:p>
          <a:p>
            <a:r>
              <a:rPr lang="en-US" dirty="0" smtClean="0">
                <a:latin typeface="+mj-lt"/>
                <a:cs typeface="Courier New" panose="02070309020205020404" pitchFamily="49" charset="0"/>
              </a:rPr>
              <a:t>Parent gets exit code- easy recovery from child </a:t>
            </a:r>
            <a:r>
              <a:rPr lang="en-US" dirty="0" smtClean="0">
                <a:latin typeface="+mj-lt"/>
                <a:cs typeface="Courier New" panose="02070309020205020404" pitchFamily="49" charset="0"/>
              </a:rPr>
              <a:t>failures</a:t>
            </a:r>
          </a:p>
          <a:p>
            <a:r>
              <a:rPr lang="en-US" dirty="0" smtClean="0">
                <a:latin typeface="+mj-lt"/>
                <a:cs typeface="Courier New" panose="02070309020205020404" pitchFamily="49" charset="0"/>
              </a:rPr>
              <a:t>Presented at MPI Forum December 2018- assigned to WG for discussion</a:t>
            </a:r>
            <a:endParaRPr lang="en-US" dirty="0" smtClean="0">
              <a:latin typeface="+mj-lt"/>
              <a:cs typeface="Courier New" panose="02070309020205020404" pitchFamily="49" charset="0"/>
            </a:endParaRPr>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16</a:t>
            </a:fld>
            <a:endParaRPr lang="en-US" dirty="0"/>
          </a:p>
        </p:txBody>
      </p:sp>
    </p:spTree>
    <p:extLst>
      <p:ext uri="{BB962C8B-B14F-4D97-AF65-F5344CB8AC3E}">
        <p14:creationId xmlns:p14="http://schemas.microsoft.com/office/powerpoint/2010/main" val="671729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MPI_COMM_LAUNCH(): </a:t>
            </a:r>
            <a:r>
              <a:rPr lang="en-US" dirty="0" smtClean="0"/>
              <a:t>Benefits </a:t>
            </a:r>
            <a:endParaRPr lang="en-US" dirty="0"/>
          </a:p>
        </p:txBody>
      </p:sp>
      <p:sp>
        <p:nvSpPr>
          <p:cNvPr id="3" name="Content Placeholder 2"/>
          <p:cNvSpPr>
            <a:spLocks noGrp="1"/>
          </p:cNvSpPr>
          <p:nvPr>
            <p:ph idx="1"/>
          </p:nvPr>
        </p:nvSpPr>
        <p:spPr>
          <a:xfrm>
            <a:off x="457201" y="1408346"/>
            <a:ext cx="8558911" cy="3317082"/>
          </a:xfrm>
        </p:spPr>
        <p:txBody>
          <a:bodyPr/>
          <a:lstStyle/>
          <a:p>
            <a:r>
              <a:rPr lang="en-US" dirty="0">
                <a:cs typeface="Courier New" panose="02070309020205020404" pitchFamily="49" charset="0"/>
              </a:rPr>
              <a:t>Allows user to use familiar communicator management to </a:t>
            </a:r>
            <a:r>
              <a:rPr lang="en-US" dirty="0" smtClean="0">
                <a:cs typeface="Courier New" panose="02070309020205020404" pitchFamily="49" charset="0"/>
              </a:rPr>
              <a:t>setup </a:t>
            </a:r>
            <a:r>
              <a:rPr lang="en-US" dirty="0" err="1" smtClean="0">
                <a:cs typeface="Courier New" panose="02070309020205020404" pitchFamily="49" charset="0"/>
              </a:rPr>
              <a:t>subjob</a:t>
            </a:r>
            <a:endParaRPr lang="en-US" dirty="0" smtClean="0">
              <a:cs typeface="Courier New" panose="02070309020205020404" pitchFamily="49" charset="0"/>
            </a:endParaRPr>
          </a:p>
          <a:p>
            <a:pPr lvl="1"/>
            <a:r>
              <a:rPr lang="en-US" dirty="0" smtClean="0">
                <a:cs typeface="Courier New" panose="02070309020205020404" pitchFamily="49" charset="0"/>
              </a:rPr>
              <a:t>We have done things with </a:t>
            </a:r>
            <a:r>
              <a:rPr lang="en-US" dirty="0" err="1" smtClean="0">
                <a:latin typeface="Consolas" panose="020B0609020204030204" pitchFamily="49" charset="0"/>
                <a:cs typeface="Consolas" panose="020B0609020204030204" pitchFamily="49" charset="0"/>
              </a:rPr>
              <a:t>MPI_Comm_split</a:t>
            </a:r>
            <a:r>
              <a:rPr lang="en-US" dirty="0" smtClean="0">
                <a:latin typeface="Consolas" panose="020B0609020204030204" pitchFamily="49" charset="0"/>
                <a:cs typeface="Consolas" panose="020B0609020204030204" pitchFamily="49" charset="0"/>
              </a:rPr>
              <a:t>() </a:t>
            </a:r>
            <a:r>
              <a:rPr lang="en-US" dirty="0" smtClean="0">
                <a:cs typeface="Courier New" panose="02070309020205020404" pitchFamily="49" charset="0"/>
              </a:rPr>
              <a:t>and </a:t>
            </a:r>
            <a:r>
              <a:rPr lang="en-US" dirty="0" err="1" smtClean="0">
                <a:latin typeface="Consolas" panose="020B0609020204030204" pitchFamily="49" charset="0"/>
                <a:cs typeface="Consolas" panose="020B0609020204030204" pitchFamily="49" charset="0"/>
              </a:rPr>
              <a:t>MPI_Comm_create_group</a:t>
            </a:r>
            <a:r>
              <a:rPr lang="en-US" dirty="0" smtClean="0">
                <a:latin typeface="Consolas" panose="020B0609020204030204" pitchFamily="49" charset="0"/>
                <a:cs typeface="Consolas" panose="020B0609020204030204" pitchFamily="49" charset="0"/>
              </a:rPr>
              <a:t>()</a:t>
            </a:r>
          </a:p>
          <a:p>
            <a:pPr lvl="1"/>
            <a:endParaRPr lang="en-US" dirty="0" smtClean="0">
              <a:latin typeface="Courier New" panose="02070309020205020404" pitchFamily="49" charset="0"/>
              <a:cs typeface="Courier New" panose="02070309020205020404" pitchFamily="49" charset="0"/>
            </a:endParaRPr>
          </a:p>
          <a:p>
            <a:r>
              <a:rPr lang="en-US" dirty="0" smtClean="0">
                <a:latin typeface="+mj-lt"/>
                <a:cs typeface="Courier New" panose="02070309020205020404" pitchFamily="49" charset="0"/>
              </a:rPr>
              <a:t>Easy to work with unmodified child codes</a:t>
            </a:r>
            <a:endParaRPr lang="en-US" dirty="0">
              <a:latin typeface="+mj-lt"/>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mj-lt"/>
                <a:cs typeface="Courier New" panose="02070309020205020404" pitchFamily="49" charset="0"/>
              </a:rPr>
              <a:t>Allows for the development of MPI-based workload management systems</a:t>
            </a:r>
          </a:p>
          <a:p>
            <a:pPr lvl="1"/>
            <a:r>
              <a:rPr lang="en-US" dirty="0" smtClean="0">
                <a:latin typeface="+mj-lt"/>
                <a:cs typeface="Courier New" panose="02070309020205020404" pitchFamily="49" charset="0"/>
              </a:rPr>
              <a:t>Write simple test harnesses or parameter sweeps in C or Fortran + MPI</a:t>
            </a:r>
          </a:p>
          <a:p>
            <a:pPr lvl="1"/>
            <a:r>
              <a:rPr lang="en-US" dirty="0" smtClean="0">
                <a:latin typeface="+mj-lt"/>
                <a:cs typeface="Courier New" panose="02070309020205020404" pitchFamily="49" charset="0"/>
              </a:rPr>
              <a:t>Or use an MPI-based system like ADLB, Swift/T, or MPI-Bash </a:t>
            </a:r>
            <a:br>
              <a:rPr lang="en-US" dirty="0" smtClean="0">
                <a:latin typeface="+mj-lt"/>
                <a:cs typeface="Courier New" panose="02070309020205020404" pitchFamily="49" charset="0"/>
              </a:rPr>
            </a:br>
            <a:r>
              <a:rPr lang="en-US" dirty="0" smtClean="0">
                <a:latin typeface="+mj-lt"/>
                <a:cs typeface="Courier New" panose="02070309020205020404" pitchFamily="49" charset="0"/>
              </a:rPr>
              <a:t>(all implemented!)</a:t>
            </a:r>
          </a:p>
          <a:p>
            <a:pPr lvl="1"/>
            <a:r>
              <a:rPr lang="en-US" dirty="0" smtClean="0">
                <a:latin typeface="+mj-lt"/>
                <a:cs typeface="Courier New" panose="02070309020205020404" pitchFamily="49" charset="0"/>
              </a:rPr>
              <a:t>Possibly work with other parallel programming systems?</a:t>
            </a:r>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17</a:t>
            </a:fld>
            <a:endParaRPr lang="en-US" dirty="0"/>
          </a:p>
        </p:txBody>
      </p:sp>
    </p:spTree>
    <p:extLst>
      <p:ext uri="{BB962C8B-B14F-4D97-AF65-F5344CB8AC3E}">
        <p14:creationId xmlns:p14="http://schemas.microsoft.com/office/powerpoint/2010/main" val="1685257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Swift/T example</a:t>
            </a:r>
            <a:endParaRPr lang="en-US" dirty="0"/>
          </a:p>
        </p:txBody>
      </p:sp>
      <p:sp>
        <p:nvSpPr>
          <p:cNvPr id="3" name="Content Placeholder 2"/>
          <p:cNvSpPr>
            <a:spLocks noGrp="1"/>
          </p:cNvSpPr>
          <p:nvPr>
            <p:ph idx="1"/>
          </p:nvPr>
        </p:nvSpPr>
        <p:spPr>
          <a:xfrm>
            <a:off x="469974" y="4241069"/>
            <a:ext cx="8372901" cy="465214"/>
          </a:xfrm>
        </p:spPr>
        <p:txBody>
          <a:bodyPr/>
          <a:lstStyle/>
          <a:p>
            <a:r>
              <a:rPr lang="en-US" sz="1600" dirty="0" smtClean="0">
                <a:latin typeface="+mj-lt"/>
                <a:cs typeface="Consolas" panose="020B0609020204030204" pitchFamily="49" charset="0"/>
              </a:rPr>
              <a:t>Child tasks are load-balanced, </a:t>
            </a:r>
            <a:r>
              <a:rPr lang="en-US" sz="1600" dirty="0" err="1" smtClean="0">
                <a:latin typeface="Consolas" panose="020B0609020204030204" pitchFamily="49" charset="0"/>
                <a:cs typeface="Consolas" panose="020B0609020204030204" pitchFamily="49" charset="0"/>
              </a:rPr>
              <a:t>MPI_Comm_create_group</a:t>
            </a:r>
            <a:r>
              <a:rPr lang="en-US" sz="1600" dirty="0" smtClean="0">
                <a:latin typeface="Consolas" panose="020B0609020204030204" pitchFamily="49" charset="0"/>
                <a:cs typeface="Consolas" panose="020B0609020204030204" pitchFamily="49" charset="0"/>
              </a:rPr>
              <a:t>()</a:t>
            </a:r>
            <a:r>
              <a:rPr lang="en-US" sz="1600" dirty="0" smtClean="0">
                <a:latin typeface="+mj-lt"/>
                <a:cs typeface="Consolas" panose="020B0609020204030204" pitchFamily="49" charset="0"/>
              </a:rPr>
              <a:t> is done automatically!  </a:t>
            </a:r>
            <a:endParaRPr lang="en-US" sz="1600" dirty="0">
              <a:latin typeface="+mj-lt"/>
              <a:cs typeface="Consolas" panose="020B0609020204030204" pitchFamily="49" charset="0"/>
            </a:endParaRPr>
          </a:p>
        </p:txBody>
      </p:sp>
      <p:sp>
        <p:nvSpPr>
          <p:cNvPr id="4" name="Text Placeholder 3"/>
          <p:cNvSpPr>
            <a:spLocks noGrp="1"/>
          </p:cNvSpPr>
          <p:nvPr>
            <p:ph type="body" sz="quarter" idx="12"/>
          </p:nvPr>
        </p:nvSpPr>
        <p:spPr/>
        <p:txBody>
          <a:bodyPr/>
          <a:lstStyle/>
          <a:p>
            <a:r>
              <a:rPr lang="en-US" dirty="0" smtClean="0"/>
              <a:t>When file </a:t>
            </a:r>
            <a:r>
              <a:rPr lang="en-US" dirty="0" smtClean="0">
                <a:latin typeface="Consolas" panose="020B0609020204030204" pitchFamily="49" charset="0"/>
                <a:cs typeface="Consolas" panose="020B0609020204030204" pitchFamily="49" charset="0"/>
              </a:rPr>
              <a:t>A</a:t>
            </a:r>
            <a:r>
              <a:rPr lang="en-US" dirty="0" smtClean="0"/>
              <a:t> is created, launch </a:t>
            </a:r>
            <a:r>
              <a:rPr lang="en-US" dirty="0" smtClean="0">
                <a:latin typeface="Consolas" panose="020B0609020204030204" pitchFamily="49" charset="0"/>
                <a:cs typeface="Consolas" panose="020B0609020204030204" pitchFamily="49" charset="0"/>
              </a:rPr>
              <a:t>N</a:t>
            </a:r>
            <a:r>
              <a:rPr lang="en-US" dirty="0" smtClean="0"/>
              <a:t> sub jobs of varying size</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18</a:t>
            </a:fld>
            <a:endParaRPr lang="en-US" dirty="0"/>
          </a:p>
        </p:txBody>
      </p:sp>
      <p:sp>
        <p:nvSpPr>
          <p:cNvPr id="6" name="TextBox 5"/>
          <p:cNvSpPr txBox="1"/>
          <p:nvPr/>
        </p:nvSpPr>
        <p:spPr>
          <a:xfrm>
            <a:off x="1176571" y="1521868"/>
            <a:ext cx="6468437" cy="2554545"/>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rtlCol="0">
            <a:spAutoFit/>
          </a:bodyPr>
          <a:lstStyle/>
          <a:p>
            <a:r>
              <a:rPr lang="en-US" sz="1600" dirty="0">
                <a:latin typeface="Consolas" panose="020B0609020204030204" pitchFamily="49" charset="0"/>
                <a:cs typeface="Consolas" panose="020B0609020204030204" pitchFamily="49" charset="0"/>
              </a:rPr>
              <a:t>file B[]; // Define an array of file variables</a:t>
            </a:r>
          </a:p>
          <a:p>
            <a:r>
              <a:rPr lang="en-US" sz="1600" dirty="0">
                <a:latin typeface="Consolas" panose="020B0609020204030204" pitchFamily="49" charset="0"/>
                <a:cs typeface="Consolas" panose="020B0609020204030204" pitchFamily="49" charset="0"/>
              </a:rPr>
              <a:t>A =&gt;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foreach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in [0:N-1]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file </a:t>
            </a:r>
            <a:r>
              <a:rPr lang="en-US" sz="1600" dirty="0" err="1">
                <a:latin typeface="Consolas" panose="020B0609020204030204" pitchFamily="49" charset="0"/>
                <a:cs typeface="Consolas" panose="020B0609020204030204" pitchFamily="49" charset="0"/>
              </a:rPr>
              <a:t>B_i</a:t>
            </a:r>
            <a:r>
              <a:rPr lang="en-US" sz="1600" dirty="0">
                <a:latin typeface="Consolas" panose="020B0609020204030204" pitchFamily="49" charset="0"/>
                <a:cs typeface="Consolas" panose="020B0609020204030204" pitchFamily="49" charset="0"/>
              </a:rPr>
              <a:t>&lt;"B-%i.txt"%</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    string </a:t>
            </a:r>
            <a:r>
              <a:rPr lang="en-US" sz="1600" dirty="0" err="1">
                <a:latin typeface="Consolas" panose="020B0609020204030204" pitchFamily="49" charset="0"/>
                <a:cs typeface="Consolas" panose="020B0609020204030204" pitchFamily="49" charset="0"/>
              </a:rPr>
              <a:t>args_B</a:t>
            </a:r>
            <a:r>
              <a:rPr lang="en-US" sz="1600" dirty="0">
                <a:latin typeface="Consolas" panose="020B0609020204030204" pitchFamily="49" charset="0"/>
                <a:cs typeface="Consolas" panose="020B0609020204030204" pitchFamily="49" charset="0"/>
              </a:rPr>
              <a:t>[] = [ </a:t>
            </a:r>
            <a:r>
              <a:rPr lang="en-US" sz="1600" dirty="0" smtClean="0">
                <a:latin typeface="Consolas" panose="020B0609020204030204" pitchFamily="49" charset="0"/>
                <a:cs typeface="Consolas" panose="020B0609020204030204" pitchFamily="49" charset="0"/>
              </a:rPr>
              <a:t>int2string(</a:t>
            </a:r>
            <a:r>
              <a:rPr lang="en-US" sz="1600" dirty="0" err="1" smtClean="0">
                <a:latin typeface="Consolas" panose="020B0609020204030204" pitchFamily="49" charset="0"/>
                <a:cs typeface="Consolas" panose="020B0609020204030204" pitchFamily="49" charset="0"/>
              </a:rPr>
              <a:t>i</a:t>
            </a:r>
            <a:r>
              <a:rPr lang="en-US" sz="160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filename(A), filename(</a:t>
            </a:r>
            <a:r>
              <a:rPr lang="en-US" sz="1600" dirty="0" err="1">
                <a:latin typeface="Consolas" panose="020B0609020204030204" pitchFamily="49" charset="0"/>
                <a:cs typeface="Consolas" panose="020B0609020204030204" pitchFamily="49" charset="0"/>
              </a:rPr>
              <a:t>B_i</a:t>
            </a:r>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@par=</a:t>
            </a:r>
            <a:r>
              <a:rPr lang="en-US" sz="1600" b="1" dirty="0" err="1">
                <a:latin typeface="Consolas" panose="020B0609020204030204" pitchFamily="49" charset="0"/>
                <a:cs typeface="Consolas" panose="020B0609020204030204" pitchFamily="49" charset="0"/>
              </a:rPr>
              <a:t>i</a:t>
            </a:r>
            <a:r>
              <a:rPr lang="en-US" sz="1600" b="1" dirty="0">
                <a:latin typeface="Consolas" panose="020B0609020204030204" pitchFamily="49" charset="0"/>
                <a:cs typeface="Consolas" panose="020B0609020204030204" pitchFamily="49" charset="0"/>
              </a:rPr>
              <a:t> launch</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child.x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args_B</a:t>
            </a:r>
            <a:r>
              <a:rPr lang="en-US" sz="1600" dirty="0">
                <a:latin typeface="Consolas" panose="020B0609020204030204" pitchFamily="49" charset="0"/>
                <a:cs typeface="Consolas" panose="020B0609020204030204" pitchFamily="49" charset="0"/>
              </a:rPr>
              <a:t>) =&gt; </a:t>
            </a:r>
            <a:r>
              <a:rPr lang="en-US" sz="1600" dirty="0" err="1">
                <a:latin typeface="Consolas" panose="020B0609020204030204" pitchFamily="49" charset="0"/>
                <a:cs typeface="Consolas" panose="020B0609020204030204" pitchFamily="49" charset="0"/>
              </a:rPr>
              <a:t>B_i</a:t>
            </a:r>
            <a:r>
              <a:rPr lang="en-US" sz="1600" dirty="0">
                <a:latin typeface="Consolas" panose="020B0609020204030204" pitchFamily="49" charset="0"/>
                <a:cs typeface="Consolas" panose="020B0609020204030204" pitchFamily="49" charset="0"/>
              </a:rPr>
              <a:t> = touch();</a:t>
            </a:r>
          </a:p>
          <a:p>
            <a:r>
              <a:rPr lang="en-US" sz="1600" dirty="0">
                <a:latin typeface="Consolas" panose="020B0609020204030204" pitchFamily="49" charset="0"/>
                <a:cs typeface="Consolas" panose="020B0609020204030204" pitchFamily="49" charset="0"/>
              </a:rPr>
              <a:t>    B[</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B_i</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p>
          <a:p>
            <a:endParaRPr lang="en-US" sz="1600" dirty="0" err="1"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7778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r>
              <a:rPr lang="en-US" dirty="0" err="1" smtClean="0"/>
              <a:t>BAsh</a:t>
            </a:r>
            <a:endParaRPr lang="en-US" dirty="0"/>
          </a:p>
        </p:txBody>
      </p:sp>
      <p:sp>
        <p:nvSpPr>
          <p:cNvPr id="3" name="Content Placeholder 2"/>
          <p:cNvSpPr>
            <a:spLocks noGrp="1"/>
          </p:cNvSpPr>
          <p:nvPr>
            <p:ph idx="1"/>
          </p:nvPr>
        </p:nvSpPr>
        <p:spPr>
          <a:xfrm>
            <a:off x="457202" y="1408346"/>
            <a:ext cx="8290346" cy="478004"/>
          </a:xfrm>
        </p:spPr>
        <p:txBody>
          <a:bodyPr/>
          <a:lstStyle/>
          <a:p>
            <a:r>
              <a:rPr lang="en-US" dirty="0" smtClean="0"/>
              <a:t>Forked and extended for </a:t>
            </a:r>
            <a:r>
              <a:rPr lang="en-US" dirty="0" err="1" smtClean="0">
                <a:latin typeface="Courier New" panose="02070309020205020404" pitchFamily="49" charset="0"/>
                <a:cs typeface="Courier New" panose="02070309020205020404" pitchFamily="49" charset="0"/>
              </a:rPr>
              <a:t>MPI_Comm_launch</a:t>
            </a:r>
            <a:r>
              <a:rPr lang="en-US" dirty="0" smtClean="0">
                <a:latin typeface="Courier New" panose="02070309020205020404" pitchFamily="49" charset="0"/>
                <a:cs typeface="Courier New" panose="02070309020205020404" pitchFamily="49" charset="0"/>
              </a:rPr>
              <a:t>() </a:t>
            </a:r>
            <a:r>
              <a:rPr lang="en-US" dirty="0" smtClean="0">
                <a:latin typeface="+mj-lt"/>
                <a:cs typeface="Courier New" panose="02070309020205020404" pitchFamily="49" charset="0"/>
              </a:rPr>
              <a:t>by Wozniak</a:t>
            </a:r>
          </a:p>
          <a:p>
            <a:endParaRPr lang="en-US" dirty="0">
              <a:latin typeface="Courier New" panose="02070309020205020404" pitchFamily="49" charset="0"/>
              <a:cs typeface="Courier New" panose="02070309020205020404" pitchFamily="49" charset="0"/>
            </a:endParaRPr>
          </a:p>
        </p:txBody>
      </p:sp>
      <p:sp>
        <p:nvSpPr>
          <p:cNvPr id="4" name="Text Placeholder 3"/>
          <p:cNvSpPr>
            <a:spLocks noGrp="1"/>
          </p:cNvSpPr>
          <p:nvPr>
            <p:ph type="body" sz="quarter" idx="12"/>
          </p:nvPr>
        </p:nvSpPr>
        <p:spPr/>
        <p:txBody>
          <a:bodyPr/>
          <a:lstStyle/>
          <a:p>
            <a:r>
              <a:rPr lang="en-US" dirty="0"/>
              <a:t>Author: Scott </a:t>
            </a:r>
            <a:r>
              <a:rPr lang="en-US" dirty="0" smtClean="0"/>
              <a:t>Pakin (LANL) </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19</a:t>
            </a:fld>
            <a:endParaRPr lang="en-US" dirty="0"/>
          </a:p>
        </p:txBody>
      </p:sp>
      <p:sp>
        <p:nvSpPr>
          <p:cNvPr id="6" name="TextBox 5"/>
          <p:cNvSpPr txBox="1"/>
          <p:nvPr/>
        </p:nvSpPr>
        <p:spPr>
          <a:xfrm>
            <a:off x="546838" y="1713047"/>
            <a:ext cx="3826689" cy="3046988"/>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usr</a:t>
            </a:r>
            <a:r>
              <a:rPr lang="en-US" sz="1200" dirty="0">
                <a:latin typeface="Consolas" panose="020B0609020204030204" pitchFamily="49" charset="0"/>
                <a:cs typeface="Consolas" panose="020B0609020204030204" pitchFamily="49" charset="0"/>
              </a:rPr>
              <a:t>/bin/</a:t>
            </a:r>
            <a:r>
              <a:rPr lang="en-US" sz="1200" dirty="0" err="1">
                <a:latin typeface="Consolas" panose="020B0609020204030204" pitchFamily="49" charset="0"/>
                <a:cs typeface="Consolas" panose="020B0609020204030204" pitchFamily="49" charset="0"/>
              </a:rPr>
              <a:t>env</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mpibash</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enable </a:t>
            </a:r>
            <a:r>
              <a:rPr lang="en-US" sz="1200" dirty="0">
                <a:latin typeface="Consolas" panose="020B0609020204030204" pitchFamily="49" charset="0"/>
                <a:cs typeface="Consolas" panose="020B0609020204030204" pitchFamily="49" charset="0"/>
              </a:rPr>
              <a:t>-f mpibash.so </a:t>
            </a:r>
            <a:endParaRPr lang="en-US" sz="1200" dirty="0" smtClean="0">
              <a:latin typeface="Consolas" panose="020B0609020204030204" pitchFamily="49" charset="0"/>
              <a:cs typeface="Consolas" panose="020B0609020204030204" pitchFamily="49" charset="0"/>
            </a:endParaRPr>
          </a:p>
          <a:p>
            <a:r>
              <a:rPr lang="en-US" sz="1200" dirty="0" err="1" smtClean="0">
                <a:latin typeface="Consolas" panose="020B0609020204030204" pitchFamily="49" charset="0"/>
                <a:cs typeface="Consolas" panose="020B0609020204030204" pitchFamily="49" charset="0"/>
              </a:rPr>
              <a:t>mpi_init</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mpi_init</a:t>
            </a:r>
            <a:endParaRPr lang="en-US" sz="1200" dirty="0" smtClean="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mpi_comm_rank</a:t>
            </a:r>
            <a:r>
              <a:rPr lang="en-US" sz="1200" dirty="0">
                <a:latin typeface="Consolas" panose="020B0609020204030204" pitchFamily="49" charset="0"/>
                <a:cs typeface="Consolas" panose="020B0609020204030204" pitchFamily="49" charset="0"/>
              </a:rPr>
              <a:t> rank</a:t>
            </a: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mpi_barrier</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if [ $rank -</a:t>
            </a:r>
            <a:r>
              <a:rPr lang="en-US" sz="1200" dirty="0" err="1">
                <a:latin typeface="Consolas" panose="020B0609020204030204" pitchFamily="49" charset="0"/>
                <a:cs typeface="Consolas" panose="020B0609020204030204" pitchFamily="49" charset="0"/>
              </a:rPr>
              <a:t>eq</a:t>
            </a:r>
            <a:r>
              <a:rPr lang="en-US" sz="1200" dirty="0">
                <a:latin typeface="Consolas" panose="020B0609020204030204" pitchFamily="49" charset="0"/>
                <a:cs typeface="Consolas" panose="020B0609020204030204" pitchFamily="49" charset="0"/>
              </a:rPr>
              <a:t> 0 ] ; then</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iter</a:t>
            </a:r>
            <a:r>
              <a:rPr lang="en-US" sz="1200" dirty="0">
                <a:latin typeface="Consolas" panose="020B0609020204030204" pitchFamily="49" charset="0"/>
                <a:cs typeface="Consolas" panose="020B0609020204030204" pitchFamily="49" charset="0"/>
              </a:rPr>
              <a:t>=0</a:t>
            </a:r>
          </a:p>
          <a:p>
            <a:r>
              <a:rPr lang="en-US" sz="1200" dirty="0">
                <a:latin typeface="Consolas" panose="020B0609020204030204" pitchFamily="49" charset="0"/>
                <a:cs typeface="Consolas" panose="020B0609020204030204" pitchFamily="49" charset="0"/>
              </a:rPr>
              <a:t>	while [ $</a:t>
            </a:r>
            <a:r>
              <a:rPr lang="en-US" sz="1200" dirty="0" err="1">
                <a:latin typeface="Consolas" panose="020B0609020204030204" pitchFamily="49" charset="0"/>
                <a:cs typeface="Consolas" panose="020B0609020204030204" pitchFamily="49" charset="0"/>
              </a:rPr>
              <a:t>iter</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lt</a:t>
            </a:r>
            <a:r>
              <a:rPr lang="en-US" sz="1200" dirty="0">
                <a:latin typeface="Consolas" panose="020B0609020204030204" pitchFamily="49" charset="0"/>
                <a:cs typeface="Consolas" panose="020B0609020204030204" pitchFamily="49" charset="0"/>
              </a:rPr>
              <a:t> $niters ] ; do</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mpi_send</a:t>
            </a:r>
            <a:r>
              <a:rPr lang="en-US" sz="1200" dirty="0">
                <a:latin typeface="Consolas" panose="020B0609020204030204" pitchFamily="49" charset="0"/>
                <a:cs typeface="Consolas" panose="020B0609020204030204" pitchFamily="49" charset="0"/>
              </a:rPr>
              <a:t> 1 X</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mpi_recv</a:t>
            </a:r>
            <a:r>
              <a:rPr lang="en-US" sz="1200" dirty="0">
                <a:latin typeface="Consolas" panose="020B0609020204030204" pitchFamily="49" charset="0"/>
                <a:cs typeface="Consolas" panose="020B0609020204030204" pitchFamily="49" charset="0"/>
              </a:rPr>
              <a:t> 1 </a:t>
            </a:r>
            <a:r>
              <a:rPr lang="en-US" sz="1200" dirty="0" err="1">
                <a:latin typeface="Consolas" panose="020B0609020204030204" pitchFamily="49" charset="0"/>
                <a:cs typeface="Consolas" panose="020B0609020204030204" pitchFamily="49" charset="0"/>
              </a:rPr>
              <a:t>msginfo</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let </a:t>
            </a:r>
            <a:r>
              <a:rPr lang="en-US" sz="1200" dirty="0" err="1">
                <a:latin typeface="Consolas" panose="020B0609020204030204" pitchFamily="49" charset="0"/>
                <a:cs typeface="Consolas" panose="020B0609020204030204" pitchFamily="49" charset="0"/>
              </a:rPr>
              <a:t>iter</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	done</a:t>
            </a:r>
          </a:p>
          <a:p>
            <a:r>
              <a:rPr lang="en-US" sz="1200" dirty="0" smtClean="0">
                <a:latin typeface="Consolas" panose="020B0609020204030204" pitchFamily="49" charset="0"/>
                <a:cs typeface="Consolas" panose="020B0609020204030204" pitchFamily="49" charset="0"/>
              </a:rPr>
              <a:t>. . .</a:t>
            </a:r>
            <a:endParaRPr lang="en-US" sz="1200" dirty="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 Run with: </a:t>
            </a:r>
          </a:p>
          <a:p>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mpirun</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-np 16 ./my-script.sh</a:t>
            </a:r>
            <a:endParaRPr lang="en-US" sz="1200" dirty="0" smtClean="0">
              <a:latin typeface="Consolas" panose="020B0609020204030204" pitchFamily="49" charset="0"/>
              <a:cs typeface="Consolas" panose="020B0609020204030204" pitchFamily="49" charset="0"/>
            </a:endParaRPr>
          </a:p>
        </p:txBody>
      </p:sp>
      <p:sp>
        <p:nvSpPr>
          <p:cNvPr id="29" name="TextBox 28"/>
          <p:cNvSpPr txBox="1"/>
          <p:nvPr/>
        </p:nvSpPr>
        <p:spPr>
          <a:xfrm>
            <a:off x="4777329" y="1727383"/>
            <a:ext cx="3565737" cy="3046988"/>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usr</a:t>
            </a:r>
            <a:r>
              <a:rPr lang="en-US" sz="1200" dirty="0">
                <a:latin typeface="Consolas" panose="020B0609020204030204" pitchFamily="49" charset="0"/>
                <a:cs typeface="Consolas" panose="020B0609020204030204" pitchFamily="49" charset="0"/>
              </a:rPr>
              <a:t>/bin/</a:t>
            </a:r>
            <a:r>
              <a:rPr lang="en-US" sz="1200" dirty="0" err="1">
                <a:latin typeface="Consolas" panose="020B0609020204030204" pitchFamily="49" charset="0"/>
                <a:cs typeface="Consolas" panose="020B0609020204030204" pitchFamily="49" charset="0"/>
              </a:rPr>
              <a:t>env</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mpibash</a:t>
            </a:r>
            <a:r>
              <a:rPr lang="en-US" sz="1200" dirty="0">
                <a:latin typeface="Consolas" panose="020B0609020204030204" pitchFamily="49" charset="0"/>
                <a:cs typeface="Consolas" panose="020B0609020204030204" pitchFamily="49" charset="0"/>
              </a:rPr>
              <a:t> </a:t>
            </a:r>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enable </a:t>
            </a:r>
            <a:r>
              <a:rPr lang="en-US" sz="1200" dirty="0">
                <a:latin typeface="Consolas" panose="020B0609020204030204" pitchFamily="49" charset="0"/>
                <a:cs typeface="Consolas" panose="020B0609020204030204" pitchFamily="49" charset="0"/>
              </a:rPr>
              <a:t>-f mpibash.so </a:t>
            </a:r>
            <a:endParaRPr lang="en-US" sz="1200" dirty="0" smtClean="0">
              <a:latin typeface="Consolas" panose="020B0609020204030204" pitchFamily="49" charset="0"/>
              <a:cs typeface="Consolas" panose="020B0609020204030204" pitchFamily="49" charset="0"/>
            </a:endParaRPr>
          </a:p>
          <a:p>
            <a:r>
              <a:rPr lang="en-US" sz="1200" dirty="0" err="1" smtClean="0">
                <a:latin typeface="Consolas" panose="020B0609020204030204" pitchFamily="49" charset="0"/>
                <a:cs typeface="Consolas" panose="020B0609020204030204" pitchFamily="49" charset="0"/>
              </a:rPr>
              <a:t>mpi_init</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mpi_init</a:t>
            </a:r>
            <a:endParaRPr lang="en-US" sz="1200" dirty="0" smtClean="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mpi_comm_rank</a:t>
            </a:r>
            <a:r>
              <a:rPr lang="en-US" sz="1200" dirty="0">
                <a:latin typeface="Consolas" panose="020B0609020204030204" pitchFamily="49" charset="0"/>
                <a:cs typeface="Consolas" panose="020B0609020204030204" pitchFamily="49" charset="0"/>
              </a:rPr>
              <a:t> rank</a:t>
            </a:r>
          </a:p>
          <a:p>
            <a:r>
              <a:rPr lang="en-US" sz="1200" dirty="0" err="1">
                <a:latin typeface="Consolas" panose="020B0609020204030204" pitchFamily="49" charset="0"/>
                <a:cs typeface="Consolas" panose="020B0609020204030204" pitchFamily="49" charset="0"/>
              </a:rPr>
              <a:t>mpi_comm_split</a:t>
            </a:r>
            <a:r>
              <a:rPr lang="en-US" sz="1200" dirty="0">
                <a:latin typeface="Consolas" panose="020B0609020204030204" pitchFamily="49" charset="0"/>
                <a:cs typeface="Consolas" panose="020B0609020204030204" pitchFamily="49" charset="0"/>
              </a:rPr>
              <a:t> $rank $rank </a:t>
            </a:r>
            <a:r>
              <a:rPr lang="en-US" sz="1200" dirty="0" err="1">
                <a:latin typeface="Consolas" panose="020B0609020204030204" pitchFamily="49" charset="0"/>
                <a:cs typeface="Consolas" panose="020B0609020204030204" pitchFamily="49" charset="0"/>
              </a:rPr>
              <a:t>newcomm</a:t>
            </a: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echo </a:t>
            </a:r>
            <a:r>
              <a:rPr lang="en-US" sz="1200" dirty="0" err="1">
                <a:latin typeface="Consolas" panose="020B0609020204030204" pitchFamily="49" charset="0"/>
                <a:cs typeface="Consolas" panose="020B0609020204030204" pitchFamily="49" charset="0"/>
              </a:rPr>
              <a:t>newcomm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newcomm</a:t>
            </a: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mpi_comm_set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newcomm</a:t>
            </a: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err="1">
                <a:latin typeface="Consolas" panose="020B0609020204030204" pitchFamily="49" charset="0"/>
                <a:cs typeface="Consolas" panose="020B0609020204030204" pitchFamily="49" charset="0"/>
              </a:rPr>
              <a:t>mpi_comm_rank</a:t>
            </a:r>
            <a:r>
              <a:rPr lang="en-US" sz="1200" dirty="0">
                <a:latin typeface="Consolas" panose="020B0609020204030204" pitchFamily="49" charset="0"/>
                <a:cs typeface="Consolas" panose="020B0609020204030204" pitchFamily="49" charset="0"/>
              </a:rPr>
              <a:t> rank</a:t>
            </a:r>
          </a:p>
          <a:p>
            <a:endParaRPr lang="en-US" sz="1200" dirty="0">
              <a:latin typeface="Consolas" panose="020B0609020204030204" pitchFamily="49" charset="0"/>
              <a:cs typeface="Consolas" panose="020B0609020204030204" pitchFamily="49" charset="0"/>
            </a:endParaRPr>
          </a:p>
          <a:p>
            <a:r>
              <a:rPr lang="en-US" sz="1200" b="1" dirty="0" err="1">
                <a:latin typeface="Consolas" panose="020B0609020204030204" pitchFamily="49" charset="0"/>
                <a:cs typeface="Consolas" panose="020B0609020204030204" pitchFamily="49" charset="0"/>
              </a:rPr>
              <a:t>mpi_comm_launch</a:t>
            </a:r>
            <a:r>
              <a:rPr lang="en-US" sz="1200" dirty="0">
                <a:latin typeface="Consolas" panose="020B0609020204030204" pitchFamily="49" charset="0"/>
                <a:cs typeface="Consolas" panose="020B0609020204030204" pitchFamily="49" charset="0"/>
              </a:rPr>
              <a:t> hostname</a:t>
            </a:r>
          </a:p>
          <a:p>
            <a:r>
              <a:rPr lang="en-US" sz="1200" dirty="0">
                <a:latin typeface="Consolas" panose="020B0609020204030204" pitchFamily="49" charset="0"/>
                <a:cs typeface="Consolas" panose="020B0609020204030204" pitchFamily="49" charset="0"/>
              </a:rPr>
              <a:t>echo </a:t>
            </a:r>
            <a:r>
              <a:rPr lang="en-US" sz="1200" dirty="0" err="1">
                <a:latin typeface="Consolas" panose="020B0609020204030204" pitchFamily="49" charset="0"/>
                <a:cs typeface="Consolas" panose="020B0609020204030204" pitchFamily="49" charset="0"/>
              </a:rPr>
              <a:t>exit_code</a:t>
            </a:r>
            <a:r>
              <a:rPr lang="en-US" sz="1200" dirty="0">
                <a:latin typeface="Consolas" panose="020B0609020204030204" pitchFamily="49" charset="0"/>
                <a:cs typeface="Consolas" panose="020B0609020204030204" pitchFamily="49" charset="0"/>
              </a:rPr>
              <a:t> $?</a:t>
            </a:r>
          </a:p>
          <a:p>
            <a:endParaRPr lang="en-US" sz="1200" dirty="0" smtClean="0">
              <a:latin typeface="Consolas" panose="020B0609020204030204" pitchFamily="49" charset="0"/>
              <a:cs typeface="Consolas" panose="020B0609020204030204" pitchFamily="49" charset="0"/>
            </a:endParaRPr>
          </a:p>
          <a:p>
            <a:r>
              <a:rPr lang="en-US" sz="1200" dirty="0" smtClean="0">
                <a:latin typeface="Consolas" panose="020B0609020204030204" pitchFamily="49" charset="0"/>
                <a:cs typeface="Consolas" panose="020B0609020204030204" pitchFamily="49" charset="0"/>
              </a:rPr>
              <a:t>. . .</a:t>
            </a:r>
          </a:p>
        </p:txBody>
      </p:sp>
    </p:spTree>
    <p:extLst>
      <p:ext uri="{BB962C8B-B14F-4D97-AF65-F5344CB8AC3E}">
        <p14:creationId xmlns:p14="http://schemas.microsoft.com/office/powerpoint/2010/main" val="11318131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Collaborators</a:t>
            </a:r>
            <a:endParaRPr lang="en-US" dirty="0"/>
          </a:p>
        </p:txBody>
      </p:sp>
      <p:sp>
        <p:nvSpPr>
          <p:cNvPr id="3" name="Content Placeholder 2"/>
          <p:cNvSpPr>
            <a:spLocks noGrp="1"/>
          </p:cNvSpPr>
          <p:nvPr>
            <p:ph idx="1"/>
          </p:nvPr>
        </p:nvSpPr>
        <p:spPr/>
        <p:txBody>
          <a:bodyPr/>
          <a:lstStyle/>
          <a:p>
            <a:r>
              <a:rPr lang="en-US" dirty="0" smtClean="0"/>
              <a:t>CANDLE Infrastructure: </a:t>
            </a:r>
            <a:br>
              <a:rPr lang="en-US" dirty="0" smtClean="0"/>
            </a:br>
            <a:r>
              <a:rPr lang="en-US" dirty="0" smtClean="0"/>
              <a:t>Tom Brettin, Jon Ozik, Nick Collier, Rajeev Jain (ANL</a:t>
            </a:r>
            <a:r>
              <a:rPr lang="en-US" dirty="0" smtClean="0"/>
              <a:t>), </a:t>
            </a:r>
            <a:r>
              <a:rPr lang="en-US" dirty="0"/>
              <a:t>Harry Yoo (ANL)</a:t>
            </a:r>
            <a:r>
              <a:rPr lang="en-US" dirty="0" smtClean="0"/>
              <a:t/>
            </a:r>
            <a:br>
              <a:rPr lang="en-US" dirty="0" smtClean="0"/>
            </a:br>
            <a:r>
              <a:rPr lang="en-US" dirty="0" smtClean="0"/>
              <a:t>Jamal Mohd-Yusof, Cristina Garcia Cardona (LANL)</a:t>
            </a:r>
            <a:br>
              <a:rPr lang="en-US" dirty="0" smtClean="0"/>
            </a:br>
            <a:r>
              <a:rPr lang="en-US" dirty="0" smtClean="0"/>
              <a:t>George </a:t>
            </a:r>
            <a:r>
              <a:rPr lang="en-US" dirty="0" err="1" smtClean="0"/>
              <a:t>Zaki</a:t>
            </a:r>
            <a:r>
              <a:rPr lang="en-US" dirty="0" smtClean="0"/>
              <a:t> (NIH)</a:t>
            </a:r>
          </a:p>
          <a:p>
            <a:pPr marL="0" indent="0">
              <a:buNone/>
            </a:pPr>
            <a:endParaRPr lang="en-US" dirty="0" smtClean="0"/>
          </a:p>
          <a:p>
            <a:r>
              <a:rPr lang="en-US" dirty="0" smtClean="0"/>
              <a:t>Pilot benchmarks</a:t>
            </a:r>
            <a:br>
              <a:rPr lang="en-US" dirty="0" smtClean="0"/>
            </a:br>
            <a:r>
              <a:rPr lang="en-US" dirty="0" err="1" smtClean="0"/>
              <a:t>Fangfang</a:t>
            </a:r>
            <a:r>
              <a:rPr lang="en-US" dirty="0" smtClean="0"/>
              <a:t> Xia (ANL), Brian Van Essen (LLNL), Arvind </a:t>
            </a:r>
            <a:r>
              <a:rPr lang="en-US" dirty="0" err="1" smtClean="0"/>
              <a:t>Ramanathan</a:t>
            </a:r>
            <a:r>
              <a:rPr lang="en-US" dirty="0" smtClean="0"/>
              <a:t> (ORNL)</a:t>
            </a:r>
          </a:p>
          <a:p>
            <a:endParaRPr lang="en-US" dirty="0"/>
          </a:p>
          <a:p>
            <a:r>
              <a:rPr lang="en-US" dirty="0" smtClean="0"/>
              <a:t>PI </a:t>
            </a:r>
            <a:br>
              <a:rPr lang="en-US" dirty="0" smtClean="0"/>
            </a:br>
            <a:r>
              <a:rPr lang="en-US" dirty="0" smtClean="0"/>
              <a:t>Rick Stevens (ANL)</a:t>
            </a: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2</a:t>
            </a:fld>
            <a:endParaRPr lang="en-US" dirty="0"/>
          </a:p>
        </p:txBody>
      </p:sp>
    </p:spTree>
    <p:extLst>
      <p:ext uri="{BB962C8B-B14F-4D97-AF65-F5344CB8AC3E}">
        <p14:creationId xmlns:p14="http://schemas.microsoft.com/office/powerpoint/2010/main" val="776982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Integrating </a:t>
            </a:r>
            <a:r>
              <a:rPr lang="en-US" dirty="0" err="1" smtClean="0"/>
              <a:t>horovod</a:t>
            </a:r>
            <a:r>
              <a:rPr lang="en-US" dirty="0" smtClean="0"/>
              <a:t> with candle</a:t>
            </a:r>
            <a:endParaRPr lang="en-US" dirty="0"/>
          </a:p>
        </p:txBody>
      </p:sp>
    </p:spTree>
    <p:extLst>
      <p:ext uri="{BB962C8B-B14F-4D97-AF65-F5344CB8AC3E}">
        <p14:creationId xmlns:p14="http://schemas.microsoft.com/office/powerpoint/2010/main" val="2389379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B18EE-F903-F744-ABCA-38199A4D5479}"/>
              </a:ext>
            </a:extLst>
          </p:cNvPr>
          <p:cNvSpPr>
            <a:spLocks noGrp="1"/>
          </p:cNvSpPr>
          <p:nvPr>
            <p:ph type="title"/>
          </p:nvPr>
        </p:nvSpPr>
        <p:spPr/>
        <p:txBody>
          <a:bodyPr/>
          <a:lstStyle/>
          <a:p>
            <a:r>
              <a:rPr lang="en-US" dirty="0" err="1"/>
              <a:t>Horovod</a:t>
            </a:r>
            <a:r>
              <a:rPr lang="en-US" dirty="0"/>
              <a:t> </a:t>
            </a:r>
          </a:p>
        </p:txBody>
      </p:sp>
      <p:sp>
        <p:nvSpPr>
          <p:cNvPr id="3" name="Content Placeholder 2">
            <a:extLst>
              <a:ext uri="{FF2B5EF4-FFF2-40B4-BE49-F238E27FC236}">
                <a16:creationId xmlns="" xmlns:a16="http://schemas.microsoft.com/office/drawing/2014/main" id="{C50E1C66-C3A2-8E4D-9CFF-CDF403F1137A}"/>
              </a:ext>
            </a:extLst>
          </p:cNvPr>
          <p:cNvSpPr>
            <a:spLocks noGrp="1"/>
          </p:cNvSpPr>
          <p:nvPr>
            <p:ph idx="1"/>
          </p:nvPr>
        </p:nvSpPr>
        <p:spPr>
          <a:xfrm>
            <a:off x="457201" y="1274996"/>
            <a:ext cx="8372901" cy="1849989"/>
          </a:xfrm>
        </p:spPr>
        <p:txBody>
          <a:bodyPr>
            <a:normAutofit fontScale="85000" lnSpcReduction="20000"/>
          </a:bodyPr>
          <a:lstStyle/>
          <a:p>
            <a:r>
              <a:rPr lang="en-US" sz="1900" dirty="0" err="1"/>
              <a:t>Horovod</a:t>
            </a:r>
            <a:r>
              <a:rPr lang="en-US" sz="1900" dirty="0"/>
              <a:t> developed by Uber Engineering in September 2017</a:t>
            </a:r>
          </a:p>
          <a:p>
            <a:pPr lvl="1"/>
            <a:r>
              <a:rPr lang="en-US" sz="1900" dirty="0"/>
              <a:t>An open source component of Uber internal </a:t>
            </a:r>
            <a:r>
              <a:rPr lang="en-US" sz="1900" dirty="0" smtClean="0"/>
              <a:t/>
            </a:r>
            <a:br>
              <a:rPr lang="en-US" sz="1900" dirty="0" smtClean="0"/>
            </a:br>
            <a:r>
              <a:rPr lang="en-US" sz="1900" dirty="0" smtClean="0"/>
              <a:t>ML-as-a-service </a:t>
            </a:r>
            <a:r>
              <a:rPr lang="en-US" sz="1900" dirty="0"/>
              <a:t>platform Michelangelo’s deep learning toolkit</a:t>
            </a:r>
          </a:p>
          <a:p>
            <a:pPr lvl="1"/>
            <a:r>
              <a:rPr lang="en-US" sz="1900" dirty="0"/>
              <a:t>A distributed deep learning framework to speed up TensorFlow</a:t>
            </a:r>
          </a:p>
          <a:p>
            <a:pPr lvl="1"/>
            <a:endParaRPr lang="en-US" sz="1700" dirty="0"/>
          </a:p>
          <a:p>
            <a:r>
              <a:rPr lang="en-US" sz="1900" dirty="0"/>
              <a:t>Replaces native optimizer class with a new class </a:t>
            </a:r>
            <a:r>
              <a:rPr lang="en-US" sz="1900" dirty="0" err="1"/>
              <a:t>DistributedOptimizer</a:t>
            </a:r>
            <a:endParaRPr lang="en-US" sz="1900" dirty="0"/>
          </a:p>
          <a:p>
            <a:pPr lvl="1"/>
            <a:r>
              <a:rPr lang="en-US" sz="1900" dirty="0"/>
              <a:t>Adds an </a:t>
            </a:r>
            <a:r>
              <a:rPr lang="en-US" sz="1900" dirty="0" err="1"/>
              <a:t>allreduce</a:t>
            </a:r>
            <a:r>
              <a:rPr lang="en-US" sz="1900" dirty="0"/>
              <a:t> operation between gradient computation and model update to average the gradients, then applies those averaged gradients </a:t>
            </a:r>
          </a:p>
          <a:p>
            <a:pPr marL="284162" lvl="1" indent="0">
              <a:buNone/>
            </a:pPr>
            <a:endParaRPr lang="en-US" sz="1900" dirty="0"/>
          </a:p>
        </p:txBody>
      </p:sp>
      <p:pic>
        <p:nvPicPr>
          <p:cNvPr id="4" name="Picture 3">
            <a:extLst>
              <a:ext uri="{FF2B5EF4-FFF2-40B4-BE49-F238E27FC236}">
                <a16:creationId xmlns="" xmlns:a16="http://schemas.microsoft.com/office/drawing/2014/main" id="{1D02D48C-CC7E-7D41-9D0A-E4ABBF91B8A6}"/>
              </a:ext>
            </a:extLst>
          </p:cNvPr>
          <p:cNvPicPr>
            <a:picLocks noChangeAspect="1"/>
          </p:cNvPicPr>
          <p:nvPr/>
        </p:nvPicPr>
        <p:blipFill>
          <a:blip r:embed="rId3"/>
          <a:stretch>
            <a:fillRect/>
          </a:stretch>
        </p:blipFill>
        <p:spPr>
          <a:xfrm>
            <a:off x="1357460" y="3110845"/>
            <a:ext cx="6262266" cy="1681895"/>
          </a:xfrm>
          <a:prstGeom prst="rect">
            <a:avLst/>
          </a:prstGeom>
        </p:spPr>
      </p:pic>
      <p:sp>
        <p:nvSpPr>
          <p:cNvPr id="5" name="TextBox 4">
            <a:extLst>
              <a:ext uri="{FF2B5EF4-FFF2-40B4-BE49-F238E27FC236}">
                <a16:creationId xmlns="" xmlns:a16="http://schemas.microsoft.com/office/drawing/2014/main" id="{15EFD97C-C224-9A48-A60C-70D5B6A24F6D}"/>
              </a:ext>
            </a:extLst>
          </p:cNvPr>
          <p:cNvSpPr txBox="1"/>
          <p:nvPr/>
        </p:nvSpPr>
        <p:spPr>
          <a:xfrm>
            <a:off x="5288372" y="3456035"/>
            <a:ext cx="1326205" cy="246221"/>
          </a:xfrm>
          <a:prstGeom prst="rect">
            <a:avLst/>
          </a:prstGeom>
          <a:noFill/>
        </p:spPr>
        <p:txBody>
          <a:bodyPr wrap="square" rtlCol="0">
            <a:spAutoFit/>
          </a:bodyPr>
          <a:lstStyle/>
          <a:p>
            <a:r>
              <a:rPr lang="en-US" sz="1000" b="1" dirty="0" err="1"/>
              <a:t>Allreduce</a:t>
            </a:r>
            <a:endParaRPr lang="en-US" sz="1000" b="1" dirty="0"/>
          </a:p>
        </p:txBody>
      </p:sp>
      <p:sp>
        <p:nvSpPr>
          <p:cNvPr id="6" name="TextBox 5">
            <a:extLst>
              <a:ext uri="{FF2B5EF4-FFF2-40B4-BE49-F238E27FC236}">
                <a16:creationId xmlns="" xmlns:a16="http://schemas.microsoft.com/office/drawing/2014/main" id="{B45D858B-0AAA-E44C-ADE3-9FCE9C6101ED}"/>
              </a:ext>
            </a:extLst>
          </p:cNvPr>
          <p:cNvSpPr txBox="1"/>
          <p:nvPr/>
        </p:nvSpPr>
        <p:spPr>
          <a:xfrm>
            <a:off x="732745" y="4806881"/>
            <a:ext cx="4555627" cy="246221"/>
          </a:xfrm>
          <a:prstGeom prst="rect">
            <a:avLst/>
          </a:prstGeom>
          <a:noFill/>
        </p:spPr>
        <p:txBody>
          <a:bodyPr wrap="square" rtlCol="0">
            <a:spAutoFit/>
          </a:bodyPr>
          <a:lstStyle/>
          <a:p>
            <a:r>
              <a:rPr lang="en-US" sz="1000" dirty="0"/>
              <a:t>Source: Peter </a:t>
            </a:r>
            <a:r>
              <a:rPr lang="en-US" sz="1000" dirty="0" err="1"/>
              <a:t>Mendygral</a:t>
            </a:r>
            <a:r>
              <a:rPr lang="en-US" sz="1000" dirty="0"/>
              <a:t>, Scaling Deep Learning, ALCF SDL Workshop 2018</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596" y="511090"/>
            <a:ext cx="1695978" cy="1695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871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Horovod as a library</a:t>
            </a:r>
            <a:endParaRPr lang="en-US" dirty="0"/>
          </a:p>
        </p:txBody>
      </p:sp>
      <p:sp>
        <p:nvSpPr>
          <p:cNvPr id="3" name="Content Placeholder 2"/>
          <p:cNvSpPr>
            <a:spLocks noGrp="1"/>
          </p:cNvSpPr>
          <p:nvPr>
            <p:ph idx="1"/>
          </p:nvPr>
        </p:nvSpPr>
        <p:spPr/>
        <p:txBody>
          <a:bodyPr/>
          <a:lstStyle/>
          <a:p>
            <a:r>
              <a:rPr lang="en-US" dirty="0" smtClean="0"/>
              <a:t>Horovod is a Python-wrapped C++ library that is injected into TensorFlow</a:t>
            </a:r>
          </a:p>
          <a:p>
            <a:endParaRPr lang="en-US" dirty="0"/>
          </a:p>
          <a:p>
            <a:r>
              <a:rPr lang="en-US" dirty="0" smtClean="0"/>
              <a:t>Normally invoked as a stand-alone MPI application</a:t>
            </a:r>
          </a:p>
          <a:p>
            <a:pPr marL="284162" lvl="1"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mpiexec</a:t>
            </a:r>
            <a:r>
              <a:rPr lang="en-US" dirty="0" smtClean="0">
                <a:latin typeface="Consolas" panose="020B0609020204030204" pitchFamily="49" charset="0"/>
                <a:cs typeface="Consolas" panose="020B0609020204030204" pitchFamily="49" charset="0"/>
              </a:rPr>
              <a:t> –n 4 python train.py</a:t>
            </a:r>
          </a:p>
          <a:p>
            <a:pPr marL="0" indent="0">
              <a:buNone/>
            </a:pPr>
            <a:endParaRPr lang="en-US" dirty="0"/>
          </a:p>
          <a:p>
            <a:r>
              <a:rPr lang="en-US" dirty="0" smtClean="0"/>
              <a:t>Need to load the library and pass it a communicator to run on from C/C++</a:t>
            </a:r>
          </a:p>
          <a:p>
            <a:endParaRPr lang="en-US" dirty="0"/>
          </a:p>
          <a:p>
            <a:r>
              <a:rPr lang="en-US" dirty="0" smtClean="0"/>
              <a:t>Ultimately callable from any C/C++ program, notably Swift/T</a:t>
            </a:r>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22</a:t>
            </a:fld>
            <a:endParaRPr lang="en-US" dirty="0"/>
          </a:p>
        </p:txBody>
      </p:sp>
    </p:spTree>
    <p:extLst>
      <p:ext uri="{BB962C8B-B14F-4D97-AF65-F5344CB8AC3E}">
        <p14:creationId xmlns:p14="http://schemas.microsoft.com/office/powerpoint/2010/main" val="14014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horovod</a:t>
            </a:r>
            <a:r>
              <a:rPr lang="en-US" dirty="0" smtClean="0"/>
              <a:t> from swift/t</a:t>
            </a:r>
            <a:endParaRPr lang="en-US" dirty="0"/>
          </a:p>
        </p:txBody>
      </p:sp>
      <p:sp>
        <p:nvSpPr>
          <p:cNvPr id="3" name="Content Placeholder 2"/>
          <p:cNvSpPr>
            <a:spLocks noGrp="1"/>
          </p:cNvSpPr>
          <p:nvPr>
            <p:ph idx="1"/>
          </p:nvPr>
        </p:nvSpPr>
        <p:spPr/>
        <p:txBody>
          <a:bodyPr/>
          <a:lstStyle/>
          <a:p>
            <a:r>
              <a:rPr lang="en-US" dirty="0" smtClean="0">
                <a:latin typeface="+mj-lt"/>
                <a:cs typeface="Consolas" panose="020B0609020204030204" pitchFamily="49" charset="0"/>
              </a:rPr>
              <a:t>Example Swift/T script to carry out a scaling sweep:</a:t>
            </a:r>
            <a:br>
              <a:rPr lang="en-US" dirty="0" smtClean="0">
                <a:latin typeface="+mj-lt"/>
                <a:cs typeface="Consolas" panose="020B0609020204030204" pitchFamily="49" charset="0"/>
              </a:rPr>
            </a:b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code </a:t>
            </a:r>
            <a:r>
              <a:rPr lang="en-US" dirty="0">
                <a:latin typeface="Consolas" panose="020B0609020204030204" pitchFamily="49" charset="0"/>
                <a:cs typeface="Consolas" panose="020B0609020204030204" pitchFamily="49" charset="0"/>
              </a:rPr>
              <a:t>= read(input("test.py"));</a:t>
            </a:r>
            <a:r>
              <a:rPr lang="en-US" dirty="0" smtClean="0">
                <a:latin typeface="Consolas" panose="020B0609020204030204" pitchFamily="49" charset="0"/>
                <a:cs typeface="Consolas" panose="020B0609020204030204" pitchFamily="49" charset="0"/>
              </a:rPr>
              <a:t/>
            </a:r>
            <a:br>
              <a:rPr lang="en-US" dirty="0" smtClean="0">
                <a:latin typeface="Consolas" panose="020B0609020204030204" pitchFamily="49" charset="0"/>
                <a:cs typeface="Consolas" panose="020B0609020204030204" pitchFamily="49" charset="0"/>
              </a:rPr>
            </a:br>
            <a:r>
              <a:rPr lang="en-US" dirty="0" err="1" smtClean="0">
                <a:latin typeface="Consolas" panose="020B0609020204030204" pitchFamily="49" charset="0"/>
                <a:cs typeface="Consolas" panose="020B0609020204030204" pitchFamily="49" charset="0"/>
              </a:rPr>
              <a:t>foreach</a:t>
            </a:r>
            <a:r>
              <a:rPr lang="en-US" dirty="0" smtClean="0">
                <a:latin typeface="Consolas" panose="020B0609020204030204" pitchFamily="49" charset="0"/>
                <a:cs typeface="Consolas" panose="020B0609020204030204" pitchFamily="49" charset="0"/>
              </a:rPr>
              <a:t> p in [1:10] {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@par=p </a:t>
            </a:r>
            <a:r>
              <a:rPr lang="en-US" dirty="0" err="1" smtClean="0">
                <a:latin typeface="Consolas" panose="020B0609020204030204" pitchFamily="49" charset="0"/>
                <a:cs typeface="Consolas" panose="020B0609020204030204" pitchFamily="49" charset="0"/>
              </a:rPr>
              <a:t>horovod</a:t>
            </a:r>
            <a:r>
              <a:rPr lang="en-US" dirty="0" smtClean="0">
                <a:latin typeface="Consolas" panose="020B0609020204030204" pitchFamily="49" charset="0"/>
                <a:cs typeface="Consolas" panose="020B0609020204030204" pitchFamily="49" charset="0"/>
              </a:rPr>
              <a:t>(code</a:t>
            </a:r>
            <a:r>
              <a:rPr lang="en-US" dirty="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a:t>
            </a:r>
          </a:p>
          <a:p>
            <a:pPr marL="0" indent="0">
              <a:buNone/>
            </a:pPr>
            <a:endParaRPr lang="en-US" dirty="0">
              <a:latin typeface="Consolas" panose="020B0609020204030204" pitchFamily="49" charset="0"/>
              <a:cs typeface="Consolas" panose="020B0609020204030204" pitchFamily="49" charset="0"/>
            </a:endParaRPr>
          </a:p>
          <a:p>
            <a:r>
              <a:rPr lang="en-US" dirty="0" smtClean="0">
                <a:latin typeface="+mj-lt"/>
                <a:cs typeface="Consolas" panose="020B0609020204030204" pitchFamily="49" charset="0"/>
              </a:rPr>
              <a:t>Invokes a C function:</a:t>
            </a:r>
            <a:endParaRPr lang="en-US" dirty="0">
              <a:latin typeface="Consolas" panose="020B0609020204030204" pitchFamily="49" charset="0"/>
              <a:cs typeface="Consolas" panose="020B0609020204030204" pitchFamily="49" charset="0"/>
            </a:endParaRPr>
          </a:p>
          <a:p>
            <a:pPr marL="0" indent="0">
              <a:buNone/>
            </a:pP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int</a:t>
            </a:r>
            <a:r>
              <a:rPr lang="fr-FR" dirty="0" smtClean="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controller</a:t>
            </a:r>
            <a:r>
              <a:rPr lang="fr-FR" dirty="0">
                <a:latin typeface="Consolas" panose="020B0609020204030204" pitchFamily="49" charset="0"/>
                <a:cs typeface="Consolas" panose="020B0609020204030204" pitchFamily="49" charset="0"/>
              </a:rPr>
              <a:t>(</a:t>
            </a:r>
            <a:r>
              <a:rPr lang="fr-FR" dirty="0" err="1">
                <a:latin typeface="Consolas" panose="020B0609020204030204" pitchFamily="49" charset="0"/>
                <a:cs typeface="Consolas" panose="020B0609020204030204" pitchFamily="49" charset="0"/>
              </a:rPr>
              <a:t>MPI_Comm</a:t>
            </a: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comm</a:t>
            </a:r>
            <a:r>
              <a:rPr lang="fr-FR" dirty="0">
                <a:latin typeface="Consolas" panose="020B0609020204030204" pitchFamily="49" charset="0"/>
                <a:cs typeface="Consolas" panose="020B0609020204030204" pitchFamily="49" charset="0"/>
              </a:rPr>
              <a:t>, char* code</a:t>
            </a:r>
            <a:r>
              <a:rPr lang="fr-FR" dirty="0" smtClean="0">
                <a:latin typeface="Consolas" panose="020B0609020204030204" pitchFamily="49" charset="0"/>
                <a:cs typeface="Consolas" panose="020B0609020204030204" pitchFamily="49" charset="0"/>
              </a:rPr>
              <a:t>);</a:t>
            </a:r>
          </a:p>
          <a:p>
            <a:r>
              <a:rPr lang="fr-FR" dirty="0" smtClean="0">
                <a:latin typeface="+mj-lt"/>
                <a:cs typeface="Consolas" panose="020B0609020204030204" pitchFamily="49" charset="0"/>
              </a:rPr>
              <a:t>The C </a:t>
            </a:r>
            <a:r>
              <a:rPr lang="fr-FR" dirty="0" err="1" smtClean="0">
                <a:latin typeface="+mj-lt"/>
                <a:cs typeface="Consolas" panose="020B0609020204030204" pitchFamily="49" charset="0"/>
              </a:rPr>
              <a:t>function</a:t>
            </a:r>
            <a:r>
              <a:rPr lang="fr-FR" dirty="0" smtClean="0">
                <a:latin typeface="+mj-lt"/>
                <a:cs typeface="Consolas" panose="020B0609020204030204" pitchFamily="49" charset="0"/>
              </a:rPr>
              <a:t> </a:t>
            </a:r>
            <a:r>
              <a:rPr lang="fr-FR" dirty="0" err="1" smtClean="0">
                <a:latin typeface="+mj-lt"/>
                <a:cs typeface="Consolas" panose="020B0609020204030204" pitchFamily="49" charset="0"/>
              </a:rPr>
              <a:t>can</a:t>
            </a:r>
            <a:r>
              <a:rPr lang="fr-FR" dirty="0" smtClean="0">
                <a:latin typeface="+mj-lt"/>
                <a:cs typeface="Consolas" panose="020B0609020204030204" pitchFamily="49" charset="0"/>
              </a:rPr>
              <a:t> </a:t>
            </a:r>
            <a:r>
              <a:rPr lang="fr-FR" dirty="0" err="1" smtClean="0">
                <a:latin typeface="+mj-lt"/>
                <a:cs typeface="Consolas" panose="020B0609020204030204" pitchFamily="49" charset="0"/>
              </a:rPr>
              <a:t>be</a:t>
            </a:r>
            <a:r>
              <a:rPr lang="fr-FR" dirty="0" smtClean="0">
                <a:latin typeface="+mj-lt"/>
                <a:cs typeface="Consolas" panose="020B0609020204030204" pitchFamily="49" charset="0"/>
              </a:rPr>
              <a:t> </a:t>
            </a:r>
            <a:r>
              <a:rPr lang="fr-FR" dirty="0" err="1" smtClean="0">
                <a:latin typeface="+mj-lt"/>
                <a:cs typeface="Consolas" panose="020B0609020204030204" pitchFamily="49" charset="0"/>
              </a:rPr>
              <a:t>called</a:t>
            </a:r>
            <a:r>
              <a:rPr lang="fr-FR" dirty="0" smtClean="0">
                <a:latin typeface="+mj-lt"/>
                <a:cs typeface="Consolas" panose="020B0609020204030204" pitchFamily="49" charset="0"/>
              </a:rPr>
              <a:t> </a:t>
            </a:r>
            <a:r>
              <a:rPr lang="fr-FR" dirty="0" err="1" smtClean="0">
                <a:latin typeface="+mj-lt"/>
                <a:cs typeface="Consolas" panose="020B0609020204030204" pitchFamily="49" charset="0"/>
              </a:rPr>
              <a:t>from</a:t>
            </a:r>
            <a:r>
              <a:rPr lang="fr-FR" dirty="0" smtClean="0">
                <a:latin typeface="+mj-lt"/>
                <a:cs typeface="Consolas" panose="020B0609020204030204" pitchFamily="49" charset="0"/>
              </a:rPr>
              <a:t> </a:t>
            </a:r>
            <a:r>
              <a:rPr lang="fr-FR" dirty="0" err="1" smtClean="0">
                <a:latin typeface="+mj-lt"/>
                <a:cs typeface="Consolas" panose="020B0609020204030204" pitchFamily="49" charset="0"/>
              </a:rPr>
              <a:t>any</a:t>
            </a:r>
            <a:r>
              <a:rPr lang="fr-FR" dirty="0" smtClean="0">
                <a:latin typeface="+mj-lt"/>
                <a:cs typeface="Consolas" panose="020B0609020204030204" pitchFamily="49" charset="0"/>
              </a:rPr>
              <a:t> MPI program!</a:t>
            </a:r>
            <a:endParaRPr lang="fr-FR" dirty="0">
              <a:latin typeface="+mj-lt"/>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23</a:t>
            </a:fld>
            <a:endParaRPr lang="en-US" dirty="0"/>
          </a:p>
        </p:txBody>
      </p:sp>
    </p:spTree>
    <p:extLst>
      <p:ext uri="{BB962C8B-B14F-4D97-AF65-F5344CB8AC3E}">
        <p14:creationId xmlns:p14="http://schemas.microsoft.com/office/powerpoint/2010/main" val="1818088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CANDLE Benchmarks</a:t>
            </a:r>
          </a:p>
        </p:txBody>
      </p:sp>
      <p:sp>
        <p:nvSpPr>
          <p:cNvPr id="3" name="Content Placeholder 2"/>
          <p:cNvSpPr>
            <a:spLocks noGrp="1"/>
          </p:cNvSpPr>
          <p:nvPr>
            <p:ph idx="1"/>
          </p:nvPr>
        </p:nvSpPr>
        <p:spPr>
          <a:xfrm>
            <a:off x="400050" y="1082116"/>
            <a:ext cx="8497614" cy="743594"/>
          </a:xfrm>
        </p:spPr>
        <p:txBody>
          <a:bodyPr/>
          <a:lstStyle/>
          <a:p>
            <a:r>
              <a:rPr lang="en-US" b="1" dirty="0"/>
              <a:t>Pilot 1 Benchmarks</a:t>
            </a:r>
            <a:r>
              <a:rPr lang="en-US" dirty="0"/>
              <a:t>: P1B1, P1B2, P1B3, </a:t>
            </a:r>
            <a:r>
              <a:rPr lang="en-US" b="1" dirty="0"/>
              <a:t>NT3</a:t>
            </a:r>
            <a:r>
              <a:rPr lang="en-US" dirty="0"/>
              <a:t> (TensorFlow)</a:t>
            </a:r>
          </a:p>
          <a:p>
            <a:pPr lvl="1"/>
            <a:r>
              <a:rPr lang="en-US" dirty="0"/>
              <a:t>At the cellular level to predict drug response based on molecular features of tumor cells and drug descriptors</a:t>
            </a:r>
          </a:p>
          <a:p>
            <a:pPr lvl="1"/>
            <a:endParaRPr lang="en-US" dirty="0"/>
          </a:p>
          <a:p>
            <a:pPr marL="0" indent="0">
              <a:buNone/>
            </a:pP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24</a:t>
            </a:fld>
            <a:endParaRPr lang="en-US" dirty="0"/>
          </a:p>
        </p:txBody>
      </p:sp>
      <p:sp>
        <p:nvSpPr>
          <p:cNvPr id="6" name="TextBox 5">
            <a:extLst>
              <a:ext uri="{FF2B5EF4-FFF2-40B4-BE49-F238E27FC236}">
                <a16:creationId xmlns="" xmlns:a16="http://schemas.microsoft.com/office/drawing/2014/main" id="{C3A077D3-F4DA-B74D-959C-98431079AD7B}"/>
              </a:ext>
            </a:extLst>
          </p:cNvPr>
          <p:cNvSpPr txBox="1"/>
          <p:nvPr/>
        </p:nvSpPr>
        <p:spPr>
          <a:xfrm>
            <a:off x="457200" y="4870836"/>
            <a:ext cx="5690682" cy="246221"/>
          </a:xfrm>
          <a:prstGeom prst="rect">
            <a:avLst/>
          </a:prstGeom>
          <a:noFill/>
        </p:spPr>
        <p:txBody>
          <a:bodyPr wrap="square" rtlCol="0">
            <a:spAutoFit/>
          </a:bodyPr>
          <a:lstStyle/>
          <a:p>
            <a:r>
              <a:rPr lang="en-US" sz="1000" dirty="0"/>
              <a:t>Source: CANDLE Benchmarks, https://</a:t>
            </a:r>
            <a:r>
              <a:rPr lang="en-US" sz="1000" dirty="0" err="1"/>
              <a:t>github.com</a:t>
            </a:r>
            <a:r>
              <a:rPr lang="en-US" sz="1000" dirty="0"/>
              <a:t>/ECP-CANDLE/Benchmarks</a:t>
            </a:r>
          </a:p>
        </p:txBody>
      </p:sp>
      <p:pic>
        <p:nvPicPr>
          <p:cNvPr id="7" name="Picture 6">
            <a:extLst>
              <a:ext uri="{FF2B5EF4-FFF2-40B4-BE49-F238E27FC236}">
                <a16:creationId xmlns="" xmlns:a16="http://schemas.microsoft.com/office/drawing/2014/main" id="{DDC3FD4B-E3F4-0D43-9BCD-88C656E46CC0}"/>
              </a:ext>
            </a:extLst>
          </p:cNvPr>
          <p:cNvPicPr>
            <a:picLocks noChangeAspect="1"/>
          </p:cNvPicPr>
          <p:nvPr/>
        </p:nvPicPr>
        <p:blipFill>
          <a:blip r:embed="rId3"/>
          <a:stretch>
            <a:fillRect/>
          </a:stretch>
        </p:blipFill>
        <p:spPr>
          <a:xfrm>
            <a:off x="616170" y="2378502"/>
            <a:ext cx="7454461" cy="1982860"/>
          </a:xfrm>
          <a:prstGeom prst="rect">
            <a:avLst/>
          </a:prstGeom>
        </p:spPr>
      </p:pic>
      <p:sp>
        <p:nvSpPr>
          <p:cNvPr id="4" name="TextBox 3">
            <a:extLst>
              <a:ext uri="{FF2B5EF4-FFF2-40B4-BE49-F238E27FC236}">
                <a16:creationId xmlns="" xmlns:a16="http://schemas.microsoft.com/office/drawing/2014/main" id="{09B6B1C9-F08D-5441-B6DF-E29FAA12C855}"/>
              </a:ext>
            </a:extLst>
          </p:cNvPr>
          <p:cNvSpPr txBox="1"/>
          <p:nvPr/>
        </p:nvSpPr>
        <p:spPr>
          <a:xfrm>
            <a:off x="2158738" y="2015359"/>
            <a:ext cx="4223208" cy="400110"/>
          </a:xfrm>
          <a:prstGeom prst="rect">
            <a:avLst/>
          </a:prstGeom>
          <a:noFill/>
        </p:spPr>
        <p:txBody>
          <a:bodyPr wrap="square" rtlCol="0">
            <a:spAutoFit/>
          </a:bodyPr>
          <a:lstStyle/>
          <a:p>
            <a:r>
              <a:rPr lang="en-US" sz="2000" b="1" dirty="0"/>
              <a:t>Architecture of NT3 Benchmark</a:t>
            </a:r>
          </a:p>
        </p:txBody>
      </p:sp>
    </p:spTree>
    <p:extLst>
      <p:ext uri="{BB962C8B-B14F-4D97-AF65-F5344CB8AC3E}">
        <p14:creationId xmlns:p14="http://schemas.microsoft.com/office/powerpoint/2010/main" val="3196389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a:t>
            </a:r>
            <a:endParaRPr lang="en-US" dirty="0"/>
          </a:p>
        </p:txBody>
      </p:sp>
      <p:sp>
        <p:nvSpPr>
          <p:cNvPr id="3" name="Content Placeholder 2"/>
          <p:cNvSpPr>
            <a:spLocks noGrp="1"/>
          </p:cNvSpPr>
          <p:nvPr>
            <p:ph idx="1"/>
          </p:nvPr>
        </p:nvSpPr>
        <p:spPr>
          <a:xfrm>
            <a:off x="457201" y="1408346"/>
            <a:ext cx="4050855" cy="3317082"/>
          </a:xfrm>
        </p:spPr>
        <p:txBody>
          <a:bodyPr/>
          <a:lstStyle/>
          <a:p>
            <a:r>
              <a:rPr lang="en-US" dirty="0" smtClean="0"/>
              <a:t>Our collaborators built a Horovod-based version of the CANDLE app NT3</a:t>
            </a:r>
          </a:p>
          <a:p>
            <a:endParaRPr lang="en-US" dirty="0"/>
          </a:p>
          <a:p>
            <a:r>
              <a:rPr lang="en-US" dirty="0" smtClean="0"/>
              <a:t>Studied how the app behaves on Theta in its two memory modes using </a:t>
            </a:r>
          </a:p>
          <a:p>
            <a:endParaRPr lang="en-US" dirty="0"/>
          </a:p>
          <a:p>
            <a:r>
              <a:rPr lang="en-US" dirty="0" smtClean="0"/>
              <a:t>Overhead </a:t>
            </a:r>
            <a:r>
              <a:rPr lang="en-US" dirty="0"/>
              <a:t>in NT3 increases </a:t>
            </a:r>
            <a:r>
              <a:rPr lang="en-US" dirty="0" smtClean="0"/>
              <a:t> significantly </a:t>
            </a:r>
            <a:r>
              <a:rPr lang="en-US" dirty="0"/>
              <a:t>with the number </a:t>
            </a:r>
            <a:r>
              <a:rPr lang="en-US" dirty="0" smtClean="0"/>
              <a:t>of nodes </a:t>
            </a:r>
            <a:r>
              <a:rPr lang="en-US" dirty="0"/>
              <a:t>although Horovod has the ability to scale up.</a:t>
            </a:r>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25</a:t>
            </a:fld>
            <a:endParaRPr lang="en-US" dirty="0"/>
          </a:p>
        </p:txBody>
      </p:sp>
      <p:grpSp>
        <p:nvGrpSpPr>
          <p:cNvPr id="7" name="Group 6"/>
          <p:cNvGrpSpPr/>
          <p:nvPr/>
        </p:nvGrpSpPr>
        <p:grpSpPr>
          <a:xfrm>
            <a:off x="4739594" y="1689269"/>
            <a:ext cx="4156354" cy="3011425"/>
            <a:chOff x="3735672" y="1746819"/>
            <a:chExt cx="4156354" cy="3011425"/>
          </a:xfrm>
        </p:grpSpPr>
        <p:pic>
          <p:nvPicPr>
            <p:cNvPr id="7170" name="Picture 2" descr="C:\cygwin\home\wozniak\collab\CANDLE-Tutorials\2019\ECP\08.DataParallel\KN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672" y="1746819"/>
              <a:ext cx="4156354" cy="264209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988210" y="2698533"/>
              <a:ext cx="1492716" cy="369332"/>
            </a:xfrm>
            <a:prstGeom prst="rect">
              <a:avLst/>
            </a:prstGeom>
            <a:noFill/>
          </p:spPr>
          <p:txBody>
            <a:bodyPr wrap="none" rtlCol="0">
              <a:spAutoFit/>
            </a:bodyPr>
            <a:lstStyle/>
            <a:p>
              <a:r>
                <a:rPr lang="en-US" dirty="0" smtClean="0"/>
                <a:t>Cache mode</a:t>
              </a:r>
              <a:endParaRPr lang="en-US" dirty="0"/>
            </a:p>
          </p:txBody>
        </p:sp>
        <p:sp>
          <p:nvSpPr>
            <p:cNvPr id="8" name="TextBox 7"/>
            <p:cNvSpPr txBox="1"/>
            <p:nvPr/>
          </p:nvSpPr>
          <p:spPr>
            <a:xfrm>
              <a:off x="5067491" y="4388912"/>
              <a:ext cx="1210588" cy="369332"/>
            </a:xfrm>
            <a:prstGeom prst="rect">
              <a:avLst/>
            </a:prstGeom>
            <a:noFill/>
          </p:spPr>
          <p:txBody>
            <a:bodyPr wrap="none" rtlCol="0">
              <a:spAutoFit/>
            </a:bodyPr>
            <a:lstStyle/>
            <a:p>
              <a:r>
                <a:rPr lang="en-US" dirty="0" smtClean="0"/>
                <a:t>Flat mode</a:t>
              </a:r>
              <a:endParaRPr lang="en-US" dirty="0"/>
            </a:p>
          </p:txBody>
        </p:sp>
      </p:grpSp>
    </p:spTree>
    <p:extLst>
      <p:ext uri="{BB962C8B-B14F-4D97-AF65-F5344CB8AC3E}">
        <p14:creationId xmlns:p14="http://schemas.microsoft.com/office/powerpoint/2010/main" val="41023881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with MCS</a:t>
            </a:r>
            <a:endParaRPr lang="en-US" dirty="0"/>
          </a:p>
        </p:txBody>
      </p:sp>
      <p:sp>
        <p:nvSpPr>
          <p:cNvPr id="4" name="Text Placeholder 3"/>
          <p:cNvSpPr>
            <a:spLocks noGrp="1"/>
          </p:cNvSpPr>
          <p:nvPr>
            <p:ph type="body" sz="quarter" idx="12"/>
          </p:nvPr>
        </p:nvSpPr>
        <p:spPr/>
        <p:txBody>
          <a:bodyPr/>
          <a:lstStyle/>
          <a:p>
            <a:r>
              <a:rPr lang="en-US" dirty="0" smtClean="0"/>
              <a:t>With </a:t>
            </a:r>
            <a:r>
              <a:rPr lang="en-US" dirty="0" err="1" smtClean="0"/>
              <a:t>Xingfu</a:t>
            </a:r>
            <a:r>
              <a:rPr lang="en-US" dirty="0" smtClean="0"/>
              <a:t> Wu and Valerie Taylor</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26</a:t>
            </a:fld>
            <a:endParaRPr lang="en-US" dirty="0"/>
          </a:p>
        </p:txBody>
      </p:sp>
      <p:sp>
        <p:nvSpPr>
          <p:cNvPr id="7" name="AutoShape 2" descr="https://confluence.exascaleproject.org/download/attachments/9994365/CODAR.png?version=2&amp;modificationDate=1482404131000&amp;api=v2"/>
          <p:cNvSpPr>
            <a:spLocks noChangeAspect="1" noChangeArrowheads="1"/>
          </p:cNvSpPr>
          <p:nvPr/>
        </p:nvSpPr>
        <p:spPr bwMode="auto">
          <a:xfrm>
            <a:off x="155575" y="-857250"/>
            <a:ext cx="2381250" cy="17859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s://confluence.exascaleproject.org/download/attachments/9994365/CODAR.png?version=2&amp;modificationDate=1482404131000&amp;api=v2"/>
          <p:cNvSpPr>
            <a:spLocks noChangeAspect="1" noChangeArrowheads="1"/>
          </p:cNvSpPr>
          <p:nvPr/>
        </p:nvSpPr>
        <p:spPr bwMode="auto">
          <a:xfrm>
            <a:off x="307975" y="-742950"/>
            <a:ext cx="2381250" cy="17859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confluence.exascaleproject.org/download/attachments/9994365/CODAR.png?version=2&amp;modificationDate=1482404131000&amp;api=v2"/>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57201" y="1428452"/>
            <a:ext cx="3986911" cy="3653791"/>
          </a:xfrm>
        </p:spPr>
        <p:txBody>
          <a:bodyPr/>
          <a:lstStyle/>
          <a:p>
            <a:r>
              <a:rPr lang="en-US" sz="1400" b="1" dirty="0" smtClean="0"/>
              <a:t>CANDLE </a:t>
            </a:r>
            <a:r>
              <a:rPr lang="en-US" sz="1400" dirty="0" smtClean="0"/>
              <a:t>benchmarks perform differently under different hyperparameters, parallelization</a:t>
            </a:r>
          </a:p>
          <a:p>
            <a:r>
              <a:rPr lang="en-US" sz="1400" b="1" dirty="0" smtClean="0"/>
              <a:t>Goal:</a:t>
            </a:r>
            <a:r>
              <a:rPr lang="en-US" sz="1400" dirty="0" smtClean="0"/>
              <a:t> Analyze the performance and power usage of CANDLE Benchmarks</a:t>
            </a:r>
          </a:p>
          <a:p>
            <a:r>
              <a:rPr lang="en-US" sz="1400" dirty="0" smtClean="0"/>
              <a:t>Use </a:t>
            </a:r>
            <a:r>
              <a:rPr lang="en-US" sz="1400" dirty="0" err="1" smtClean="0"/>
              <a:t>PoLiMeR</a:t>
            </a:r>
            <a:r>
              <a:rPr lang="en-US" sz="1400" dirty="0" smtClean="0"/>
              <a:t> to measure power and performance of CANDLE Benchmark</a:t>
            </a:r>
          </a:p>
          <a:p>
            <a:r>
              <a:rPr lang="en-US" sz="1400" dirty="0" smtClean="0"/>
              <a:t>Could be used to determine </a:t>
            </a:r>
          </a:p>
          <a:p>
            <a:r>
              <a:rPr lang="en-US" sz="1400" dirty="0" smtClean="0"/>
              <a:t>Shows difference between single-node parallelism and Horovod usage</a:t>
            </a:r>
          </a:p>
        </p:txBody>
      </p:sp>
      <p:sp>
        <p:nvSpPr>
          <p:cNvPr id="20" name="Rectangle 19"/>
          <p:cNvSpPr/>
          <p:nvPr/>
        </p:nvSpPr>
        <p:spPr>
          <a:xfrm>
            <a:off x="508354" y="4284753"/>
            <a:ext cx="7689273" cy="646331"/>
          </a:xfrm>
          <a:prstGeom prst="rect">
            <a:avLst/>
          </a:prstGeom>
        </p:spPr>
        <p:txBody>
          <a:bodyPr wrap="square">
            <a:spAutoFit/>
          </a:bodyPr>
          <a:lstStyle/>
          <a:p>
            <a:r>
              <a:rPr lang="en-US" sz="1200" b="1" dirty="0"/>
              <a:t>Performance, Power, and Scalability Analysis of the Horovod Implementation of </a:t>
            </a:r>
            <a:r>
              <a:rPr lang="en-US" sz="1200" b="1" dirty="0" smtClean="0"/>
              <a:t>the CANDLE </a:t>
            </a:r>
            <a:r>
              <a:rPr lang="en-US" sz="1200" b="1" dirty="0"/>
              <a:t>NT3 Benchmark on the Cray </a:t>
            </a:r>
            <a:r>
              <a:rPr lang="en-US" sz="1200" b="1" dirty="0" smtClean="0"/>
              <a:t>XC40. </a:t>
            </a:r>
            <a:r>
              <a:rPr lang="en-US" sz="1200" dirty="0" err="1"/>
              <a:t>Xingfu</a:t>
            </a:r>
            <a:r>
              <a:rPr lang="en-US" sz="1200" dirty="0"/>
              <a:t> </a:t>
            </a:r>
            <a:r>
              <a:rPr lang="en-US" sz="1200" dirty="0" smtClean="0"/>
              <a:t>Wu, Valerie Taylor, Justin </a:t>
            </a:r>
            <a:r>
              <a:rPr lang="en-US" sz="1200" dirty="0"/>
              <a:t>M. </a:t>
            </a:r>
            <a:r>
              <a:rPr lang="en-US" sz="1200" dirty="0" smtClean="0"/>
              <a:t>Wozniak, Rick Stevens, </a:t>
            </a:r>
            <a:r>
              <a:rPr lang="en-US" sz="1200" dirty="0"/>
              <a:t>Thomas </a:t>
            </a:r>
            <a:r>
              <a:rPr lang="en-US" sz="1200" dirty="0" err="1" smtClean="0"/>
              <a:t>Brettin</a:t>
            </a:r>
            <a:r>
              <a:rPr lang="en-US" sz="1200" dirty="0" smtClean="0"/>
              <a:t>, and </a:t>
            </a:r>
            <a:r>
              <a:rPr lang="en-US" sz="1200" dirty="0" err="1"/>
              <a:t>Fangfang</a:t>
            </a:r>
            <a:r>
              <a:rPr lang="en-US" sz="1200" dirty="0"/>
              <a:t> </a:t>
            </a:r>
            <a:r>
              <a:rPr lang="en-US" sz="1200" dirty="0" smtClean="0"/>
              <a:t>Xia.  Proc. </a:t>
            </a:r>
            <a:r>
              <a:rPr lang="en-US" sz="1200" dirty="0" err="1" smtClean="0"/>
              <a:t>PyHPC</a:t>
            </a:r>
            <a:r>
              <a:rPr lang="en-US" sz="1200" dirty="0" smtClean="0"/>
              <a:t> @ SC 2018.</a:t>
            </a:r>
            <a:endParaRPr lang="en-US" sz="1200" dirty="0"/>
          </a:p>
        </p:txBody>
      </p:sp>
      <p:pic>
        <p:nvPicPr>
          <p:cNvPr id="1026" name="Picture 2" descr="C:\cygwin\home\wozniak\mcs\slides\2018\CANDLE-Retreat\nt3-fl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972" y="1550110"/>
            <a:ext cx="4540028" cy="272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278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B18EE-F903-F744-ABCA-38199A4D5479}"/>
              </a:ext>
            </a:extLst>
          </p:cNvPr>
          <p:cNvSpPr>
            <a:spLocks noGrp="1"/>
          </p:cNvSpPr>
          <p:nvPr>
            <p:ph type="title"/>
          </p:nvPr>
        </p:nvSpPr>
        <p:spPr/>
        <p:txBody>
          <a:bodyPr/>
          <a:lstStyle/>
          <a:p>
            <a:r>
              <a:rPr lang="en-US" dirty="0" smtClean="0"/>
              <a:t>Summary</a:t>
            </a:r>
            <a:endParaRPr lang="en-US" dirty="0"/>
          </a:p>
        </p:txBody>
      </p:sp>
      <p:sp>
        <p:nvSpPr>
          <p:cNvPr id="3" name="Content Placeholder 2">
            <a:extLst>
              <a:ext uri="{FF2B5EF4-FFF2-40B4-BE49-F238E27FC236}">
                <a16:creationId xmlns="" xmlns:a16="http://schemas.microsoft.com/office/drawing/2014/main" id="{C50E1C66-C3A2-8E4D-9CFF-CDF403F1137A}"/>
              </a:ext>
            </a:extLst>
          </p:cNvPr>
          <p:cNvSpPr>
            <a:spLocks noGrp="1"/>
          </p:cNvSpPr>
          <p:nvPr>
            <p:ph idx="1"/>
          </p:nvPr>
        </p:nvSpPr>
        <p:spPr>
          <a:xfrm>
            <a:off x="438151" y="1089258"/>
            <a:ext cx="8372901" cy="3754205"/>
          </a:xfrm>
        </p:spPr>
        <p:txBody>
          <a:bodyPr>
            <a:normAutofit fontScale="77500" lnSpcReduction="20000"/>
          </a:bodyPr>
          <a:lstStyle/>
          <a:p>
            <a:r>
              <a:rPr lang="en-US" dirty="0"/>
              <a:t>We analyzed the performance, power, and scalability of the </a:t>
            </a:r>
            <a:r>
              <a:rPr lang="en-US" dirty="0" err="1"/>
              <a:t>Horovod</a:t>
            </a:r>
            <a:r>
              <a:rPr lang="en-US" dirty="0"/>
              <a:t> NT3 with weak scaling and strong scaling </a:t>
            </a:r>
          </a:p>
          <a:p>
            <a:endParaRPr lang="en-US" sz="2000" dirty="0"/>
          </a:p>
          <a:p>
            <a:r>
              <a:rPr lang="en-US" dirty="0"/>
              <a:t>Power profiling is useful for showing how the </a:t>
            </a:r>
            <a:r>
              <a:rPr lang="en-US" dirty="0" err="1"/>
              <a:t>Horovod</a:t>
            </a:r>
            <a:r>
              <a:rPr lang="en-US" dirty="0"/>
              <a:t> NT3 benchmark behaves on the underlying system. </a:t>
            </a:r>
          </a:p>
          <a:p>
            <a:endParaRPr lang="en-US" sz="2000" dirty="0"/>
          </a:p>
          <a:p>
            <a:r>
              <a:rPr lang="en-US" dirty="0"/>
              <a:t>The </a:t>
            </a:r>
            <a:r>
              <a:rPr lang="en-US" dirty="0" err="1"/>
              <a:t>Horovod</a:t>
            </a:r>
            <a:r>
              <a:rPr lang="en-US" dirty="0"/>
              <a:t> overhead increased significantly with the number of nodes although </a:t>
            </a:r>
            <a:r>
              <a:rPr lang="en-US" dirty="0" err="1"/>
              <a:t>Horovod</a:t>
            </a:r>
            <a:r>
              <a:rPr lang="en-US" dirty="0"/>
              <a:t> has the ability to scale up. </a:t>
            </a:r>
          </a:p>
          <a:p>
            <a:endParaRPr lang="en-US" dirty="0"/>
          </a:p>
          <a:p>
            <a:r>
              <a:rPr lang="en-US" dirty="0"/>
              <a:t>The benchmark under the cache mode resulted in smaller runtime and lower power consumption for the node and CPU as compared with the flat mode. </a:t>
            </a:r>
          </a:p>
          <a:p>
            <a:endParaRPr lang="en-US" dirty="0"/>
          </a:p>
          <a:p>
            <a:r>
              <a:rPr lang="en-US" dirty="0"/>
              <a:t>Increasing the batch size led to a runtime decrease and slightly impacted the power</a:t>
            </a:r>
          </a:p>
          <a:p>
            <a:pPr marL="0" indent="0">
              <a:buNone/>
            </a:pPr>
            <a:endParaRPr lang="en-US" dirty="0"/>
          </a:p>
          <a:p>
            <a:r>
              <a:rPr lang="en-US" dirty="0"/>
              <a:t>and the model training in NT3 requires the proper number of epochs to achieve the high accuracy. </a:t>
            </a:r>
          </a:p>
        </p:txBody>
      </p:sp>
    </p:spTree>
    <p:extLst>
      <p:ext uri="{BB962C8B-B14F-4D97-AF65-F5344CB8AC3E}">
        <p14:creationId xmlns:p14="http://schemas.microsoft.com/office/powerpoint/2010/main" val="3860564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Containerization of parallel task workflows</a:t>
            </a:r>
            <a:endParaRPr lang="en-US" dirty="0"/>
          </a:p>
        </p:txBody>
      </p:sp>
    </p:spTree>
    <p:extLst>
      <p:ext uri="{BB962C8B-B14F-4D97-AF65-F5344CB8AC3E}">
        <p14:creationId xmlns:p14="http://schemas.microsoft.com/office/powerpoint/2010/main" val="3622067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Candle containers: motivation</a:t>
            </a:r>
            <a:endParaRPr lang="en-US" dirty="0"/>
          </a:p>
        </p:txBody>
      </p:sp>
      <p:sp>
        <p:nvSpPr>
          <p:cNvPr id="3" name="Content Placeholder 2"/>
          <p:cNvSpPr>
            <a:spLocks noGrp="1"/>
          </p:cNvSpPr>
          <p:nvPr>
            <p:ph idx="1"/>
          </p:nvPr>
        </p:nvSpPr>
        <p:spPr/>
        <p:txBody>
          <a:bodyPr/>
          <a:lstStyle/>
          <a:p>
            <a:r>
              <a:rPr lang="en-US" dirty="0"/>
              <a:t>Portability and reproducibility are major requirements in life science </a:t>
            </a:r>
            <a:r>
              <a:rPr lang="en-US" dirty="0" smtClean="0"/>
              <a:t>applications</a:t>
            </a:r>
          </a:p>
          <a:p>
            <a:endParaRPr lang="en-US" dirty="0"/>
          </a:p>
          <a:p>
            <a:r>
              <a:rPr lang="en-US" dirty="0"/>
              <a:t>Containers technologies help life scientist to focus on their domain </a:t>
            </a:r>
            <a:r>
              <a:rPr lang="en-US" dirty="0" smtClean="0"/>
              <a:t>problem</a:t>
            </a:r>
            <a:endParaRPr lang="en-US" dirty="0"/>
          </a:p>
          <a:p>
            <a:endParaRPr lang="en-US" dirty="0"/>
          </a:p>
          <a:p>
            <a:r>
              <a:rPr lang="en-US" dirty="0"/>
              <a:t>This is a prototype implementation running on </a:t>
            </a:r>
            <a:r>
              <a:rPr lang="en-US" dirty="0" err="1"/>
              <a:t>Biowulf</a:t>
            </a:r>
            <a:r>
              <a:rPr lang="en-US" dirty="0"/>
              <a:t>, we are testing it on </a:t>
            </a:r>
            <a:r>
              <a:rPr lang="en-US" dirty="0" smtClean="0"/>
              <a:t>Summit</a:t>
            </a:r>
          </a:p>
          <a:p>
            <a:endParaRPr lang="en-US" dirty="0"/>
          </a:p>
          <a:p>
            <a:r>
              <a:rPr lang="en-US" dirty="0"/>
              <a:t>Future work includes adding data parallelism capabilities to the container in addition to </a:t>
            </a:r>
            <a:r>
              <a:rPr lang="en-US" dirty="0" smtClean="0"/>
              <a:t>HPO</a:t>
            </a:r>
          </a:p>
          <a:p>
            <a:endParaRPr lang="en-US" dirty="0"/>
          </a:p>
          <a:p>
            <a:endParaRPr lang="en-US" dirty="0"/>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29</a:t>
            </a:fld>
            <a:endParaRPr lang="en-US" dirty="0"/>
          </a:p>
        </p:txBody>
      </p:sp>
    </p:spTree>
    <p:extLst>
      <p:ext uri="{BB962C8B-B14F-4D97-AF65-F5344CB8AC3E}">
        <p14:creationId xmlns:p14="http://schemas.microsoft.com/office/powerpoint/2010/main" val="45858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 to parallel tasks in workflows</a:t>
            </a:r>
          </a:p>
          <a:p>
            <a:pPr marL="284162" lvl="1" indent="0">
              <a:buNone/>
            </a:pPr>
            <a:endParaRPr lang="en-US" dirty="0"/>
          </a:p>
          <a:p>
            <a:r>
              <a:rPr lang="en-US" dirty="0" smtClean="0"/>
              <a:t>Data parallel training in </a:t>
            </a:r>
            <a:r>
              <a:rPr lang="en-US" dirty="0" smtClean="0"/>
              <a:t>CANDLE</a:t>
            </a:r>
            <a:endParaRPr lang="en-US" dirty="0"/>
          </a:p>
          <a:p>
            <a:pPr lvl="1"/>
            <a:r>
              <a:rPr lang="en-US" dirty="0" smtClean="0"/>
              <a:t>Horovod</a:t>
            </a:r>
          </a:p>
          <a:p>
            <a:pPr lvl="1"/>
            <a:r>
              <a:rPr lang="en-US" dirty="0" smtClean="0"/>
              <a:t>Performance analysis</a:t>
            </a:r>
          </a:p>
          <a:p>
            <a:pPr lvl="1"/>
            <a:endParaRPr lang="en-US" dirty="0"/>
          </a:p>
          <a:p>
            <a:r>
              <a:rPr lang="en-US" dirty="0" smtClean="0"/>
              <a:t>Big data management</a:t>
            </a:r>
          </a:p>
          <a:p>
            <a:pPr lvl="1"/>
            <a:r>
              <a:rPr lang="en-US" dirty="0" smtClean="0"/>
              <a:t>Interaction with ECP CODAR</a:t>
            </a:r>
            <a:endParaRPr lang="en-US" dirty="0"/>
          </a:p>
          <a:p>
            <a:pPr marL="0" indent="0">
              <a:buNone/>
            </a:pPr>
            <a:endParaRPr lang="en-US" dirty="0" smtClean="0"/>
          </a:p>
          <a:p>
            <a:pPr marL="0" indent="0">
              <a:buNone/>
            </a:pPr>
            <a:r>
              <a:rPr lang="en-US" dirty="0"/>
              <a:t>	</a:t>
            </a:r>
            <a:endParaRPr lang="en-US" dirty="0" smtClean="0"/>
          </a:p>
          <a:p>
            <a:endParaRPr lang="en-US" dirty="0" smtClean="0"/>
          </a:p>
        </p:txBody>
      </p:sp>
      <p:sp>
        <p:nvSpPr>
          <p:cNvPr id="4" name="Text Placeholder 3"/>
          <p:cNvSpPr>
            <a:spLocks noGrp="1"/>
          </p:cNvSpPr>
          <p:nvPr>
            <p:ph type="body" sz="quarter" idx="12"/>
          </p:nvPr>
        </p:nvSpPr>
        <p:spPr/>
        <p:txBody>
          <a:bodyPr/>
          <a:lstStyle/>
          <a:p>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3</a:t>
            </a:fld>
            <a:endParaRPr lang="en-US" dirty="0"/>
          </a:p>
        </p:txBody>
      </p:sp>
    </p:spTree>
    <p:extLst>
      <p:ext uri="{BB962C8B-B14F-4D97-AF65-F5344CB8AC3E}">
        <p14:creationId xmlns:p14="http://schemas.microsoft.com/office/powerpoint/2010/main" val="518016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candle architecture</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30</a:t>
            </a:fld>
            <a:endParaRPr lang="en-US" dirty="0"/>
          </a:p>
        </p:txBody>
      </p:sp>
      <p:pic>
        <p:nvPicPr>
          <p:cNvPr id="4098" name="Picture 2" descr="C:\cygwin\home\wozniak\collab\papers\candle\2018\ESPM2\img\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323" y="1320220"/>
            <a:ext cx="54864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641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candle architecture with containers</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31</a:t>
            </a:fld>
            <a:endParaRPr lang="en-US" dirty="0"/>
          </a:p>
        </p:txBody>
      </p:sp>
      <p:pic>
        <p:nvPicPr>
          <p:cNvPr id="5123" name="Picture 3" descr="C:\cygwin\home\wozniak\collab\papers\candle\2018\ESPM2\img\Contain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0" y="1335743"/>
            <a:ext cx="54864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818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CANDLE CONTAINER Performance study</a:t>
            </a:r>
            <a:endParaRPr lang="en-US" dirty="0"/>
          </a:p>
        </p:txBody>
      </p:sp>
      <p:sp>
        <p:nvSpPr>
          <p:cNvPr id="3" name="Content Placeholder 2"/>
          <p:cNvSpPr>
            <a:spLocks noGrp="1"/>
          </p:cNvSpPr>
          <p:nvPr>
            <p:ph idx="1"/>
          </p:nvPr>
        </p:nvSpPr>
        <p:spPr/>
        <p:txBody>
          <a:bodyPr/>
          <a:lstStyle/>
          <a:p>
            <a:r>
              <a:rPr lang="en-US" sz="1400" b="1" dirty="0"/>
              <a:t>HPO: </a:t>
            </a:r>
            <a:r>
              <a:rPr lang="en-US" sz="1400" dirty="0"/>
              <a:t>			Grid </a:t>
            </a:r>
            <a:r>
              <a:rPr lang="en-US" sz="1400" dirty="0" smtClean="0"/>
              <a:t>search</a:t>
            </a:r>
            <a:endParaRPr lang="en-US" sz="1400" dirty="0"/>
          </a:p>
          <a:p>
            <a:r>
              <a:rPr lang="en-US" sz="1400" b="1" dirty="0"/>
              <a:t>Model: </a:t>
            </a:r>
            <a:endParaRPr lang="en-US" sz="1400" dirty="0"/>
          </a:p>
          <a:p>
            <a:r>
              <a:rPr lang="en-US" sz="1400" b="1" dirty="0"/>
              <a:t>Time: </a:t>
            </a:r>
            <a:r>
              <a:rPr lang="en-US" sz="1400" dirty="0"/>
              <a:t>			3 </a:t>
            </a:r>
            <a:r>
              <a:rPr lang="en-US" sz="1400" dirty="0" smtClean="0"/>
              <a:t>minutes</a:t>
            </a:r>
            <a:endParaRPr lang="en-US" sz="1400" dirty="0"/>
          </a:p>
          <a:p>
            <a:r>
              <a:rPr lang="en-US" sz="1400" b="1" dirty="0"/>
              <a:t>Workers: </a:t>
            </a:r>
            <a:r>
              <a:rPr lang="en-US" sz="1400" dirty="0"/>
              <a:t>		2 MPI </a:t>
            </a:r>
            <a:r>
              <a:rPr lang="en-US" sz="1400" dirty="0" smtClean="0"/>
              <a:t>tasks</a:t>
            </a:r>
            <a:endParaRPr lang="en-US" sz="1400" dirty="0"/>
          </a:p>
          <a:p>
            <a:r>
              <a:rPr lang="en-US" sz="1400" b="1" dirty="0"/>
              <a:t>Native run:</a:t>
            </a:r>
            <a:r>
              <a:rPr lang="en-US" sz="1400" dirty="0"/>
              <a:t>		</a:t>
            </a:r>
            <a:r>
              <a:rPr lang="en-US" sz="1400" b="1" dirty="0">
                <a:solidFill>
                  <a:srgbClr val="C00000"/>
                </a:solidFill>
              </a:rPr>
              <a:t>891</a:t>
            </a:r>
            <a:r>
              <a:rPr lang="en-US" sz="1400" dirty="0"/>
              <a:t> </a:t>
            </a:r>
            <a:r>
              <a:rPr lang="en-US" sz="1400" dirty="0" smtClean="0"/>
              <a:t>evaluations</a:t>
            </a:r>
            <a:endParaRPr lang="en-US" sz="1400" dirty="0"/>
          </a:p>
          <a:p>
            <a:r>
              <a:rPr lang="en-US" sz="1400" b="1" dirty="0"/>
              <a:t>Container run: </a:t>
            </a:r>
            <a:r>
              <a:rPr lang="en-US" sz="1400" dirty="0"/>
              <a:t>	</a:t>
            </a:r>
            <a:r>
              <a:rPr lang="en-US" sz="1400" b="1" dirty="0" smtClean="0">
                <a:solidFill>
                  <a:srgbClr val="C00000"/>
                </a:solidFill>
              </a:rPr>
              <a:t>869</a:t>
            </a:r>
            <a:r>
              <a:rPr lang="en-US" sz="1400" dirty="0" smtClean="0"/>
              <a:t> </a:t>
            </a:r>
            <a:r>
              <a:rPr lang="en-US" sz="1400" dirty="0"/>
              <a:t>evaluations</a:t>
            </a:r>
          </a:p>
          <a:p>
            <a:endParaRPr lang="en-US" sz="1400" dirty="0"/>
          </a:p>
          <a:p>
            <a:endParaRPr lang="en-US" sz="1400" dirty="0"/>
          </a:p>
          <a:p>
            <a:r>
              <a:rPr lang="en-US" sz="1400" dirty="0"/>
              <a:t>In our tests on the NIH HPC cluster, the container overhead is negligible.</a:t>
            </a:r>
          </a:p>
          <a:p>
            <a:endParaRPr lang="en-US" sz="1400" dirty="0"/>
          </a:p>
          <a:p>
            <a:r>
              <a:rPr lang="en-US" sz="1400" b="1" dirty="0"/>
              <a:t>Portable and </a:t>
            </a:r>
            <a:r>
              <a:rPr lang="en-US" sz="1400" b="1" dirty="0" smtClean="0"/>
              <a:t>reusable deep learning infrastructure with </a:t>
            </a:r>
            <a:r>
              <a:rPr lang="en-US" sz="1400" b="1" dirty="0"/>
              <a:t>c</a:t>
            </a:r>
            <a:r>
              <a:rPr lang="en-US" sz="1400" b="1" dirty="0" smtClean="0"/>
              <a:t>ontainers </a:t>
            </a:r>
            <a:r>
              <a:rPr lang="en-US" sz="1400" b="1" dirty="0"/>
              <a:t>to </a:t>
            </a:r>
            <a:r>
              <a:rPr lang="en-US" sz="1400" b="1" dirty="0" smtClean="0"/>
              <a:t>accelerate cancer studies.</a:t>
            </a:r>
            <a:r>
              <a:rPr lang="en-US" sz="1400" dirty="0" smtClean="0"/>
              <a:t> </a:t>
            </a:r>
            <a:br>
              <a:rPr lang="en-US" sz="1400" dirty="0" smtClean="0"/>
            </a:br>
            <a:r>
              <a:rPr lang="en-US" sz="1400" dirty="0" err="1" smtClean="0"/>
              <a:t>Zaki</a:t>
            </a:r>
            <a:r>
              <a:rPr lang="en-US" sz="1400" dirty="0" smtClean="0"/>
              <a:t>, Wozniak, et al. Proc. </a:t>
            </a:r>
            <a:r>
              <a:rPr lang="en-US" sz="1400" dirty="0" err="1" smtClean="0"/>
              <a:t>PyHPC</a:t>
            </a:r>
            <a:r>
              <a:rPr lang="en-US" sz="1400" dirty="0" smtClean="0"/>
              <a:t> @ SC 2018.</a:t>
            </a:r>
            <a:endParaRPr lang="en-US" sz="1400"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32</a:t>
            </a:fld>
            <a:endParaRPr lang="en-US" dirty="0"/>
          </a:p>
        </p:txBody>
      </p:sp>
    </p:spTree>
    <p:extLst>
      <p:ext uri="{BB962C8B-B14F-4D97-AF65-F5344CB8AC3E}">
        <p14:creationId xmlns:p14="http://schemas.microsoft.com/office/powerpoint/2010/main" val="3208385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Features for big data management</a:t>
            </a:r>
            <a:endParaRPr lang="en-US" dirty="0"/>
          </a:p>
        </p:txBody>
      </p:sp>
    </p:spTree>
    <p:extLst>
      <p:ext uri="{BB962C8B-B14F-4D97-AF65-F5344CB8AC3E}">
        <p14:creationId xmlns:p14="http://schemas.microsoft.com/office/powerpoint/2010/main" val="3915719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783507" y="3299498"/>
            <a:ext cx="2514600" cy="552323"/>
            <a:chOff x="6129867" y="3276600"/>
            <a:chExt cx="2368665" cy="736430"/>
          </a:xfrm>
        </p:grpSpPr>
        <p:sp>
          <p:nvSpPr>
            <p:cNvPr id="50" name="Flowchart: Magnetic Disk 49"/>
            <p:cNvSpPr/>
            <p:nvPr/>
          </p:nvSpPr>
          <p:spPr bwMode="auto">
            <a:xfrm>
              <a:off x="6129867" y="3276600"/>
              <a:ext cx="423333" cy="736430"/>
            </a:xfrm>
            <a:prstGeom prst="flowChartMagneticDisk">
              <a:avLst/>
            </a:prstGeom>
            <a:solidFill>
              <a:schemeClr val="bg1"/>
            </a:solidFill>
            <a:ln w="38100">
              <a:solidFill>
                <a:srgbClr val="4F81BD"/>
              </a:solidFill>
              <a:miter lim="800000"/>
              <a:headEnd/>
              <a:tailEnd type="none" w="med" len="med"/>
            </a:ln>
            <a:effectLst>
              <a:outerShdw blurRad="50800" dist="38100" dir="2700000" algn="tl" rotWithShape="0">
                <a:prstClr val="black">
                  <a:alpha val="40000"/>
                </a:prstClr>
              </a:outerShdw>
            </a:effectLst>
          </p:spPr>
          <p:txBody>
            <a:bodyPr rtlCol="0" anchor="ctr">
              <a:prstTxWarp prst="textNoShape">
                <a:avLst/>
              </a:prstTxWarp>
            </a:bodyPr>
            <a:lstStyle/>
            <a:p>
              <a:pPr algn="ctr"/>
              <a:endParaRPr lang="en-US" sz="1400"/>
            </a:p>
          </p:txBody>
        </p:sp>
        <p:sp>
          <p:nvSpPr>
            <p:cNvPr id="51" name="Flowchart: Magnetic Disk 50"/>
            <p:cNvSpPr/>
            <p:nvPr/>
          </p:nvSpPr>
          <p:spPr bwMode="auto">
            <a:xfrm>
              <a:off x="6790265" y="3276600"/>
              <a:ext cx="423333" cy="736430"/>
            </a:xfrm>
            <a:prstGeom prst="flowChartMagneticDisk">
              <a:avLst/>
            </a:prstGeom>
            <a:solidFill>
              <a:schemeClr val="bg1"/>
            </a:solidFill>
            <a:ln w="38100">
              <a:solidFill>
                <a:srgbClr val="4F81BD"/>
              </a:solidFill>
              <a:miter lim="800000"/>
              <a:headEnd/>
              <a:tailEnd type="none" w="med" len="med"/>
            </a:ln>
            <a:effectLst>
              <a:outerShdw blurRad="50800" dist="38100" dir="2700000" algn="tl" rotWithShape="0">
                <a:prstClr val="black">
                  <a:alpha val="40000"/>
                </a:prstClr>
              </a:outerShdw>
            </a:effectLst>
          </p:spPr>
          <p:txBody>
            <a:bodyPr rtlCol="0" anchor="ctr">
              <a:prstTxWarp prst="textNoShape">
                <a:avLst/>
              </a:prstTxWarp>
            </a:bodyPr>
            <a:lstStyle/>
            <a:p>
              <a:pPr algn="ctr"/>
              <a:endParaRPr lang="en-US" sz="1400"/>
            </a:p>
          </p:txBody>
        </p:sp>
        <p:sp>
          <p:nvSpPr>
            <p:cNvPr id="52" name="Flowchart: Magnetic Disk 51"/>
            <p:cNvSpPr/>
            <p:nvPr/>
          </p:nvSpPr>
          <p:spPr bwMode="auto">
            <a:xfrm>
              <a:off x="7421320" y="3276600"/>
              <a:ext cx="423333" cy="736430"/>
            </a:xfrm>
            <a:prstGeom prst="flowChartMagneticDisk">
              <a:avLst/>
            </a:prstGeom>
            <a:solidFill>
              <a:schemeClr val="bg1"/>
            </a:solidFill>
            <a:ln w="38100">
              <a:solidFill>
                <a:srgbClr val="4F81BD"/>
              </a:solidFill>
              <a:miter lim="800000"/>
              <a:headEnd/>
              <a:tailEnd type="none" w="med" len="med"/>
            </a:ln>
            <a:effectLst>
              <a:outerShdw blurRad="50800" dist="38100" dir="2700000" algn="tl" rotWithShape="0">
                <a:prstClr val="black">
                  <a:alpha val="40000"/>
                </a:prstClr>
              </a:outerShdw>
            </a:effectLst>
          </p:spPr>
          <p:txBody>
            <a:bodyPr rtlCol="0" anchor="ctr">
              <a:prstTxWarp prst="textNoShape">
                <a:avLst/>
              </a:prstTxWarp>
            </a:bodyPr>
            <a:lstStyle/>
            <a:p>
              <a:pPr algn="ctr"/>
              <a:endParaRPr lang="en-US" sz="1400"/>
            </a:p>
          </p:txBody>
        </p:sp>
        <p:sp>
          <p:nvSpPr>
            <p:cNvPr id="53" name="Flowchart: Magnetic Disk 52"/>
            <p:cNvSpPr/>
            <p:nvPr/>
          </p:nvSpPr>
          <p:spPr bwMode="auto">
            <a:xfrm>
              <a:off x="8075199" y="3276600"/>
              <a:ext cx="423333" cy="736430"/>
            </a:xfrm>
            <a:prstGeom prst="flowChartMagneticDisk">
              <a:avLst/>
            </a:prstGeom>
            <a:solidFill>
              <a:schemeClr val="bg1"/>
            </a:solidFill>
            <a:ln w="38100">
              <a:solidFill>
                <a:srgbClr val="4F81BD"/>
              </a:solidFill>
              <a:miter lim="800000"/>
              <a:headEnd/>
              <a:tailEnd type="none" w="med" len="med"/>
            </a:ln>
            <a:effectLst>
              <a:outerShdw blurRad="50800" dist="38100" dir="2700000" algn="tl" rotWithShape="0">
                <a:prstClr val="black">
                  <a:alpha val="40000"/>
                </a:prstClr>
              </a:outerShdw>
            </a:effectLst>
          </p:spPr>
          <p:txBody>
            <a:bodyPr rtlCol="0" anchor="ctr">
              <a:prstTxWarp prst="textNoShape">
                <a:avLst/>
              </a:prstTxWarp>
            </a:bodyPr>
            <a:lstStyle/>
            <a:p>
              <a:pPr algn="ctr"/>
              <a:endParaRPr lang="en-US" sz="1400"/>
            </a:p>
          </p:txBody>
        </p:sp>
      </p:grpSp>
      <p:sp>
        <p:nvSpPr>
          <p:cNvPr id="38" name="Rectangle 37"/>
          <p:cNvSpPr/>
          <p:nvPr/>
        </p:nvSpPr>
        <p:spPr bwMode="auto">
          <a:xfrm>
            <a:off x="783507" y="1728888"/>
            <a:ext cx="2514600" cy="730601"/>
          </a:xfrm>
          <a:prstGeom prst="rect">
            <a:avLst/>
          </a:prstGeom>
          <a:solidFill>
            <a:schemeClr val="bg1"/>
          </a:solidFill>
          <a:ln w="38100">
            <a:solidFill>
              <a:srgbClr val="4F81BD"/>
            </a:solidFill>
            <a:miter lim="800000"/>
            <a:headEnd/>
            <a:tailEnd type="triangle" w="med" len="med"/>
          </a:ln>
          <a:effectLst>
            <a:outerShdw blurRad="50800" dist="38100" dir="2700000" algn="tl" rotWithShape="0">
              <a:prstClr val="black">
                <a:alpha val="40000"/>
              </a:prstClr>
            </a:outerShdw>
          </a:effectLst>
        </p:spPr>
        <p:txBody>
          <a:bodyPr lIns="365760" rtlCol="0" anchor="ctr">
            <a:prstTxWarp prst="textNoShape">
              <a:avLst/>
            </a:prstTxWarp>
          </a:bodyPr>
          <a:lstStyle/>
          <a:p>
            <a:r>
              <a:rPr lang="en-US" sz="1400" b="1" dirty="0" smtClean="0"/>
              <a:t>Application</a:t>
            </a:r>
            <a:r>
              <a:rPr lang="en-US" sz="1400" dirty="0" smtClean="0"/>
              <a:t/>
            </a:r>
            <a:br>
              <a:rPr lang="en-US" sz="1400" dirty="0" smtClean="0"/>
            </a:br>
            <a:r>
              <a:rPr lang="en-US" sz="1400" dirty="0" smtClean="0"/>
              <a:t>Dataflow, </a:t>
            </a:r>
            <a:br>
              <a:rPr lang="en-US" sz="1400" dirty="0" smtClean="0"/>
            </a:br>
            <a:r>
              <a:rPr lang="en-US" sz="1400" dirty="0" smtClean="0"/>
              <a:t>annotations</a:t>
            </a:r>
            <a:endParaRPr lang="en-US" sz="1400" dirty="0"/>
          </a:p>
        </p:txBody>
      </p:sp>
      <p:sp>
        <p:nvSpPr>
          <p:cNvPr id="2" name="Title 1"/>
          <p:cNvSpPr>
            <a:spLocks noGrp="1"/>
          </p:cNvSpPr>
          <p:nvPr>
            <p:ph type="title"/>
          </p:nvPr>
        </p:nvSpPr>
        <p:spPr>
          <a:xfrm>
            <a:off x="457201" y="307226"/>
            <a:ext cx="8372901" cy="621711"/>
          </a:xfrm>
        </p:spPr>
        <p:txBody>
          <a:bodyPr/>
          <a:lstStyle/>
          <a:p>
            <a:r>
              <a:rPr lang="en-US" dirty="0" smtClean="0"/>
              <a:t>Features for Big Data analysis</a:t>
            </a:r>
            <a:endParaRPr lang="en-US" dirty="0"/>
          </a:p>
        </p:txBody>
      </p:sp>
      <p:sp>
        <p:nvSpPr>
          <p:cNvPr id="3" name="Slide Number Placeholder 2"/>
          <p:cNvSpPr>
            <a:spLocks noGrp="1"/>
          </p:cNvSpPr>
          <p:nvPr>
            <p:ph type="sldNum" sz="quarter" idx="12"/>
          </p:nvPr>
        </p:nvSpPr>
        <p:spPr>
          <a:xfrm>
            <a:off x="4343400" y="4925616"/>
            <a:ext cx="457200" cy="137160"/>
          </a:xfrm>
        </p:spPr>
        <p:txBody>
          <a:bodyPr/>
          <a:lstStyle/>
          <a:p>
            <a:pPr>
              <a:defRPr/>
            </a:pPr>
            <a:fld id="{BD815F56-630E-7E4B-8F2C-15A1EE33C21F}" type="slidenum">
              <a:rPr lang="en-US" smtClean="0"/>
              <a:pPr>
                <a:defRPr/>
              </a:pPr>
              <a:t>34</a:t>
            </a:fld>
            <a:endParaRPr lang="en-US"/>
          </a:p>
        </p:txBody>
      </p:sp>
      <p:sp>
        <p:nvSpPr>
          <p:cNvPr id="5" name="TextBox 4"/>
          <p:cNvSpPr txBox="1"/>
          <p:nvPr/>
        </p:nvSpPr>
        <p:spPr>
          <a:xfrm>
            <a:off x="349830" y="967764"/>
            <a:ext cx="4114800"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Location-aware scheduling</a:t>
            </a:r>
            <a:r>
              <a:rPr lang="en-US" sz="1400" dirty="0" smtClean="0"/>
              <a:t/>
            </a:r>
            <a:br>
              <a:rPr lang="en-US" sz="1400" dirty="0" smtClean="0"/>
            </a:br>
            <a:r>
              <a:rPr lang="en-US" sz="1400" dirty="0" smtClean="0"/>
              <a:t>User and runtime coordinate data/task locations</a:t>
            </a:r>
          </a:p>
        </p:txBody>
      </p:sp>
      <p:sp>
        <p:nvSpPr>
          <p:cNvPr id="6" name="TextBox 5"/>
          <p:cNvSpPr txBox="1"/>
          <p:nvPr/>
        </p:nvSpPr>
        <p:spPr>
          <a:xfrm>
            <a:off x="4810022" y="967764"/>
            <a:ext cx="4114800"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Collective I/O</a:t>
            </a:r>
            <a:r>
              <a:rPr lang="en-US" sz="1400" dirty="0" smtClean="0"/>
              <a:t/>
            </a:r>
            <a:br>
              <a:rPr lang="en-US" sz="1400" dirty="0" smtClean="0"/>
            </a:br>
            <a:r>
              <a:rPr lang="en-US" sz="1400" dirty="0" smtClean="0"/>
              <a:t>User and runtime coordinate data/task locations</a:t>
            </a:r>
          </a:p>
        </p:txBody>
      </p:sp>
      <p:grpSp>
        <p:nvGrpSpPr>
          <p:cNvPr id="37" name="Group 36"/>
          <p:cNvGrpSpPr/>
          <p:nvPr/>
        </p:nvGrpSpPr>
        <p:grpSpPr>
          <a:xfrm>
            <a:off x="2438277" y="1914480"/>
            <a:ext cx="617910" cy="449435"/>
            <a:chOff x="6311899" y="1878926"/>
            <a:chExt cx="1031268" cy="1016421"/>
          </a:xfrm>
        </p:grpSpPr>
        <p:cxnSp>
          <p:nvCxnSpPr>
            <p:cNvPr id="8" name="Straight Arrow Connector 7"/>
            <p:cNvCxnSpPr>
              <a:stCxn id="11" idx="3"/>
            </p:cNvCxnSpPr>
            <p:nvPr/>
          </p:nvCxnSpPr>
          <p:spPr bwMode="auto">
            <a:xfrm flipH="1">
              <a:off x="6477000" y="2052656"/>
              <a:ext cx="266311" cy="257986"/>
            </a:xfrm>
            <a:prstGeom prst="straightConnector1">
              <a:avLst/>
            </a:prstGeom>
            <a:noFill/>
            <a:ln w="25400" cap="flat" cmpd="sng" algn="ctr">
              <a:solidFill>
                <a:srgbClr val="009900"/>
              </a:solidFill>
              <a:prstDash val="solid"/>
              <a:round/>
              <a:headEnd type="none" w="med" len="med"/>
              <a:tailEnd type="arrow"/>
            </a:ln>
            <a:effectLst/>
          </p:spPr>
        </p:cxnSp>
        <p:sp>
          <p:nvSpPr>
            <p:cNvPr id="9" name="Oval 8"/>
            <p:cNvSpPr/>
            <p:nvPr/>
          </p:nvSpPr>
          <p:spPr bwMode="auto">
            <a:xfrm>
              <a:off x="6311899" y="2273258"/>
              <a:ext cx="228600" cy="203537"/>
            </a:xfrm>
            <a:prstGeom prst="ellipse">
              <a:avLst/>
            </a:prstGeom>
            <a:no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sp>
          <p:nvSpPr>
            <p:cNvPr id="11" name="Oval 10"/>
            <p:cNvSpPr/>
            <p:nvPr/>
          </p:nvSpPr>
          <p:spPr bwMode="auto">
            <a:xfrm>
              <a:off x="6709833" y="1878926"/>
              <a:ext cx="228600" cy="203537"/>
            </a:xfrm>
            <a:prstGeom prst="ellipse">
              <a:avLst/>
            </a:prstGeom>
            <a:no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sp>
          <p:nvSpPr>
            <p:cNvPr id="12" name="Oval 11"/>
            <p:cNvSpPr/>
            <p:nvPr/>
          </p:nvSpPr>
          <p:spPr bwMode="auto">
            <a:xfrm>
              <a:off x="7114567" y="2273258"/>
              <a:ext cx="228600" cy="203537"/>
            </a:xfrm>
            <a:prstGeom prst="ellipse">
              <a:avLst/>
            </a:prstGeom>
            <a:no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cxnSp>
          <p:nvCxnSpPr>
            <p:cNvPr id="27" name="Straight Arrow Connector 26"/>
            <p:cNvCxnSpPr>
              <a:stCxn id="11" idx="5"/>
            </p:cNvCxnSpPr>
            <p:nvPr/>
          </p:nvCxnSpPr>
          <p:spPr bwMode="auto">
            <a:xfrm>
              <a:off x="6904955" y="2052656"/>
              <a:ext cx="245145" cy="257986"/>
            </a:xfrm>
            <a:prstGeom prst="straightConnector1">
              <a:avLst/>
            </a:prstGeom>
            <a:noFill/>
            <a:ln w="25400" cap="flat" cmpd="sng" algn="ctr">
              <a:solidFill>
                <a:srgbClr val="009900"/>
              </a:solidFill>
              <a:prstDash val="solid"/>
              <a:round/>
              <a:headEnd type="none" w="med" len="med"/>
              <a:tailEnd type="arrow"/>
            </a:ln>
            <a:effectLst/>
          </p:spPr>
        </p:cxnSp>
        <p:cxnSp>
          <p:nvCxnSpPr>
            <p:cNvPr id="30" name="Straight Arrow Connector 29"/>
            <p:cNvCxnSpPr>
              <a:stCxn id="12" idx="3"/>
              <a:endCxn id="32" idx="7"/>
            </p:cNvCxnSpPr>
            <p:nvPr/>
          </p:nvCxnSpPr>
          <p:spPr bwMode="auto">
            <a:xfrm flipH="1">
              <a:off x="6904955" y="2446988"/>
              <a:ext cx="243090" cy="274629"/>
            </a:xfrm>
            <a:prstGeom prst="straightConnector1">
              <a:avLst/>
            </a:prstGeom>
            <a:noFill/>
            <a:ln w="25400" cap="flat" cmpd="sng" algn="ctr">
              <a:solidFill>
                <a:srgbClr val="009900"/>
              </a:solidFill>
              <a:prstDash val="solid"/>
              <a:round/>
              <a:headEnd type="none" w="med" len="med"/>
              <a:tailEnd type="arrow"/>
            </a:ln>
            <a:effectLst/>
          </p:spPr>
        </p:cxnSp>
        <p:cxnSp>
          <p:nvCxnSpPr>
            <p:cNvPr id="31" name="Straight Arrow Connector 30"/>
            <p:cNvCxnSpPr/>
            <p:nvPr/>
          </p:nvCxnSpPr>
          <p:spPr bwMode="auto">
            <a:xfrm>
              <a:off x="6498166" y="2463042"/>
              <a:ext cx="245145" cy="257986"/>
            </a:xfrm>
            <a:prstGeom prst="straightConnector1">
              <a:avLst/>
            </a:prstGeom>
            <a:noFill/>
            <a:ln w="25400" cap="flat" cmpd="sng" algn="ctr">
              <a:solidFill>
                <a:srgbClr val="009900"/>
              </a:solidFill>
              <a:prstDash val="solid"/>
              <a:round/>
              <a:headEnd type="none" w="med" len="med"/>
              <a:tailEnd type="arrow"/>
            </a:ln>
            <a:effectLst/>
          </p:spPr>
        </p:cxnSp>
        <p:sp>
          <p:nvSpPr>
            <p:cNvPr id="32" name="Oval 31"/>
            <p:cNvSpPr/>
            <p:nvPr/>
          </p:nvSpPr>
          <p:spPr bwMode="auto">
            <a:xfrm>
              <a:off x="6709833" y="2691810"/>
              <a:ext cx="228600" cy="203537"/>
            </a:xfrm>
            <a:prstGeom prst="ellipse">
              <a:avLst/>
            </a:prstGeom>
            <a:no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grpSp>
      <p:sp>
        <p:nvSpPr>
          <p:cNvPr id="49" name="Rectangle 48"/>
          <p:cNvSpPr/>
          <p:nvPr/>
        </p:nvSpPr>
        <p:spPr bwMode="auto">
          <a:xfrm>
            <a:off x="783507" y="2577232"/>
            <a:ext cx="2514600" cy="606926"/>
          </a:xfrm>
          <a:prstGeom prst="rect">
            <a:avLst/>
          </a:prstGeom>
          <a:solidFill>
            <a:schemeClr val="bg1"/>
          </a:solidFill>
          <a:ln w="38100">
            <a:solidFill>
              <a:srgbClr val="4F81BD"/>
            </a:solidFill>
            <a:miter lim="800000"/>
            <a:headEnd/>
            <a:tailEnd type="triangle" w="med" len="med"/>
          </a:ln>
          <a:effectLst>
            <a:outerShdw blurRad="50800" dist="38100" dir="2700000" algn="tl" rotWithShape="0">
              <a:prstClr val="black">
                <a:alpha val="40000"/>
              </a:prstClr>
            </a:outerShdw>
          </a:effectLst>
        </p:spPr>
        <p:txBody>
          <a:bodyPr lIns="365760" rtlCol="0" anchor="ctr">
            <a:prstTxWarp prst="textNoShape">
              <a:avLst/>
            </a:prstTxWarp>
          </a:bodyPr>
          <a:lstStyle/>
          <a:p>
            <a:r>
              <a:rPr lang="en-US" sz="1400" b="1" dirty="0" smtClean="0"/>
              <a:t>Runtime</a:t>
            </a:r>
            <a:r>
              <a:rPr lang="en-US" sz="1400" dirty="0" smtClean="0"/>
              <a:t/>
            </a:r>
            <a:br>
              <a:rPr lang="en-US" sz="1400" dirty="0" smtClean="0"/>
            </a:br>
            <a:r>
              <a:rPr lang="en-US" sz="1400" dirty="0" smtClean="0"/>
              <a:t>Hard/soft locations</a:t>
            </a:r>
            <a:endParaRPr lang="en-US" sz="1400" dirty="0"/>
          </a:p>
        </p:txBody>
      </p:sp>
      <p:sp>
        <p:nvSpPr>
          <p:cNvPr id="57" name="Rectangle 56"/>
          <p:cNvSpPr/>
          <p:nvPr/>
        </p:nvSpPr>
        <p:spPr bwMode="auto">
          <a:xfrm>
            <a:off x="1130639" y="3575660"/>
            <a:ext cx="1857061" cy="189790"/>
          </a:xfrm>
          <a:prstGeom prst="rect">
            <a:avLst/>
          </a:prstGeom>
          <a:solidFill>
            <a:schemeClr val="bg1"/>
          </a:solidFill>
          <a:ln w="38100">
            <a:noFill/>
            <a:miter lim="800000"/>
            <a:headEnd/>
            <a:tailEnd type="triangle" w="med" len="med"/>
          </a:ln>
        </p:spPr>
        <p:txBody>
          <a:bodyPr rtlCol="0" anchor="ctr">
            <a:prstTxWarp prst="textNoShape">
              <a:avLst/>
            </a:prstTxWarp>
          </a:bodyPr>
          <a:lstStyle/>
          <a:p>
            <a:pPr algn="ctr"/>
            <a:endParaRPr lang="en-US" sz="1400"/>
          </a:p>
        </p:txBody>
      </p:sp>
      <p:sp>
        <p:nvSpPr>
          <p:cNvPr id="54" name="TextBox 53"/>
          <p:cNvSpPr txBox="1"/>
          <p:nvPr/>
        </p:nvSpPr>
        <p:spPr>
          <a:xfrm>
            <a:off x="839450" y="3508143"/>
            <a:ext cx="2405921" cy="307777"/>
          </a:xfrm>
          <a:prstGeom prst="rect">
            <a:avLst/>
          </a:prstGeom>
          <a:noFill/>
        </p:spPr>
        <p:txBody>
          <a:bodyPr wrap="square" rtlCol="0">
            <a:spAutoFit/>
          </a:bodyPr>
          <a:lstStyle/>
          <a:p>
            <a:pPr algn="ctr"/>
            <a:r>
              <a:rPr lang="en-US" sz="1400" b="1" dirty="0" smtClean="0"/>
              <a:t>Distributed data</a:t>
            </a:r>
            <a:endParaRPr lang="en-US" sz="1400" b="1" dirty="0"/>
          </a:p>
        </p:txBody>
      </p:sp>
      <p:grpSp>
        <p:nvGrpSpPr>
          <p:cNvPr id="58" name="Group 57"/>
          <p:cNvGrpSpPr/>
          <p:nvPr/>
        </p:nvGrpSpPr>
        <p:grpSpPr>
          <a:xfrm>
            <a:off x="5407913" y="3150211"/>
            <a:ext cx="2514600" cy="552323"/>
            <a:chOff x="6129867" y="3276600"/>
            <a:chExt cx="2368665" cy="736430"/>
          </a:xfrm>
        </p:grpSpPr>
        <p:sp>
          <p:nvSpPr>
            <p:cNvPr id="59" name="Flowchart: Magnetic Disk 58"/>
            <p:cNvSpPr/>
            <p:nvPr/>
          </p:nvSpPr>
          <p:spPr bwMode="auto">
            <a:xfrm>
              <a:off x="6129867" y="3276600"/>
              <a:ext cx="423333" cy="736430"/>
            </a:xfrm>
            <a:prstGeom prst="flowChartMagneticDisk">
              <a:avLst/>
            </a:prstGeom>
            <a:solidFill>
              <a:schemeClr val="bg1"/>
            </a:solidFill>
            <a:ln w="38100">
              <a:solidFill>
                <a:srgbClr val="4F81BD"/>
              </a:solidFill>
              <a:miter lim="800000"/>
              <a:headEnd/>
              <a:tailEnd type="none" w="med" len="med"/>
            </a:ln>
            <a:effectLst>
              <a:outerShdw blurRad="50800" dist="38100" dir="2700000" algn="tl" rotWithShape="0">
                <a:prstClr val="black">
                  <a:alpha val="40000"/>
                </a:prstClr>
              </a:outerShdw>
            </a:effectLst>
          </p:spPr>
          <p:txBody>
            <a:bodyPr rtlCol="0" anchor="ctr">
              <a:prstTxWarp prst="textNoShape">
                <a:avLst/>
              </a:prstTxWarp>
            </a:bodyPr>
            <a:lstStyle/>
            <a:p>
              <a:pPr algn="ctr"/>
              <a:endParaRPr lang="en-US" sz="1400"/>
            </a:p>
          </p:txBody>
        </p:sp>
        <p:sp>
          <p:nvSpPr>
            <p:cNvPr id="60" name="Flowchart: Magnetic Disk 59"/>
            <p:cNvSpPr/>
            <p:nvPr/>
          </p:nvSpPr>
          <p:spPr bwMode="auto">
            <a:xfrm>
              <a:off x="6790265" y="3276600"/>
              <a:ext cx="423333" cy="736430"/>
            </a:xfrm>
            <a:prstGeom prst="flowChartMagneticDisk">
              <a:avLst/>
            </a:prstGeom>
            <a:solidFill>
              <a:schemeClr val="bg1"/>
            </a:solidFill>
            <a:ln w="38100">
              <a:solidFill>
                <a:srgbClr val="4F81BD"/>
              </a:solidFill>
              <a:miter lim="800000"/>
              <a:headEnd/>
              <a:tailEnd type="none" w="med" len="med"/>
            </a:ln>
            <a:effectLst>
              <a:outerShdw blurRad="50800" dist="38100" dir="2700000" algn="tl" rotWithShape="0">
                <a:prstClr val="black">
                  <a:alpha val="40000"/>
                </a:prstClr>
              </a:outerShdw>
            </a:effectLst>
          </p:spPr>
          <p:txBody>
            <a:bodyPr rtlCol="0" anchor="ctr">
              <a:prstTxWarp prst="textNoShape">
                <a:avLst/>
              </a:prstTxWarp>
            </a:bodyPr>
            <a:lstStyle/>
            <a:p>
              <a:pPr algn="ctr"/>
              <a:endParaRPr lang="en-US" sz="1400"/>
            </a:p>
          </p:txBody>
        </p:sp>
        <p:sp>
          <p:nvSpPr>
            <p:cNvPr id="61" name="Flowchart: Magnetic Disk 60"/>
            <p:cNvSpPr/>
            <p:nvPr/>
          </p:nvSpPr>
          <p:spPr bwMode="auto">
            <a:xfrm>
              <a:off x="7421320" y="3276600"/>
              <a:ext cx="423333" cy="736430"/>
            </a:xfrm>
            <a:prstGeom prst="flowChartMagneticDisk">
              <a:avLst/>
            </a:prstGeom>
            <a:solidFill>
              <a:schemeClr val="bg1"/>
            </a:solidFill>
            <a:ln w="38100">
              <a:solidFill>
                <a:srgbClr val="4F81BD"/>
              </a:solidFill>
              <a:miter lim="800000"/>
              <a:headEnd/>
              <a:tailEnd type="none" w="med" len="med"/>
            </a:ln>
            <a:effectLst>
              <a:outerShdw blurRad="50800" dist="38100" dir="2700000" algn="tl" rotWithShape="0">
                <a:prstClr val="black">
                  <a:alpha val="40000"/>
                </a:prstClr>
              </a:outerShdw>
            </a:effectLst>
          </p:spPr>
          <p:txBody>
            <a:bodyPr rtlCol="0" anchor="ctr">
              <a:prstTxWarp prst="textNoShape">
                <a:avLst/>
              </a:prstTxWarp>
            </a:bodyPr>
            <a:lstStyle/>
            <a:p>
              <a:pPr algn="ctr"/>
              <a:endParaRPr lang="en-US" sz="1400"/>
            </a:p>
          </p:txBody>
        </p:sp>
        <p:sp>
          <p:nvSpPr>
            <p:cNvPr id="62" name="Flowchart: Magnetic Disk 61"/>
            <p:cNvSpPr/>
            <p:nvPr/>
          </p:nvSpPr>
          <p:spPr bwMode="auto">
            <a:xfrm>
              <a:off x="8075199" y="3276600"/>
              <a:ext cx="423333" cy="736430"/>
            </a:xfrm>
            <a:prstGeom prst="flowChartMagneticDisk">
              <a:avLst/>
            </a:prstGeom>
            <a:solidFill>
              <a:schemeClr val="bg1"/>
            </a:solidFill>
            <a:ln w="38100">
              <a:solidFill>
                <a:srgbClr val="4F81BD"/>
              </a:solidFill>
              <a:miter lim="800000"/>
              <a:headEnd/>
              <a:tailEnd type="none" w="med" len="med"/>
            </a:ln>
            <a:effectLst>
              <a:outerShdw blurRad="50800" dist="38100" dir="2700000" algn="tl" rotWithShape="0">
                <a:prstClr val="black">
                  <a:alpha val="40000"/>
                </a:prstClr>
              </a:outerShdw>
            </a:effectLst>
          </p:spPr>
          <p:txBody>
            <a:bodyPr rtlCol="0" anchor="ctr">
              <a:prstTxWarp prst="textNoShape">
                <a:avLst/>
              </a:prstTxWarp>
            </a:bodyPr>
            <a:lstStyle/>
            <a:p>
              <a:pPr algn="ctr"/>
              <a:endParaRPr lang="en-US" sz="1400"/>
            </a:p>
          </p:txBody>
        </p:sp>
      </p:grpSp>
      <p:sp>
        <p:nvSpPr>
          <p:cNvPr id="63" name="Rectangle 62"/>
          <p:cNvSpPr/>
          <p:nvPr/>
        </p:nvSpPr>
        <p:spPr bwMode="auto">
          <a:xfrm>
            <a:off x="5407913" y="1722661"/>
            <a:ext cx="2514600" cy="630799"/>
          </a:xfrm>
          <a:prstGeom prst="rect">
            <a:avLst/>
          </a:prstGeom>
          <a:solidFill>
            <a:schemeClr val="bg1"/>
          </a:solidFill>
          <a:ln w="38100">
            <a:solidFill>
              <a:srgbClr val="4F81BD"/>
            </a:solidFill>
            <a:miter lim="800000"/>
            <a:headEnd/>
            <a:tailEnd type="triangle" w="med" len="med"/>
          </a:ln>
          <a:effectLst>
            <a:outerShdw blurRad="50800" dist="38100" dir="2700000" algn="tl" rotWithShape="0">
              <a:prstClr val="black">
                <a:alpha val="40000"/>
              </a:prstClr>
            </a:outerShdw>
          </a:effectLst>
        </p:spPr>
        <p:txBody>
          <a:bodyPr lIns="365760" rtlCol="0" anchor="ctr">
            <a:prstTxWarp prst="textNoShape">
              <a:avLst/>
            </a:prstTxWarp>
          </a:bodyPr>
          <a:lstStyle/>
          <a:p>
            <a:r>
              <a:rPr lang="en-US" sz="1400" b="1" smtClean="0"/>
              <a:t>Application</a:t>
            </a:r>
            <a:r>
              <a:rPr lang="en-US" sz="1400" smtClean="0"/>
              <a:t/>
            </a:r>
            <a:br>
              <a:rPr lang="en-US" sz="1400" smtClean="0"/>
            </a:br>
            <a:r>
              <a:rPr lang="en-US" sz="1400" smtClean="0"/>
              <a:t>I/O hook</a:t>
            </a:r>
            <a:endParaRPr lang="en-US" sz="1400"/>
          </a:p>
        </p:txBody>
      </p:sp>
      <p:grpSp>
        <p:nvGrpSpPr>
          <p:cNvPr id="64" name="Group 63"/>
          <p:cNvGrpSpPr/>
          <p:nvPr/>
        </p:nvGrpSpPr>
        <p:grpSpPr>
          <a:xfrm>
            <a:off x="7062683" y="1849749"/>
            <a:ext cx="617910" cy="449435"/>
            <a:chOff x="6311899" y="1878926"/>
            <a:chExt cx="1031268" cy="1016421"/>
          </a:xfrm>
        </p:grpSpPr>
        <p:cxnSp>
          <p:nvCxnSpPr>
            <p:cNvPr id="65" name="Straight Arrow Connector 64"/>
            <p:cNvCxnSpPr>
              <a:stCxn id="67" idx="3"/>
            </p:cNvCxnSpPr>
            <p:nvPr/>
          </p:nvCxnSpPr>
          <p:spPr bwMode="auto">
            <a:xfrm flipH="1">
              <a:off x="6477000" y="2052656"/>
              <a:ext cx="266311" cy="257986"/>
            </a:xfrm>
            <a:prstGeom prst="straightConnector1">
              <a:avLst/>
            </a:prstGeom>
            <a:noFill/>
            <a:ln w="25400" cap="flat" cmpd="sng" algn="ctr">
              <a:solidFill>
                <a:srgbClr val="009900"/>
              </a:solidFill>
              <a:prstDash val="solid"/>
              <a:round/>
              <a:headEnd type="none" w="med" len="med"/>
              <a:tailEnd type="arrow"/>
            </a:ln>
            <a:effectLst/>
          </p:spPr>
        </p:cxnSp>
        <p:sp>
          <p:nvSpPr>
            <p:cNvPr id="66" name="Oval 65"/>
            <p:cNvSpPr/>
            <p:nvPr/>
          </p:nvSpPr>
          <p:spPr bwMode="auto">
            <a:xfrm>
              <a:off x="6311899" y="2273258"/>
              <a:ext cx="228600" cy="203537"/>
            </a:xfrm>
            <a:prstGeom prst="ellipse">
              <a:avLst/>
            </a:prstGeom>
            <a:no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sp>
          <p:nvSpPr>
            <p:cNvPr id="67" name="Oval 66"/>
            <p:cNvSpPr/>
            <p:nvPr/>
          </p:nvSpPr>
          <p:spPr bwMode="auto">
            <a:xfrm>
              <a:off x="6709833" y="1878926"/>
              <a:ext cx="228600" cy="203537"/>
            </a:xfrm>
            <a:prstGeom prst="ellipse">
              <a:avLst/>
            </a:prstGeom>
            <a:no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sp>
          <p:nvSpPr>
            <p:cNvPr id="68" name="Oval 67"/>
            <p:cNvSpPr/>
            <p:nvPr/>
          </p:nvSpPr>
          <p:spPr bwMode="auto">
            <a:xfrm>
              <a:off x="7114567" y="2273258"/>
              <a:ext cx="228600" cy="203537"/>
            </a:xfrm>
            <a:prstGeom prst="ellipse">
              <a:avLst/>
            </a:prstGeom>
            <a:no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cxnSp>
          <p:nvCxnSpPr>
            <p:cNvPr id="69" name="Straight Arrow Connector 68"/>
            <p:cNvCxnSpPr>
              <a:stCxn id="67" idx="5"/>
            </p:cNvCxnSpPr>
            <p:nvPr/>
          </p:nvCxnSpPr>
          <p:spPr bwMode="auto">
            <a:xfrm>
              <a:off x="6904955" y="2052656"/>
              <a:ext cx="245145" cy="257986"/>
            </a:xfrm>
            <a:prstGeom prst="straightConnector1">
              <a:avLst/>
            </a:prstGeom>
            <a:noFill/>
            <a:ln w="25400" cap="flat" cmpd="sng" algn="ctr">
              <a:solidFill>
                <a:srgbClr val="009900"/>
              </a:solidFill>
              <a:prstDash val="solid"/>
              <a:round/>
              <a:headEnd type="none" w="med" len="med"/>
              <a:tailEnd type="arrow"/>
            </a:ln>
            <a:effectLst/>
          </p:spPr>
        </p:cxnSp>
        <p:cxnSp>
          <p:nvCxnSpPr>
            <p:cNvPr id="70" name="Straight Arrow Connector 69"/>
            <p:cNvCxnSpPr>
              <a:stCxn id="68" idx="3"/>
              <a:endCxn id="72" idx="7"/>
            </p:cNvCxnSpPr>
            <p:nvPr/>
          </p:nvCxnSpPr>
          <p:spPr bwMode="auto">
            <a:xfrm flipH="1">
              <a:off x="6904955" y="2446988"/>
              <a:ext cx="243090" cy="274629"/>
            </a:xfrm>
            <a:prstGeom prst="straightConnector1">
              <a:avLst/>
            </a:prstGeom>
            <a:noFill/>
            <a:ln w="25400" cap="flat" cmpd="sng" algn="ctr">
              <a:solidFill>
                <a:srgbClr val="009900"/>
              </a:solidFill>
              <a:prstDash val="solid"/>
              <a:round/>
              <a:headEnd type="none" w="med" len="med"/>
              <a:tailEnd type="arrow"/>
            </a:ln>
            <a:effectLst/>
          </p:spPr>
        </p:cxnSp>
        <p:cxnSp>
          <p:nvCxnSpPr>
            <p:cNvPr id="71" name="Straight Arrow Connector 70"/>
            <p:cNvCxnSpPr/>
            <p:nvPr/>
          </p:nvCxnSpPr>
          <p:spPr bwMode="auto">
            <a:xfrm>
              <a:off x="6498166" y="2463042"/>
              <a:ext cx="245145" cy="257986"/>
            </a:xfrm>
            <a:prstGeom prst="straightConnector1">
              <a:avLst/>
            </a:prstGeom>
            <a:noFill/>
            <a:ln w="25400" cap="flat" cmpd="sng" algn="ctr">
              <a:solidFill>
                <a:srgbClr val="009900"/>
              </a:solidFill>
              <a:prstDash val="solid"/>
              <a:round/>
              <a:headEnd type="none" w="med" len="med"/>
              <a:tailEnd type="arrow"/>
            </a:ln>
            <a:effectLst/>
          </p:spPr>
        </p:cxnSp>
        <p:sp>
          <p:nvSpPr>
            <p:cNvPr id="72" name="Oval 71"/>
            <p:cNvSpPr/>
            <p:nvPr/>
          </p:nvSpPr>
          <p:spPr bwMode="auto">
            <a:xfrm>
              <a:off x="6709833" y="2691810"/>
              <a:ext cx="228600" cy="203537"/>
            </a:xfrm>
            <a:prstGeom prst="ellipse">
              <a:avLst/>
            </a:prstGeom>
            <a:no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grpSp>
      <p:sp>
        <p:nvSpPr>
          <p:cNvPr id="73" name="Rectangle 72"/>
          <p:cNvSpPr/>
          <p:nvPr/>
        </p:nvSpPr>
        <p:spPr bwMode="auto">
          <a:xfrm>
            <a:off x="5407913" y="2448906"/>
            <a:ext cx="2514600" cy="606926"/>
          </a:xfrm>
          <a:prstGeom prst="rect">
            <a:avLst/>
          </a:prstGeom>
          <a:solidFill>
            <a:schemeClr val="bg1"/>
          </a:solidFill>
          <a:ln w="38100">
            <a:solidFill>
              <a:srgbClr val="4F81BD"/>
            </a:solidFill>
            <a:miter lim="800000"/>
            <a:headEnd/>
            <a:tailEnd type="triangle" w="med" len="med"/>
          </a:ln>
          <a:effectLst>
            <a:outerShdw blurRad="50800" dist="38100" dir="2700000" algn="tl" rotWithShape="0">
              <a:prstClr val="black">
                <a:alpha val="40000"/>
              </a:prstClr>
            </a:outerShdw>
          </a:effectLst>
        </p:spPr>
        <p:txBody>
          <a:bodyPr lIns="365760" rtlCol="0" anchor="ctr">
            <a:prstTxWarp prst="textNoShape">
              <a:avLst/>
            </a:prstTxWarp>
          </a:bodyPr>
          <a:lstStyle/>
          <a:p>
            <a:r>
              <a:rPr lang="en-US" sz="1400" b="1" smtClean="0"/>
              <a:t>Runtime</a:t>
            </a:r>
            <a:r>
              <a:rPr lang="en-US" sz="1400" smtClean="0"/>
              <a:t/>
            </a:r>
            <a:br>
              <a:rPr lang="en-US" sz="1400" smtClean="0"/>
            </a:br>
            <a:r>
              <a:rPr lang="en-US" sz="1400" smtClean="0"/>
              <a:t>MPI-IO transfers</a:t>
            </a:r>
            <a:endParaRPr lang="en-US" sz="1400"/>
          </a:p>
        </p:txBody>
      </p:sp>
      <p:sp>
        <p:nvSpPr>
          <p:cNvPr id="74" name="Rectangle 73"/>
          <p:cNvSpPr/>
          <p:nvPr/>
        </p:nvSpPr>
        <p:spPr bwMode="auto">
          <a:xfrm>
            <a:off x="5755046" y="3426373"/>
            <a:ext cx="1942759" cy="189790"/>
          </a:xfrm>
          <a:prstGeom prst="rect">
            <a:avLst/>
          </a:prstGeom>
          <a:solidFill>
            <a:schemeClr val="bg1"/>
          </a:solidFill>
          <a:ln w="38100">
            <a:noFill/>
            <a:miter lim="800000"/>
            <a:headEnd/>
            <a:tailEnd type="triangle" w="med" len="med"/>
          </a:ln>
        </p:spPr>
        <p:txBody>
          <a:bodyPr rtlCol="0" anchor="ctr">
            <a:prstTxWarp prst="textNoShape">
              <a:avLst/>
            </a:prstTxWarp>
          </a:bodyPr>
          <a:lstStyle/>
          <a:p>
            <a:pPr algn="ctr"/>
            <a:endParaRPr lang="en-US" sz="1400"/>
          </a:p>
        </p:txBody>
      </p:sp>
      <p:sp>
        <p:nvSpPr>
          <p:cNvPr id="75" name="TextBox 74"/>
          <p:cNvSpPr txBox="1"/>
          <p:nvPr/>
        </p:nvSpPr>
        <p:spPr>
          <a:xfrm>
            <a:off x="5493894" y="3369039"/>
            <a:ext cx="2402018" cy="307777"/>
          </a:xfrm>
          <a:prstGeom prst="rect">
            <a:avLst/>
          </a:prstGeom>
          <a:noFill/>
        </p:spPr>
        <p:txBody>
          <a:bodyPr wrap="square" rtlCol="0">
            <a:spAutoFit/>
          </a:bodyPr>
          <a:lstStyle/>
          <a:p>
            <a:pPr algn="ctr"/>
            <a:r>
              <a:rPr lang="en-US" sz="1400" b="1" dirty="0" smtClean="0"/>
              <a:t>Distributed data</a:t>
            </a:r>
            <a:endParaRPr lang="en-US" sz="1400" b="1" dirty="0"/>
          </a:p>
        </p:txBody>
      </p:sp>
      <p:sp>
        <p:nvSpPr>
          <p:cNvPr id="76" name="Flowchart: Magnetic Disk 75"/>
          <p:cNvSpPr/>
          <p:nvPr/>
        </p:nvSpPr>
        <p:spPr bwMode="auto">
          <a:xfrm>
            <a:off x="5422559" y="3950311"/>
            <a:ext cx="2499954" cy="552323"/>
          </a:xfrm>
          <a:prstGeom prst="flowChartMagneticDisk">
            <a:avLst/>
          </a:prstGeom>
          <a:solidFill>
            <a:schemeClr val="bg1"/>
          </a:solidFill>
          <a:ln w="38100">
            <a:solidFill>
              <a:srgbClr val="4F81BD"/>
            </a:solidFill>
            <a:miter lim="800000"/>
            <a:headEnd/>
            <a:tailEnd type="none" w="med" len="med"/>
          </a:ln>
          <a:effectLst>
            <a:outerShdw blurRad="50800" dist="38100" dir="2700000" algn="tl" rotWithShape="0">
              <a:prstClr val="black">
                <a:alpha val="40000"/>
              </a:prstClr>
            </a:outerShdw>
          </a:effectLst>
        </p:spPr>
        <p:txBody>
          <a:bodyPr rtlCol="0" anchor="ctr">
            <a:prstTxWarp prst="textNoShape">
              <a:avLst/>
            </a:prstTxWarp>
          </a:bodyPr>
          <a:lstStyle/>
          <a:p>
            <a:pPr algn="ctr"/>
            <a:r>
              <a:rPr lang="en-US" sz="1400" b="1" smtClean="0"/>
              <a:t>Parallel FS</a:t>
            </a:r>
            <a:endParaRPr lang="en-US" sz="1400" b="1"/>
          </a:p>
        </p:txBody>
      </p:sp>
      <p:sp>
        <p:nvSpPr>
          <p:cNvPr id="77" name="Up-Down Arrow 76"/>
          <p:cNvSpPr/>
          <p:nvPr/>
        </p:nvSpPr>
        <p:spPr bwMode="auto">
          <a:xfrm>
            <a:off x="5493894" y="3654133"/>
            <a:ext cx="344846" cy="448450"/>
          </a:xfrm>
          <a:prstGeom prst="upDownArrow">
            <a:avLst>
              <a:gd name="adj1" fmla="val 34276"/>
              <a:gd name="adj2" fmla="val 38208"/>
            </a:avLst>
          </a:prstGeom>
          <a:solidFill>
            <a:srgbClr val="FFFF00"/>
          </a:solid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sp>
        <p:nvSpPr>
          <p:cNvPr id="78" name="Up-Down Arrow 77"/>
          <p:cNvSpPr/>
          <p:nvPr/>
        </p:nvSpPr>
        <p:spPr bwMode="auto">
          <a:xfrm>
            <a:off x="6193660" y="3666597"/>
            <a:ext cx="330200" cy="435986"/>
          </a:xfrm>
          <a:prstGeom prst="upDownArrow">
            <a:avLst>
              <a:gd name="adj1" fmla="val 34276"/>
              <a:gd name="adj2" fmla="val 38208"/>
            </a:avLst>
          </a:prstGeom>
          <a:solidFill>
            <a:srgbClr val="FFFF00"/>
          </a:solid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sp>
        <p:nvSpPr>
          <p:cNvPr id="79" name="Up-Down Arrow 78"/>
          <p:cNvSpPr/>
          <p:nvPr/>
        </p:nvSpPr>
        <p:spPr bwMode="auto">
          <a:xfrm>
            <a:off x="6867422" y="3654135"/>
            <a:ext cx="306868" cy="448448"/>
          </a:xfrm>
          <a:prstGeom prst="upDownArrow">
            <a:avLst>
              <a:gd name="adj1" fmla="val 34276"/>
              <a:gd name="adj2" fmla="val 38208"/>
            </a:avLst>
          </a:prstGeom>
          <a:solidFill>
            <a:srgbClr val="FFFF00"/>
          </a:solid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sp>
        <p:nvSpPr>
          <p:cNvPr id="80" name="Up-Down Arrow 79"/>
          <p:cNvSpPr/>
          <p:nvPr/>
        </p:nvSpPr>
        <p:spPr bwMode="auto">
          <a:xfrm>
            <a:off x="7543622" y="3645896"/>
            <a:ext cx="332232" cy="448448"/>
          </a:xfrm>
          <a:prstGeom prst="upDownArrow">
            <a:avLst>
              <a:gd name="adj1" fmla="val 34276"/>
              <a:gd name="adj2" fmla="val 38208"/>
            </a:avLst>
          </a:prstGeom>
          <a:solidFill>
            <a:srgbClr val="FFFF00"/>
          </a:solidFill>
          <a:ln w="38100">
            <a:solidFill>
              <a:srgbClr val="4F81BD"/>
            </a:solidFill>
            <a:miter lim="800000"/>
            <a:headEnd/>
            <a:tailEnd type="triangle" w="med" len="med"/>
          </a:ln>
        </p:spPr>
        <p:txBody>
          <a:bodyPr rtlCol="0" anchor="ctr">
            <a:prstTxWarp prst="textNoShape">
              <a:avLst/>
            </a:prstTxWarp>
          </a:bodyPr>
          <a:lstStyle/>
          <a:p>
            <a:pPr algn="ctr"/>
            <a:endParaRPr lang="en-US" sz="1400"/>
          </a:p>
        </p:txBody>
      </p:sp>
      <p:sp>
        <p:nvSpPr>
          <p:cNvPr id="81" name="Rectangle 80"/>
          <p:cNvSpPr/>
          <p:nvPr/>
        </p:nvSpPr>
        <p:spPr>
          <a:xfrm>
            <a:off x="411262" y="4226473"/>
            <a:ext cx="4191000" cy="738664"/>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tx1">
                    <a:lumMod val="60000"/>
                    <a:lumOff val="40000"/>
                  </a:schemeClr>
                </a:solidFill>
              </a:rPr>
              <a:t>F. </a:t>
            </a:r>
            <a:r>
              <a:rPr lang="en-US" sz="1400" dirty="0" err="1" smtClean="0">
                <a:solidFill>
                  <a:schemeClr val="tx1">
                    <a:lumMod val="60000"/>
                    <a:lumOff val="40000"/>
                  </a:schemeClr>
                </a:solidFill>
              </a:rPr>
              <a:t>Duro</a:t>
            </a:r>
            <a:r>
              <a:rPr lang="en-US" sz="1400" dirty="0" smtClean="0">
                <a:solidFill>
                  <a:schemeClr val="tx1">
                    <a:lumMod val="60000"/>
                    <a:lumOff val="40000"/>
                  </a:schemeClr>
                </a:solidFill>
              </a:rPr>
              <a:t> et </a:t>
            </a:r>
            <a:r>
              <a:rPr lang="en-US" sz="1400" dirty="0">
                <a:solidFill>
                  <a:schemeClr val="tx1">
                    <a:lumMod val="60000"/>
                    <a:lumOff val="40000"/>
                  </a:schemeClr>
                </a:solidFill>
              </a:rPr>
              <a:t>al</a:t>
            </a:r>
            <a:r>
              <a:rPr lang="en-US" sz="1400" b="1" dirty="0" smtClean="0">
                <a:solidFill>
                  <a:schemeClr val="tx1">
                    <a:lumMod val="60000"/>
                    <a:lumOff val="40000"/>
                  </a:schemeClr>
                </a:solidFill>
              </a:rPr>
              <a:t>.</a:t>
            </a:r>
            <a:r>
              <a:rPr lang="en-US" sz="1400" b="1" dirty="0">
                <a:solidFill>
                  <a:schemeClr val="tx1">
                    <a:lumMod val="60000"/>
                    <a:lumOff val="40000"/>
                  </a:schemeClr>
                </a:solidFill>
              </a:rPr>
              <a:t> Flexible data-aware scheduling for workflows over an in-memory object </a:t>
            </a:r>
            <a:r>
              <a:rPr lang="en-US" sz="1400" b="1" dirty="0" smtClean="0">
                <a:solidFill>
                  <a:schemeClr val="tx1">
                    <a:lumMod val="60000"/>
                    <a:lumOff val="40000"/>
                  </a:schemeClr>
                </a:solidFill>
              </a:rPr>
              <a:t>store</a:t>
            </a:r>
            <a:r>
              <a:rPr lang="en-US" sz="1400" dirty="0" smtClean="0">
                <a:solidFill>
                  <a:schemeClr val="tx1">
                    <a:lumMod val="60000"/>
                    <a:lumOff val="40000"/>
                  </a:schemeClr>
                </a:solidFill>
              </a:rPr>
              <a:t>. Proc</a:t>
            </a:r>
            <a:r>
              <a:rPr lang="en-US" sz="1400" dirty="0">
                <a:solidFill>
                  <a:schemeClr val="tx1">
                    <a:lumMod val="60000"/>
                    <a:lumOff val="40000"/>
                  </a:schemeClr>
                </a:solidFill>
              </a:rPr>
              <a:t>. </a:t>
            </a:r>
            <a:r>
              <a:rPr lang="en-US" sz="1400" dirty="0" smtClean="0">
                <a:solidFill>
                  <a:schemeClr val="tx1">
                    <a:lumMod val="60000"/>
                    <a:lumOff val="40000"/>
                  </a:schemeClr>
                </a:solidFill>
              </a:rPr>
              <a:t>CCGrid, 2016. </a:t>
            </a:r>
            <a:endParaRPr lang="en-US" sz="1400" dirty="0">
              <a:solidFill>
                <a:schemeClr val="tx1">
                  <a:lumMod val="60000"/>
                  <a:lumOff val="40000"/>
                </a:schemeClr>
              </a:solidFill>
            </a:endParaRPr>
          </a:p>
        </p:txBody>
      </p:sp>
    </p:spTree>
    <p:extLst>
      <p:ext uri="{BB962C8B-B14F-4D97-AF65-F5344CB8AC3E}">
        <p14:creationId xmlns:p14="http://schemas.microsoft.com/office/powerpoint/2010/main" val="3230550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85740"/>
            <a:ext cx="8372901" cy="621711"/>
          </a:xfrm>
        </p:spPr>
        <p:txBody>
          <a:bodyPr/>
          <a:lstStyle/>
          <a:p>
            <a:r>
              <a:rPr lang="en-US" dirty="0" smtClean="0"/>
              <a:t>Task locations</a:t>
            </a:r>
            <a:endParaRPr lang="en-US" dirty="0"/>
          </a:p>
        </p:txBody>
      </p:sp>
      <p:sp>
        <p:nvSpPr>
          <p:cNvPr id="3" name="Content Placeholder 2"/>
          <p:cNvSpPr>
            <a:spLocks noGrp="1"/>
          </p:cNvSpPr>
          <p:nvPr>
            <p:ph idx="1"/>
          </p:nvPr>
        </p:nvSpPr>
        <p:spPr>
          <a:xfrm>
            <a:off x="457200" y="939694"/>
            <a:ext cx="8229600" cy="3623072"/>
          </a:xfrm>
        </p:spPr>
        <p:txBody>
          <a:bodyPr/>
          <a:lstStyle/>
          <a:p>
            <a:r>
              <a:rPr lang="en-US" sz="1400" dirty="0"/>
              <a:t>User-written annotation on function </a:t>
            </a:r>
            <a:r>
              <a:rPr lang="en-US" sz="1400" dirty="0" smtClean="0"/>
              <a:t>call</a:t>
            </a:r>
          </a:p>
          <a:p>
            <a:r>
              <a:rPr lang="en-US" sz="1400" dirty="0" smtClean="0"/>
              <a:t>Swift/T provides a </a:t>
            </a:r>
            <a:r>
              <a:rPr lang="en-US" sz="1400" b="1" dirty="0" err="1" smtClean="0"/>
              <a:t>hostmap</a:t>
            </a:r>
            <a:r>
              <a:rPr lang="en-US" sz="1400" b="1" dirty="0" smtClean="0"/>
              <a:t> </a:t>
            </a:r>
            <a:r>
              <a:rPr lang="en-US" sz="1400" dirty="0" smtClean="0"/>
              <a:t>library that maps host names to MPI ranks</a:t>
            </a:r>
          </a:p>
          <a:p>
            <a:r>
              <a:rPr lang="en-US" sz="1400" dirty="0" smtClean="0"/>
              <a:t>User annotation sends function to rank: </a:t>
            </a:r>
          </a:p>
          <a:p>
            <a:endParaRPr lang="en-US" sz="1400" dirty="0" smtClean="0"/>
          </a:p>
          <a:p>
            <a:endParaRPr lang="en-US" sz="1400" dirty="0"/>
          </a:p>
          <a:p>
            <a:endParaRPr lang="en-US" sz="1400" dirty="0" smtClean="0"/>
          </a:p>
          <a:p>
            <a:endParaRPr lang="en-US" sz="1400" dirty="0" smtClean="0"/>
          </a:p>
          <a:p>
            <a:r>
              <a:rPr lang="en-US" sz="1400" dirty="0" smtClean="0"/>
              <a:t>Useful for data-intensive applications or leaf functions with state</a:t>
            </a:r>
          </a:p>
          <a:p>
            <a:r>
              <a:rPr lang="en-US" sz="1400" dirty="0" smtClean="0"/>
              <a:t>Soft locations: allow queued tasks to be stolen and execute anywhere</a:t>
            </a:r>
            <a:br>
              <a:rPr lang="en-US" sz="1400" dirty="0" smtClean="0"/>
            </a:br>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p:txBody>
      </p:sp>
      <p:sp>
        <p:nvSpPr>
          <p:cNvPr id="4" name="Slide Number Placeholder 3"/>
          <p:cNvSpPr>
            <a:spLocks noGrp="1"/>
          </p:cNvSpPr>
          <p:nvPr>
            <p:ph type="sldNum" sz="quarter" idx="12"/>
          </p:nvPr>
        </p:nvSpPr>
        <p:spPr/>
        <p:txBody>
          <a:bodyPr/>
          <a:lstStyle/>
          <a:p>
            <a:pPr>
              <a:defRPr/>
            </a:pPr>
            <a:fld id="{8BEE434E-B384-A245-84B1-C534A8D54264}" type="slidenum">
              <a:rPr lang="en-US" smtClean="0"/>
              <a:pPr>
                <a:defRPr/>
              </a:pPr>
              <a:t>35</a:t>
            </a:fld>
            <a:endParaRPr lang="en-US"/>
          </a:p>
        </p:txBody>
      </p:sp>
      <p:sp>
        <p:nvSpPr>
          <p:cNvPr id="5" name="TextBox 4"/>
          <p:cNvSpPr txBox="1"/>
          <p:nvPr/>
        </p:nvSpPr>
        <p:spPr>
          <a:xfrm>
            <a:off x="1456267" y="1784155"/>
            <a:ext cx="5974713" cy="1200329"/>
          </a:xfrm>
          <a:prstGeom prst="rect">
            <a:avLst/>
          </a:prstGeom>
          <a:noFill/>
          <a:ln>
            <a:solidFill>
              <a:schemeClr val="accent1"/>
            </a:solidFill>
          </a:ln>
        </p:spPr>
        <p:txBody>
          <a:bodyPr wrap="none" rtlCol="0">
            <a:spAutoFit/>
          </a:bodyPr>
          <a:lstStyle/>
          <a:p>
            <a:r>
              <a:rPr lang="en-US" dirty="0" err="1">
                <a:latin typeface="Courier New" panose="02070309020205020404" pitchFamily="49" charset="0"/>
                <a:cs typeface="Courier New" panose="02070309020205020404" pitchFamily="49" charset="0"/>
              </a:rPr>
              <a:t>f</a:t>
            </a:r>
            <a:r>
              <a:rPr lang="en-US" dirty="0" err="1" smtClean="0">
                <a:latin typeface="Courier New" panose="02070309020205020404" pitchFamily="49" charset="0"/>
                <a:cs typeface="Courier New" panose="02070309020205020404" pitchFamily="49" charset="0"/>
              </a:rPr>
              <a:t>oreach</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in 0:N-1 {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location L = </a:t>
            </a:r>
            <a:r>
              <a:rPr lang="en-US" dirty="0" err="1" smtClean="0">
                <a:latin typeface="Courier New" panose="02070309020205020404" pitchFamily="49" charset="0"/>
                <a:cs typeface="Courier New" panose="02070309020205020404" pitchFamily="49" charset="0"/>
              </a:rPr>
              <a:t>hostmap_lookup</a:t>
            </a:r>
            <a:r>
              <a:rPr lang="en-US" dirty="0" smtClean="0">
                <a:latin typeface="Courier New" panose="02070309020205020404" pitchFamily="49" charset="0"/>
                <a:cs typeface="Courier New" panose="02070309020205020404" pitchFamily="49" charset="0"/>
              </a:rPr>
              <a:t>(“file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@location=</a:t>
            </a:r>
            <a:r>
              <a:rPr lang="en-US" dirty="0">
                <a:latin typeface="Courier New" panose="02070309020205020404" pitchFamily="49" charset="0"/>
                <a:cs typeface="Courier New" panose="02070309020205020404" pitchFamily="49" charset="0"/>
              </a:rPr>
              <a:t>L</a:t>
            </a:r>
            <a:r>
              <a:rPr lang="en-US" dirty="0" smtClean="0">
                <a:latin typeface="Courier New" panose="02070309020205020404" pitchFamily="49" charset="0"/>
                <a:cs typeface="Courier New" panose="02070309020205020404" pitchFamily="49" charset="0"/>
              </a:rPr>
              <a:t> f(</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7" name="TextBox 6"/>
          <p:cNvSpPr txBox="1"/>
          <p:nvPr/>
        </p:nvSpPr>
        <p:spPr>
          <a:xfrm>
            <a:off x="1617134" y="3508635"/>
            <a:ext cx="5974713" cy="1200329"/>
          </a:xfrm>
          <a:prstGeom prst="rect">
            <a:avLst/>
          </a:prstGeom>
          <a:noFill/>
          <a:ln>
            <a:solidFill>
              <a:schemeClr val="accent1"/>
            </a:solidFill>
          </a:ln>
        </p:spPr>
        <p:txBody>
          <a:bodyPr wrap="none" rtlCol="0">
            <a:spAutoFit/>
          </a:bodyPr>
          <a:lstStyle/>
          <a:p>
            <a:r>
              <a:rPr lang="en-US" dirty="0" err="1">
                <a:latin typeface="Courier New" panose="02070309020205020404" pitchFamily="49" charset="0"/>
                <a:cs typeface="Courier New" panose="02070309020205020404" pitchFamily="49" charset="0"/>
              </a:rPr>
              <a:t>f</a:t>
            </a:r>
            <a:r>
              <a:rPr lang="en-US" dirty="0" err="1" smtClean="0">
                <a:latin typeface="Courier New" panose="02070309020205020404" pitchFamily="49" charset="0"/>
                <a:cs typeface="Courier New" panose="02070309020205020404" pitchFamily="49" charset="0"/>
              </a:rPr>
              <a:t>oreach</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in 0:N-1 { </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location L = </a:t>
            </a:r>
            <a:r>
              <a:rPr lang="en-US" dirty="0" err="1">
                <a:latin typeface="Courier New" panose="02070309020205020404" pitchFamily="49" charset="0"/>
                <a:cs typeface="Courier New" panose="02070309020205020404" pitchFamily="49" charset="0"/>
              </a:rPr>
              <a:t>hostmap_lookup</a:t>
            </a:r>
            <a:r>
              <a:rPr lang="en-US" dirty="0">
                <a:latin typeface="Courier New" panose="02070309020205020404" pitchFamily="49" charset="0"/>
                <a:cs typeface="Courier New" panose="02070309020205020404" pitchFamily="49" charset="0"/>
              </a:rPr>
              <a:t>(“file”+</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@location=(L, SOFT) </a:t>
            </a:r>
            <a:r>
              <a:rPr lang="en-US" dirty="0">
                <a:latin typeface="Courier New" panose="02070309020205020404" pitchFamily="49" charset="0"/>
                <a:cs typeface="Courier New" panose="02070309020205020404" pitchFamily="49" charset="0"/>
              </a:rPr>
              <a:t>f(</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4170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rates for model generation</a:t>
            </a:r>
            <a:endParaRPr lang="en-US" dirty="0"/>
          </a:p>
        </p:txBody>
      </p:sp>
      <p:sp>
        <p:nvSpPr>
          <p:cNvPr id="3" name="Content Placeholder 2"/>
          <p:cNvSpPr>
            <a:spLocks noGrp="1"/>
          </p:cNvSpPr>
          <p:nvPr>
            <p:ph idx="1"/>
          </p:nvPr>
        </p:nvSpPr>
        <p:spPr/>
        <p:txBody>
          <a:bodyPr/>
          <a:lstStyle/>
          <a:p>
            <a:r>
              <a:rPr lang="en-US" dirty="0" smtClean="0"/>
              <a:t>Model generation rates are manageable now but could become an unnecessary drain of system resources</a:t>
            </a:r>
          </a:p>
          <a:p>
            <a:r>
              <a:rPr lang="en-US" b="1" i="1" dirty="0" smtClean="0"/>
              <a:t>M</a:t>
            </a:r>
            <a:r>
              <a:rPr lang="en-US" dirty="0" smtClean="0"/>
              <a:t>: Memory of a node (assumed full of NN weights)</a:t>
            </a:r>
          </a:p>
          <a:p>
            <a:r>
              <a:rPr lang="en-US" b="1" i="1" dirty="0" smtClean="0"/>
              <a:t>N</a:t>
            </a:r>
            <a:r>
              <a:rPr lang="en-US" dirty="0" smtClean="0"/>
              <a:t>: Number of nodes      </a:t>
            </a:r>
            <a:r>
              <a:rPr lang="en-US" b="1" i="1" dirty="0" smtClean="0"/>
              <a:t>T</a:t>
            </a:r>
            <a:r>
              <a:rPr lang="en-US" dirty="0" smtClean="0"/>
              <a:t>: Time to train a model</a:t>
            </a:r>
          </a:p>
          <a:p>
            <a:r>
              <a:rPr lang="en-US" dirty="0" smtClean="0"/>
              <a:t>Data </a:t>
            </a:r>
            <a:r>
              <a:rPr lang="en-US" dirty="0"/>
              <a:t>is generated at a rate of </a:t>
            </a:r>
            <a:r>
              <a:rPr lang="en-US" b="1" i="1" dirty="0" smtClean="0"/>
              <a:t>M</a:t>
            </a:r>
            <a:r>
              <a:rPr lang="en-US" dirty="0" smtClean="0"/>
              <a:t> x </a:t>
            </a:r>
            <a:r>
              <a:rPr lang="en-US" b="1" i="1" dirty="0" smtClean="0"/>
              <a:t>N</a:t>
            </a:r>
            <a:r>
              <a:rPr lang="en-US" dirty="0" smtClean="0"/>
              <a:t> / </a:t>
            </a:r>
            <a:r>
              <a:rPr lang="en-US" b="1" i="1" dirty="0" smtClean="0"/>
              <a:t>T</a:t>
            </a:r>
            <a:r>
              <a:rPr lang="en-US" dirty="0" smtClean="0"/>
              <a:t> </a:t>
            </a:r>
            <a:r>
              <a:rPr lang="en-US" dirty="0"/>
              <a:t>bytes/second. </a:t>
            </a:r>
            <a:endParaRPr lang="en-US" dirty="0" smtClean="0"/>
          </a:p>
          <a:p>
            <a:r>
              <a:rPr lang="en-US" dirty="0" smtClean="0"/>
              <a:t>On Cori: </a:t>
            </a:r>
            <a:r>
              <a:rPr lang="en-US" b="1" i="1" dirty="0" smtClean="0"/>
              <a:t>M</a:t>
            </a:r>
            <a:r>
              <a:rPr lang="en-US" dirty="0" smtClean="0"/>
              <a:t> = 64 GB; </a:t>
            </a:r>
            <a:r>
              <a:rPr lang="en-US" b="1" i="1" dirty="0" smtClean="0"/>
              <a:t>N</a:t>
            </a:r>
            <a:r>
              <a:rPr lang="en-US" dirty="0" smtClean="0"/>
              <a:t> = 9,688; </a:t>
            </a:r>
            <a:r>
              <a:rPr lang="en-US" b="1" i="1" dirty="0" smtClean="0"/>
              <a:t>T</a:t>
            </a:r>
            <a:r>
              <a:rPr lang="en-US" dirty="0" smtClean="0"/>
              <a:t> = 3,600 </a:t>
            </a:r>
            <a:r>
              <a:rPr lang="en-US" dirty="0"/>
              <a:t>for a sustained rate of </a:t>
            </a:r>
            <a:r>
              <a:rPr lang="en-US" dirty="0" smtClean="0"/>
              <a:t>43 </a:t>
            </a:r>
            <a:r>
              <a:rPr lang="en-US" dirty="0"/>
              <a:t>GB/s.</a:t>
            </a:r>
          </a:p>
          <a:p>
            <a:r>
              <a:rPr lang="en-US" dirty="0" smtClean="0"/>
              <a:t>On Summit: </a:t>
            </a:r>
            <a:r>
              <a:rPr lang="en-US" b="1" i="1" dirty="0" smtClean="0"/>
              <a:t>M</a:t>
            </a:r>
            <a:r>
              <a:rPr lang="en-US" dirty="0" smtClean="0"/>
              <a:t> = 512 GB; </a:t>
            </a:r>
            <a:r>
              <a:rPr lang="en-US" b="1" i="1" dirty="0" smtClean="0"/>
              <a:t>N</a:t>
            </a:r>
            <a:r>
              <a:rPr lang="en-US" dirty="0" smtClean="0"/>
              <a:t> = 4,608; </a:t>
            </a:r>
            <a:r>
              <a:rPr lang="en-US" b="1" i="1" dirty="0" smtClean="0"/>
              <a:t>T</a:t>
            </a:r>
            <a:r>
              <a:rPr lang="en-US" dirty="0" smtClean="0"/>
              <a:t> = 3,600  for </a:t>
            </a:r>
            <a:r>
              <a:rPr lang="en-US" dirty="0"/>
              <a:t>a sustained rate of 655 GB/s.</a:t>
            </a:r>
          </a:p>
          <a:p>
            <a:r>
              <a:rPr lang="en-US" dirty="0" smtClean="0"/>
              <a:t>As </a:t>
            </a:r>
            <a:r>
              <a:rPr lang="en-US" dirty="0"/>
              <a:t>computers increate in speed and scale, these rates will increase </a:t>
            </a:r>
            <a:r>
              <a:rPr lang="en-US" dirty="0" smtClean="0"/>
              <a:t>rapidly</a:t>
            </a:r>
          </a:p>
          <a:p>
            <a:r>
              <a:rPr lang="en-US" b="1" i="1" dirty="0" smtClean="0"/>
              <a:t>Most of these models will be simply thrown out!</a:t>
            </a:r>
            <a:endParaRPr lang="en-US" b="1" i="1"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36</a:t>
            </a:fld>
            <a:endParaRPr lang="en-US" dirty="0"/>
          </a:p>
        </p:txBody>
      </p:sp>
    </p:spTree>
    <p:extLst>
      <p:ext uri="{BB962C8B-B14F-4D97-AF65-F5344CB8AC3E}">
        <p14:creationId xmlns:p14="http://schemas.microsoft.com/office/powerpoint/2010/main" val="74366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workflow-integrated storage</a:t>
            </a:r>
            <a:endParaRPr lang="en-US" dirty="0"/>
          </a:p>
        </p:txBody>
      </p:sp>
      <p:sp>
        <p:nvSpPr>
          <p:cNvPr id="4" name="Text Placeholder 3"/>
          <p:cNvSpPr>
            <a:spLocks noGrp="1"/>
          </p:cNvSpPr>
          <p:nvPr>
            <p:ph type="body" sz="quarter" idx="12"/>
          </p:nvPr>
        </p:nvSpPr>
        <p:spPr/>
        <p:txBody>
          <a:bodyPr/>
          <a:lstStyle/>
          <a:p>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37</a:t>
            </a:fld>
            <a:endParaRPr lang="en-US" dirty="0"/>
          </a:p>
        </p:txBody>
      </p:sp>
      <p:sp>
        <p:nvSpPr>
          <p:cNvPr id="7" name="AutoShape 2" descr="https://confluence.exascaleproject.org/download/attachments/9994365/CODAR.png?version=2&amp;modificationDate=1482404131000&amp;api=v2"/>
          <p:cNvSpPr>
            <a:spLocks noChangeAspect="1" noChangeArrowheads="1"/>
          </p:cNvSpPr>
          <p:nvPr/>
        </p:nvSpPr>
        <p:spPr bwMode="auto">
          <a:xfrm>
            <a:off x="155575" y="-857250"/>
            <a:ext cx="2381250" cy="17859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s://confluence.exascaleproject.org/download/attachments/9994365/CODAR.png?version=2&amp;modificationDate=1482404131000&amp;api=v2"/>
          <p:cNvSpPr>
            <a:spLocks noChangeAspect="1" noChangeArrowheads="1"/>
          </p:cNvSpPr>
          <p:nvPr/>
        </p:nvSpPr>
        <p:spPr bwMode="auto">
          <a:xfrm>
            <a:off x="307975" y="-742950"/>
            <a:ext cx="2381250" cy="17859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confluence.exascaleproject.org/download/attachments/9994365/CODAR.png?version=2&amp;modificationDate=1482404131000&amp;api=v2"/>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cygwin\home\wozniak\mcs\pubs\materials\CODAR-img\COD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371" y="3956372"/>
            <a:ext cx="1500524" cy="10930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1" y="1428452"/>
            <a:ext cx="4232366" cy="3653791"/>
          </a:xfrm>
        </p:spPr>
        <p:txBody>
          <a:bodyPr/>
          <a:lstStyle/>
          <a:p>
            <a:r>
              <a:rPr lang="en-US" sz="1400" b="1" dirty="0" smtClean="0"/>
              <a:t>CANDLE </a:t>
            </a:r>
            <a:r>
              <a:rPr lang="en-US" sz="1400" dirty="0" smtClean="0"/>
              <a:t>workflows produce a great number of medium-sized ML models</a:t>
            </a:r>
          </a:p>
          <a:p>
            <a:r>
              <a:rPr lang="en-US" sz="1400" b="1" dirty="0" smtClean="0"/>
              <a:t>Goal:</a:t>
            </a:r>
            <a:r>
              <a:rPr lang="en-US" sz="1400" dirty="0" smtClean="0"/>
              <a:t> Cache these on compute node storage for </a:t>
            </a:r>
            <a:r>
              <a:rPr lang="en-US" sz="1400" i="1" dirty="0" smtClean="0"/>
              <a:t>possible</a:t>
            </a:r>
            <a:r>
              <a:rPr lang="en-US" sz="1400" dirty="0" smtClean="0"/>
              <a:t> later use</a:t>
            </a:r>
          </a:p>
          <a:p>
            <a:r>
              <a:rPr lang="en-US" sz="1400" dirty="0" smtClean="0"/>
              <a:t>Need to flush to global FS before end of run, but many models will be discarded</a:t>
            </a:r>
          </a:p>
          <a:p>
            <a:r>
              <a:rPr lang="en-US" sz="1400" b="1" dirty="0" smtClean="0"/>
              <a:t>Accomplishment:</a:t>
            </a:r>
            <a:r>
              <a:rPr lang="en-US" sz="1400" dirty="0" smtClean="0"/>
              <a:t> Integrated Swift/T workflow system used in CANDLE with DataSpaces client</a:t>
            </a:r>
          </a:p>
          <a:p>
            <a:r>
              <a:rPr lang="en-US" sz="1400" dirty="0" smtClean="0"/>
              <a:t>Accelerate CANDLE workflow performance, enable novel training strategies (parameter sharing)</a:t>
            </a:r>
          </a:p>
          <a:p>
            <a:r>
              <a:rPr lang="en-US" sz="1400" dirty="0" smtClean="0"/>
              <a:t>Demonstrate the utility of node-local storage for complex workflows</a:t>
            </a:r>
            <a:endParaRPr lang="en-US" sz="1400" dirty="0"/>
          </a:p>
        </p:txBody>
      </p:sp>
      <p:sp>
        <p:nvSpPr>
          <p:cNvPr id="10" name="Rounded Rectangle 9"/>
          <p:cNvSpPr/>
          <p:nvPr/>
        </p:nvSpPr>
        <p:spPr>
          <a:xfrm>
            <a:off x="5014211" y="1321009"/>
            <a:ext cx="3964898" cy="888167"/>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rgbClr val="000000"/>
                </a:solidFill>
              </a:rPr>
              <a:t>Swift/T training workflow</a:t>
            </a:r>
            <a:endParaRPr lang="en-US" sz="1400" dirty="0">
              <a:solidFill>
                <a:srgbClr val="000000"/>
              </a:solidFill>
            </a:endParaRPr>
          </a:p>
        </p:txBody>
      </p:sp>
      <p:sp>
        <p:nvSpPr>
          <p:cNvPr id="13" name="Rounded Rectangle 12"/>
          <p:cNvSpPr/>
          <p:nvPr/>
        </p:nvSpPr>
        <p:spPr>
          <a:xfrm>
            <a:off x="5132357" y="1705133"/>
            <a:ext cx="1578963" cy="708285"/>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rgbClr val="000000"/>
                </a:solidFill>
              </a:rPr>
              <a:t>CANDLE</a:t>
            </a:r>
            <a:br>
              <a:rPr lang="en-US" sz="1400" dirty="0" smtClean="0">
                <a:solidFill>
                  <a:srgbClr val="000000"/>
                </a:solidFill>
              </a:rPr>
            </a:br>
            <a:r>
              <a:rPr lang="en-US" sz="1400" dirty="0" smtClean="0">
                <a:solidFill>
                  <a:srgbClr val="000000"/>
                </a:solidFill>
              </a:rPr>
              <a:t>benchmark</a:t>
            </a:r>
            <a:endParaRPr lang="en-US" sz="1400" dirty="0">
              <a:solidFill>
                <a:srgbClr val="000000"/>
              </a:solidFill>
            </a:endParaRPr>
          </a:p>
        </p:txBody>
      </p:sp>
      <p:sp>
        <p:nvSpPr>
          <p:cNvPr id="12" name="Rounded Rectangle 11"/>
          <p:cNvSpPr/>
          <p:nvPr/>
        </p:nvSpPr>
        <p:spPr>
          <a:xfrm>
            <a:off x="5261071" y="2209175"/>
            <a:ext cx="1578963" cy="29230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rgbClr val="000000"/>
                </a:solidFill>
              </a:rPr>
              <a:t>TensorFlow</a:t>
            </a:r>
            <a:endParaRPr lang="en-US" sz="1400" dirty="0">
              <a:solidFill>
                <a:srgbClr val="000000"/>
              </a:solidFill>
            </a:endParaRPr>
          </a:p>
        </p:txBody>
      </p:sp>
      <p:sp>
        <p:nvSpPr>
          <p:cNvPr id="14" name="Rounded Rectangle 13"/>
          <p:cNvSpPr/>
          <p:nvPr/>
        </p:nvSpPr>
        <p:spPr>
          <a:xfrm>
            <a:off x="6939921" y="1705133"/>
            <a:ext cx="1578963" cy="505916"/>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rgbClr val="000000"/>
                </a:solidFill>
              </a:rPr>
              <a:t>CANDLE</a:t>
            </a:r>
            <a:endParaRPr lang="en-US" sz="1400" dirty="0">
              <a:solidFill>
                <a:srgbClr val="000000"/>
              </a:solidFill>
            </a:endParaRPr>
          </a:p>
        </p:txBody>
      </p:sp>
      <p:sp>
        <p:nvSpPr>
          <p:cNvPr id="15" name="Rounded Rectangle 14"/>
          <p:cNvSpPr/>
          <p:nvPr/>
        </p:nvSpPr>
        <p:spPr>
          <a:xfrm>
            <a:off x="7060723" y="2098622"/>
            <a:ext cx="1578963" cy="29230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rgbClr val="000000"/>
                </a:solidFill>
              </a:rPr>
              <a:t>TensorFlow</a:t>
            </a:r>
            <a:endParaRPr lang="en-US" sz="1400" dirty="0">
              <a:solidFill>
                <a:srgbClr val="000000"/>
              </a:solidFill>
            </a:endParaRPr>
          </a:p>
        </p:txBody>
      </p:sp>
      <p:sp>
        <p:nvSpPr>
          <p:cNvPr id="16" name="Rectangle 15"/>
          <p:cNvSpPr/>
          <p:nvPr/>
        </p:nvSpPr>
        <p:spPr>
          <a:xfrm>
            <a:off x="8609705" y="1828144"/>
            <a:ext cx="294619" cy="15805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 name="TextBox 10"/>
          <p:cNvSpPr txBox="1"/>
          <p:nvPr/>
        </p:nvSpPr>
        <p:spPr>
          <a:xfrm>
            <a:off x="8560988" y="1721865"/>
            <a:ext cx="364202" cy="307777"/>
          </a:xfrm>
          <a:prstGeom prst="rect">
            <a:avLst/>
          </a:prstGeom>
          <a:noFill/>
        </p:spPr>
        <p:txBody>
          <a:bodyPr wrap="none" rtlCol="0">
            <a:spAutoFit/>
          </a:bodyPr>
          <a:lstStyle/>
          <a:p>
            <a:r>
              <a:rPr lang="en-US" sz="1400" b="1" dirty="0" smtClean="0"/>
              <a:t>…</a:t>
            </a:r>
            <a:endParaRPr lang="en-US" sz="1400" b="1" dirty="0"/>
          </a:p>
        </p:txBody>
      </p:sp>
      <p:sp>
        <p:nvSpPr>
          <p:cNvPr id="17" name="Flowchart: Magnetic Disk 16"/>
          <p:cNvSpPr/>
          <p:nvPr/>
        </p:nvSpPr>
        <p:spPr>
          <a:xfrm>
            <a:off x="5014211" y="3378407"/>
            <a:ext cx="3964898" cy="459486"/>
          </a:xfrm>
          <a:prstGeom prst="flowChartMagneticDisk">
            <a:avLst/>
          </a:prstGeom>
          <a:solidFill>
            <a:schemeClr val="bg1"/>
          </a:solidFill>
          <a:ln w="127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smtClean="0">
                <a:solidFill>
                  <a:srgbClr val="000000"/>
                </a:solidFill>
              </a:rPr>
              <a:t>Parallel FS</a:t>
            </a:r>
          </a:p>
        </p:txBody>
      </p:sp>
      <p:sp>
        <p:nvSpPr>
          <p:cNvPr id="18" name="Rounded Rectangle 17"/>
          <p:cNvSpPr/>
          <p:nvPr/>
        </p:nvSpPr>
        <p:spPr>
          <a:xfrm>
            <a:off x="5014211" y="2920270"/>
            <a:ext cx="3964898" cy="35414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smtClean="0">
                <a:solidFill>
                  <a:srgbClr val="000000"/>
                </a:solidFill>
              </a:rPr>
              <a:t>DataSpaces Services</a:t>
            </a:r>
          </a:p>
        </p:txBody>
      </p:sp>
      <p:sp>
        <p:nvSpPr>
          <p:cNvPr id="19" name="Flowchart: Document 18"/>
          <p:cNvSpPr/>
          <p:nvPr/>
        </p:nvSpPr>
        <p:spPr>
          <a:xfrm>
            <a:off x="5332753" y="2686987"/>
            <a:ext cx="2226039" cy="326036"/>
          </a:xfrm>
          <a:prstGeom prst="flowChartDocument">
            <a:avLst/>
          </a:prstGeom>
          <a:solidFill>
            <a:schemeClr val="bg1"/>
          </a:solidFill>
          <a:ln w="12700">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smtClean="0">
                <a:solidFill>
                  <a:srgbClr val="000000"/>
                </a:solidFill>
              </a:rPr>
              <a:t>Good NN model</a:t>
            </a:r>
          </a:p>
        </p:txBody>
      </p:sp>
      <p:cxnSp>
        <p:nvCxnSpPr>
          <p:cNvPr id="21" name="Elbow Connector 20"/>
          <p:cNvCxnSpPr>
            <a:stCxn id="12" idx="2"/>
            <a:endCxn id="19" idx="0"/>
          </p:cNvCxnSpPr>
          <p:nvPr/>
        </p:nvCxnSpPr>
        <p:spPr>
          <a:xfrm rot="16200000" flipH="1">
            <a:off x="6155412" y="2396624"/>
            <a:ext cx="185503" cy="395220"/>
          </a:xfrm>
          <a:prstGeom prst="bentConnector3">
            <a:avLst/>
          </a:prstGeom>
          <a:ln w="12700">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19" idx="3"/>
            <a:endCxn id="15" idx="2"/>
          </p:cNvCxnSpPr>
          <p:nvPr/>
        </p:nvCxnSpPr>
        <p:spPr>
          <a:xfrm flipV="1">
            <a:off x="7558792" y="2390931"/>
            <a:ext cx="291413" cy="459074"/>
          </a:xfrm>
          <a:prstGeom prst="bentConnector2">
            <a:avLst/>
          </a:prstGeom>
          <a:ln w="12700">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366066" y="4399384"/>
            <a:ext cx="6169016" cy="646331"/>
          </a:xfrm>
          <a:prstGeom prst="rect">
            <a:avLst/>
          </a:prstGeom>
          <a:solidFill>
            <a:schemeClr val="bg1"/>
          </a:solidFill>
        </p:spPr>
        <p:txBody>
          <a:bodyPr wrap="square">
            <a:spAutoFit/>
          </a:bodyPr>
          <a:lstStyle/>
          <a:p>
            <a:r>
              <a:rPr lang="en-US" sz="1200" b="1" dirty="0"/>
              <a:t>Scaling Deep Learning for Cancer with Advanced Workflow Storage Integration. </a:t>
            </a:r>
            <a:r>
              <a:rPr lang="en-US" sz="1200" dirty="0"/>
              <a:t>Justin M. Wozniak, Philip E. Davis, Tong Shu, Jonathan Ozik, Nicholson Collier, Manish Parashar, Ian Foster, Thomas Brettin, and Rick Stevens.  Proc. MLHPC @ SC 2018.</a:t>
            </a:r>
          </a:p>
        </p:txBody>
      </p:sp>
    </p:spTree>
    <p:extLst>
      <p:ext uri="{BB962C8B-B14F-4D97-AF65-F5344CB8AC3E}">
        <p14:creationId xmlns:p14="http://schemas.microsoft.com/office/powerpoint/2010/main" val="1762778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DataSpaces Code Coupling Library</a:t>
            </a:r>
          </a:p>
        </p:txBody>
      </p:sp>
      <p:sp>
        <p:nvSpPr>
          <p:cNvPr id="3" name="Content Placeholder 2"/>
          <p:cNvSpPr>
            <a:spLocks noGrp="1"/>
          </p:cNvSpPr>
          <p:nvPr>
            <p:ph idx="1"/>
          </p:nvPr>
        </p:nvSpPr>
        <p:spPr>
          <a:xfrm>
            <a:off x="457202" y="1124576"/>
            <a:ext cx="5180548" cy="3317082"/>
          </a:xfrm>
        </p:spPr>
        <p:txBody>
          <a:bodyPr/>
          <a:lstStyle/>
          <a:p>
            <a:r>
              <a:rPr lang="en-US" dirty="0"/>
              <a:t>Client library and storage servers</a:t>
            </a:r>
          </a:p>
          <a:p>
            <a:pPr lvl="1"/>
            <a:r>
              <a:rPr lang="en-US" dirty="0"/>
              <a:t>Storage servers run on </a:t>
            </a:r>
            <a:r>
              <a:rPr lang="en-US" dirty="0" smtClean="0"/>
              <a:t>separate nodes</a:t>
            </a:r>
            <a:endParaRPr lang="en-US" dirty="0"/>
          </a:p>
          <a:p>
            <a:r>
              <a:rPr lang="en-US" dirty="0"/>
              <a:t>Provides shared storage space using DRAM from server nodes</a:t>
            </a:r>
          </a:p>
          <a:p>
            <a:pPr lvl="1"/>
            <a:r>
              <a:rPr lang="en-US" dirty="0"/>
              <a:t>Uses RDMA for low-latency transfer</a:t>
            </a:r>
          </a:p>
          <a:p>
            <a:pPr lvl="1"/>
            <a:r>
              <a:rPr lang="en-US" dirty="0"/>
              <a:t>Enables communication between tasks, decoupled in </a:t>
            </a:r>
            <a:r>
              <a:rPr lang="en-US" b="1" dirty="0" smtClean="0"/>
              <a:t>space</a:t>
            </a:r>
            <a:r>
              <a:rPr lang="en-US" dirty="0" smtClean="0"/>
              <a:t> and </a:t>
            </a:r>
            <a:r>
              <a:rPr lang="en-US" b="1" dirty="0"/>
              <a:t>time </a:t>
            </a:r>
            <a:endParaRPr lang="en-US" b="1" dirty="0" smtClean="0"/>
          </a:p>
          <a:p>
            <a:pPr lvl="1"/>
            <a:r>
              <a:rPr lang="en-US" dirty="0" smtClean="0"/>
              <a:t>Optimizations </a:t>
            </a:r>
            <a:r>
              <a:rPr lang="en-US" dirty="0"/>
              <a:t>for HPC workflows</a:t>
            </a:r>
          </a:p>
          <a:p>
            <a:pPr lvl="1"/>
            <a:r>
              <a:rPr lang="en-US" dirty="0"/>
              <a:t>Assumes a shared space abstraction</a:t>
            </a:r>
          </a:p>
          <a:p>
            <a:pPr lvl="1"/>
            <a:r>
              <a:rPr lang="en-US" dirty="0"/>
              <a:t>Provides spatially-significant put/get primitives (variable X bounding box X version)</a:t>
            </a:r>
          </a:p>
          <a:p>
            <a:pPr lvl="1"/>
            <a:r>
              <a:rPr lang="en-US" dirty="0"/>
              <a:t>Indexing optimized for spatial locality of access with a SFC, allowing a high degree of scalability using a DHT.</a:t>
            </a:r>
          </a:p>
          <a:p>
            <a:endParaRPr lang="en-US" dirty="0"/>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38</a:t>
            </a:fld>
            <a:endParaRPr lang="en-US" dirty="0"/>
          </a:p>
        </p:txBody>
      </p:sp>
      <p:pic>
        <p:nvPicPr>
          <p:cNvPr id="6" name="Picture 5" descr="arch_p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884" y="1742212"/>
            <a:ext cx="3384476" cy="2627990"/>
          </a:xfrm>
          <a:prstGeom prst="rect">
            <a:avLst/>
          </a:prstGeom>
        </p:spPr>
      </p:pic>
    </p:spTree>
    <p:extLst>
      <p:ext uri="{BB962C8B-B14F-4D97-AF65-F5344CB8AC3E}">
        <p14:creationId xmlns:p14="http://schemas.microsoft.com/office/powerpoint/2010/main" val="387768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DataSpaces </a:t>
            </a:r>
            <a:r>
              <a:rPr lang="en-US" dirty="0" smtClean="0"/>
              <a:t>Interface and typical use</a:t>
            </a:r>
            <a:endParaRPr lang="en-US" dirty="0"/>
          </a:p>
        </p:txBody>
      </p:sp>
      <p:sp>
        <p:nvSpPr>
          <p:cNvPr id="3" name="Content Placeholder 2"/>
          <p:cNvSpPr>
            <a:spLocks noGrp="1"/>
          </p:cNvSpPr>
          <p:nvPr>
            <p:ph idx="1"/>
          </p:nvPr>
        </p:nvSpPr>
        <p:spPr>
          <a:xfrm>
            <a:off x="457201" y="1408346"/>
            <a:ext cx="4644520" cy="3317082"/>
          </a:xfrm>
        </p:spPr>
        <p:txBody>
          <a:bodyPr/>
          <a:lstStyle/>
          <a:p>
            <a:r>
              <a:rPr lang="en-US" dirty="0"/>
              <a:t>Data is manipulated with a </a:t>
            </a:r>
            <a:r>
              <a:rPr lang="en-US" dirty="0" smtClean="0"/>
              <a:t>put/get </a:t>
            </a:r>
            <a:r>
              <a:rPr lang="en-US" dirty="0"/>
              <a:t>interface</a:t>
            </a:r>
          </a:p>
          <a:p>
            <a:pPr lvl="1"/>
            <a:r>
              <a:rPr lang="en-US" dirty="0" err="1">
                <a:latin typeface="Consolas" charset="0"/>
                <a:ea typeface="Consolas" charset="0"/>
                <a:cs typeface="Consolas" charset="0"/>
              </a:rPr>
              <a:t>dspaces_put</a:t>
            </a:r>
            <a:r>
              <a:rPr lang="en-US" dirty="0">
                <a:latin typeface="Consolas" charset="0"/>
                <a:ea typeface="Consolas" charset="0"/>
                <a:cs typeface="Consolas" charset="0"/>
              </a:rPr>
              <a:t>() </a:t>
            </a:r>
            <a:r>
              <a:rPr lang="mr-IN" dirty="0"/>
              <a:t>–</a:t>
            </a:r>
            <a:r>
              <a:rPr lang="en-US" dirty="0"/>
              <a:t> provide variable name, size, version, and bounding box along with input data buffer</a:t>
            </a:r>
          </a:p>
          <a:p>
            <a:pPr lvl="1"/>
            <a:r>
              <a:rPr lang="en-US" dirty="0" err="1">
                <a:latin typeface="Consolas" charset="0"/>
                <a:ea typeface="Consolas" charset="0"/>
                <a:cs typeface="Consolas" charset="0"/>
              </a:rPr>
              <a:t>dspaces_get</a:t>
            </a:r>
            <a:r>
              <a:rPr lang="en-US" dirty="0">
                <a:latin typeface="Consolas" charset="0"/>
                <a:ea typeface="Consolas" charset="0"/>
                <a:cs typeface="Consolas" charset="0"/>
              </a:rPr>
              <a:t>() </a:t>
            </a:r>
            <a:r>
              <a:rPr lang="mr-IN" dirty="0"/>
              <a:t>–</a:t>
            </a:r>
            <a:r>
              <a:rPr lang="en-US" dirty="0"/>
              <a:t> arguments symmetric to </a:t>
            </a:r>
            <a:r>
              <a:rPr lang="en-US" dirty="0" err="1">
                <a:latin typeface="Consolas" charset="0"/>
                <a:ea typeface="Consolas" charset="0"/>
                <a:cs typeface="Consolas" charset="0"/>
              </a:rPr>
              <a:t>dspaces_put</a:t>
            </a:r>
            <a:r>
              <a:rPr lang="en-US" dirty="0">
                <a:latin typeface="Consolas" charset="0"/>
                <a:ea typeface="Consolas" charset="0"/>
                <a:cs typeface="Consolas" charset="0"/>
              </a:rPr>
              <a:t>()</a:t>
            </a:r>
            <a:r>
              <a:rPr lang="en-US" dirty="0"/>
              <a:t>, put data into provided output buffer</a:t>
            </a:r>
          </a:p>
          <a:p>
            <a:r>
              <a:rPr lang="en-US" dirty="0"/>
              <a:t>Also provide simple synchronization primitives to check if a </a:t>
            </a:r>
            <a:r>
              <a:rPr lang="en-US" dirty="0" err="1">
                <a:latin typeface="Consolas" charset="0"/>
                <a:ea typeface="Consolas" charset="0"/>
                <a:cs typeface="Consolas" charset="0"/>
              </a:rPr>
              <a:t>dspaces_put</a:t>
            </a:r>
            <a:r>
              <a:rPr lang="en-US" dirty="0">
                <a:latin typeface="Consolas" charset="0"/>
                <a:ea typeface="Consolas" charset="0"/>
                <a:cs typeface="Consolas" charset="0"/>
              </a:rPr>
              <a:t>()</a:t>
            </a:r>
            <a:r>
              <a:rPr lang="en-US" dirty="0"/>
              <a:t> operation has completed, and to stall a reader if a put operation has not completed.</a:t>
            </a:r>
            <a:endParaRPr lang="en-US" dirty="0">
              <a:latin typeface="Consolas" charset="0"/>
              <a:ea typeface="Consolas" charset="0"/>
              <a:cs typeface="Consolas" charset="0"/>
            </a:endParaRP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39</a:t>
            </a:fld>
            <a:endParaRPr lang="en-US" dirty="0"/>
          </a:p>
        </p:txBody>
      </p:sp>
      <p:grpSp>
        <p:nvGrpSpPr>
          <p:cNvPr id="6" name="Group 5"/>
          <p:cNvGrpSpPr/>
          <p:nvPr/>
        </p:nvGrpSpPr>
        <p:grpSpPr>
          <a:xfrm>
            <a:off x="4911584" y="1203733"/>
            <a:ext cx="4300138" cy="3538535"/>
            <a:chOff x="6150851" y="565383"/>
            <a:chExt cx="6226844" cy="3812129"/>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0851" y="729175"/>
              <a:ext cx="6226844" cy="3648337"/>
            </a:xfrm>
            <a:prstGeom prst="rect">
              <a:avLst/>
            </a:prstGeom>
          </p:spPr>
        </p:pic>
        <p:sp>
          <p:nvSpPr>
            <p:cNvPr id="8" name="TextBox 7"/>
            <p:cNvSpPr txBox="1"/>
            <p:nvPr/>
          </p:nvSpPr>
          <p:spPr>
            <a:xfrm>
              <a:off x="6690499" y="565383"/>
              <a:ext cx="5147549" cy="757155"/>
            </a:xfrm>
            <a:prstGeom prst="rect">
              <a:avLst/>
            </a:prstGeom>
            <a:noFill/>
          </p:spPr>
          <p:txBody>
            <a:bodyPr wrap="square" rtlCol="0">
              <a:normAutofit/>
            </a:bodyPr>
            <a:lstStyle/>
            <a:p>
              <a:pPr algn="ctr"/>
              <a:r>
                <a:rPr lang="en-US" sz="2000" b="1" dirty="0">
                  <a:solidFill>
                    <a:prstClr val="black"/>
                  </a:solidFill>
                  <a:latin typeface="Calibri"/>
                </a:rPr>
                <a:t>The </a:t>
              </a:r>
              <a:r>
                <a:rPr lang="en-US" sz="2000" b="1" dirty="0" err="1">
                  <a:solidFill>
                    <a:prstClr val="black"/>
                  </a:solidFill>
                  <a:latin typeface="Calibri"/>
                </a:rPr>
                <a:t>DataSpaces</a:t>
              </a:r>
              <a:r>
                <a:rPr lang="en-US" sz="2000" b="1" dirty="0">
                  <a:solidFill>
                    <a:prstClr val="black"/>
                  </a:solidFill>
                  <a:latin typeface="Calibri"/>
                </a:rPr>
                <a:t> Abstraction</a:t>
              </a:r>
            </a:p>
          </p:txBody>
        </p:sp>
      </p:grpSp>
    </p:spTree>
    <p:extLst>
      <p:ext uri="{BB962C8B-B14F-4D97-AF65-F5344CB8AC3E}">
        <p14:creationId xmlns:p14="http://schemas.microsoft.com/office/powerpoint/2010/main" val="3691920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Parallel task support in workflows</a:t>
            </a:r>
            <a:endParaRPr lang="en-US" dirty="0"/>
          </a:p>
        </p:txBody>
      </p:sp>
    </p:spTree>
    <p:extLst>
      <p:ext uri="{BB962C8B-B14F-4D97-AF65-F5344CB8AC3E}">
        <p14:creationId xmlns:p14="http://schemas.microsoft.com/office/powerpoint/2010/main" val="551328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Swift/T-DataSpaces </a:t>
            </a:r>
            <a:r>
              <a:rPr lang="en-US" dirty="0"/>
              <a:t>(SDS) Integration</a:t>
            </a:r>
          </a:p>
        </p:txBody>
      </p:sp>
      <p:sp>
        <p:nvSpPr>
          <p:cNvPr id="3" name="Content Placeholder 2"/>
          <p:cNvSpPr>
            <a:spLocks noGrp="1"/>
          </p:cNvSpPr>
          <p:nvPr>
            <p:ph idx="1"/>
          </p:nvPr>
        </p:nvSpPr>
        <p:spPr>
          <a:xfrm>
            <a:off x="457201" y="1200248"/>
            <a:ext cx="5401267" cy="3317082"/>
          </a:xfrm>
        </p:spPr>
        <p:txBody>
          <a:bodyPr/>
          <a:lstStyle/>
          <a:p>
            <a:r>
              <a:rPr lang="en-US" dirty="0"/>
              <a:t>Extend Swift/T with DataSpaces support</a:t>
            </a:r>
          </a:p>
          <a:p>
            <a:pPr lvl="1"/>
            <a:r>
              <a:rPr lang="en-US" dirty="0"/>
              <a:t>Implement a key/value store, where the value can be an array or file</a:t>
            </a:r>
          </a:p>
          <a:p>
            <a:pPr lvl="1"/>
            <a:r>
              <a:rPr lang="en-US" dirty="0"/>
              <a:t>Create small C wrapper around DataSpaces put/get primitives</a:t>
            </a:r>
          </a:p>
          <a:p>
            <a:pPr lvl="1"/>
            <a:r>
              <a:rPr lang="en-US" dirty="0"/>
              <a:t>Use SWIG to generate a shared object which a Swift module can load and use</a:t>
            </a:r>
          </a:p>
          <a:p>
            <a:r>
              <a:rPr lang="en-US" dirty="0"/>
              <a:t>Place key/value pairs into globally-accessible space</a:t>
            </a:r>
          </a:p>
          <a:p>
            <a:pPr lvl="1"/>
            <a:r>
              <a:rPr lang="en-US" dirty="0"/>
              <a:t>Decouple data access from data generation </a:t>
            </a:r>
          </a:p>
          <a:p>
            <a:pPr lvl="1"/>
            <a:r>
              <a:rPr lang="en-US" dirty="0"/>
              <a:t>Fast RDMA access vs shared </a:t>
            </a:r>
            <a:r>
              <a:rPr lang="en-US" dirty="0" smtClean="0"/>
              <a:t>FS access</a:t>
            </a:r>
            <a:endParaRPr lang="en-US" dirty="0"/>
          </a:p>
          <a:p>
            <a:pPr lvl="1"/>
            <a:r>
              <a:rPr lang="en-US" dirty="0"/>
              <a:t>SDS also provides APIs to load </a:t>
            </a:r>
            <a:r>
              <a:rPr lang="en-US" dirty="0" smtClean="0"/>
              <a:t>node-local </a:t>
            </a:r>
            <a:r>
              <a:rPr lang="en-US" dirty="0"/>
              <a:t>files into DataSpaces</a:t>
            </a: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40</a:t>
            </a:fld>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496" y="1722545"/>
            <a:ext cx="3352750" cy="1998104"/>
          </a:xfrm>
          <a:prstGeom prst="rect">
            <a:avLst/>
          </a:prstGeom>
        </p:spPr>
      </p:pic>
      <p:sp>
        <p:nvSpPr>
          <p:cNvPr id="7" name="TextBox 6"/>
          <p:cNvSpPr txBox="1"/>
          <p:nvPr/>
        </p:nvSpPr>
        <p:spPr>
          <a:xfrm>
            <a:off x="5858468" y="3785068"/>
            <a:ext cx="3228778" cy="307777"/>
          </a:xfrm>
          <a:prstGeom prst="rect">
            <a:avLst/>
          </a:prstGeom>
          <a:noFill/>
        </p:spPr>
        <p:txBody>
          <a:bodyPr wrap="square" rtlCol="0">
            <a:spAutoFit/>
          </a:bodyPr>
          <a:lstStyle/>
          <a:p>
            <a:pPr algn="ctr"/>
            <a:r>
              <a:rPr lang="en-US" sz="1400" b="1" dirty="0" smtClean="0"/>
              <a:t>DataSpaces &amp; Swift/T </a:t>
            </a:r>
            <a:r>
              <a:rPr lang="en-US" sz="1400" b="1" dirty="0" err="1" smtClean="0"/>
              <a:t>Callstack</a:t>
            </a:r>
            <a:endParaRPr lang="en-US" sz="1400" b="1" dirty="0"/>
          </a:p>
        </p:txBody>
      </p:sp>
    </p:spTree>
    <p:extLst>
      <p:ext uri="{BB962C8B-B14F-4D97-AF65-F5344CB8AC3E}">
        <p14:creationId xmlns:p14="http://schemas.microsoft.com/office/powerpoint/2010/main" val="2054039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results</a:t>
            </a:r>
            <a:endParaRPr lang="en-US" dirty="0"/>
          </a:p>
        </p:txBody>
      </p:sp>
      <p:sp>
        <p:nvSpPr>
          <p:cNvPr id="3" name="Content Placeholder 2"/>
          <p:cNvSpPr>
            <a:spLocks noGrp="1"/>
          </p:cNvSpPr>
          <p:nvPr>
            <p:ph idx="1"/>
          </p:nvPr>
        </p:nvSpPr>
        <p:spPr/>
        <p:txBody>
          <a:bodyPr/>
          <a:lstStyle/>
          <a:p>
            <a:r>
              <a:rPr lang="en-US" dirty="0" smtClean="0"/>
              <a:t>Ran workflows in Swift/T using DataSpaces and also the basic parallel file system (PFS) as a control</a:t>
            </a:r>
          </a:p>
          <a:p>
            <a:r>
              <a:rPr lang="en-US" dirty="0" smtClean="0"/>
              <a:t>Systems:</a:t>
            </a:r>
          </a:p>
          <a:p>
            <a:pPr lvl="1"/>
            <a:r>
              <a:rPr lang="en-US" dirty="0" smtClean="0"/>
              <a:t>Blues (ANL/LCRC) </a:t>
            </a:r>
          </a:p>
          <a:p>
            <a:pPr lvl="2"/>
            <a:r>
              <a:rPr lang="en-US" dirty="0"/>
              <a:t>306 nodes </a:t>
            </a:r>
            <a:r>
              <a:rPr lang="en-US" dirty="0" smtClean="0"/>
              <a:t>with 16-core </a:t>
            </a:r>
            <a:r>
              <a:rPr lang="en-US" dirty="0"/>
              <a:t>Intel Xeon E5-2670 @ </a:t>
            </a:r>
            <a:r>
              <a:rPr lang="en-US" dirty="0" smtClean="0"/>
              <a:t>2.6GHz, 64 GB RAM</a:t>
            </a:r>
          </a:p>
          <a:p>
            <a:pPr lvl="1"/>
            <a:r>
              <a:rPr lang="en-US" dirty="0" smtClean="0"/>
              <a:t>Cori (LBNL/NERSC)</a:t>
            </a:r>
          </a:p>
          <a:p>
            <a:pPr lvl="2"/>
            <a:r>
              <a:rPr lang="en-US" dirty="0"/>
              <a:t> 9,688 nodes </a:t>
            </a:r>
            <a:r>
              <a:rPr lang="en-US" dirty="0" smtClean="0"/>
              <a:t>with Intel </a:t>
            </a:r>
            <a:r>
              <a:rPr lang="en-US" dirty="0"/>
              <a:t>Xeon </a:t>
            </a:r>
            <a:r>
              <a:rPr lang="en-US" dirty="0" smtClean="0"/>
              <a:t>Phi, </a:t>
            </a:r>
            <a:r>
              <a:rPr lang="nl-NL" dirty="0"/>
              <a:t>16 GB MCDRAM, 96 GB </a:t>
            </a:r>
            <a:r>
              <a:rPr lang="nl-NL" dirty="0" smtClean="0"/>
              <a:t>RAM</a:t>
            </a: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41</a:t>
            </a:fld>
            <a:endParaRPr lang="en-US" dirty="0"/>
          </a:p>
        </p:txBody>
      </p:sp>
      <p:sp>
        <p:nvSpPr>
          <p:cNvPr id="6" name="TextBox 5"/>
          <p:cNvSpPr txBox="1"/>
          <p:nvPr/>
        </p:nvSpPr>
        <p:spPr>
          <a:xfrm>
            <a:off x="357598" y="3557222"/>
            <a:ext cx="4181941" cy="1077218"/>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rtlCol="0">
            <a:spAutoFit/>
          </a:bodyPr>
          <a:lstStyle/>
          <a:p>
            <a:r>
              <a:rPr lang="en-US" sz="1600" dirty="0" err="1" smtClean="0">
                <a:latin typeface="Consolas" panose="020B0609020204030204" pitchFamily="49" charset="0"/>
                <a:cs typeface="Consolas" panose="020B0609020204030204" pitchFamily="49" charset="0"/>
              </a:rPr>
              <a:t>foreach</a:t>
            </a: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in [0:N-1] {</a:t>
            </a:r>
          </a:p>
          <a:p>
            <a:r>
              <a:rPr lang="en-US" sz="1600" dirty="0" smtClean="0">
                <a:latin typeface="Consolas" panose="020B0609020204030204" pitchFamily="49" charset="0"/>
                <a:cs typeface="Consolas" panose="020B0609020204030204" pitchFamily="49" charset="0"/>
              </a:rPr>
              <a:t>  file </a:t>
            </a:r>
            <a:r>
              <a:rPr lang="en-US" sz="1600" dirty="0">
                <a:latin typeface="Consolas" panose="020B0609020204030204" pitchFamily="49" charset="0"/>
                <a:cs typeface="Consolas" panose="020B0609020204030204" pitchFamily="49" charset="0"/>
              </a:rPr>
              <a:t>f&lt;"key"+</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&gt; = </a:t>
            </a:r>
            <a:r>
              <a:rPr lang="en-US" sz="1600" b="1" dirty="0">
                <a:latin typeface="Consolas" panose="020B0609020204030204" pitchFamily="49" charset="0"/>
                <a:cs typeface="Consolas" panose="020B0609020204030204" pitchFamily="49" charset="0"/>
              </a:rPr>
              <a:t>write</a:t>
            </a:r>
            <a:r>
              <a:rPr lang="en-US" sz="1600" dirty="0">
                <a:latin typeface="Consolas" panose="020B0609020204030204" pitchFamily="49" charset="0"/>
                <a:cs typeface="Consolas" panose="020B0609020204030204" pitchFamily="49" charset="0"/>
              </a:rPr>
              <a:t>("value");</a:t>
            </a:r>
          </a:p>
          <a:p>
            <a:r>
              <a:rPr lang="en-US" sz="1600" dirty="0" smtClean="0">
                <a:latin typeface="Consolas" panose="020B0609020204030204" pitchFamily="49" charset="0"/>
                <a:cs typeface="Consolas" panose="020B0609020204030204" pitchFamily="49" charset="0"/>
              </a:rPr>
              <a:t>  string </a:t>
            </a:r>
            <a:r>
              <a:rPr lang="en-US" sz="1600" dirty="0">
                <a:latin typeface="Consolas" panose="020B0609020204030204" pitchFamily="49" charset="0"/>
                <a:cs typeface="Consolas" panose="020B0609020204030204" pitchFamily="49" charset="0"/>
              </a:rPr>
              <a:t>s = </a:t>
            </a:r>
            <a:r>
              <a:rPr lang="en-US" sz="1600" b="1" dirty="0">
                <a:latin typeface="Consolas" panose="020B0609020204030204" pitchFamily="49" charset="0"/>
                <a:cs typeface="Consolas" panose="020B0609020204030204" pitchFamily="49" charset="0"/>
              </a:rPr>
              <a:t>read</a:t>
            </a:r>
            <a:r>
              <a:rPr lang="en-US" sz="1600" dirty="0">
                <a:latin typeface="Consolas" panose="020B0609020204030204" pitchFamily="49" charset="0"/>
                <a:cs typeface="Consolas" panose="020B0609020204030204" pitchFamily="49" charset="0"/>
              </a:rPr>
              <a:t>(f);</a:t>
            </a: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7" name="TextBox 6"/>
          <p:cNvSpPr txBox="1"/>
          <p:nvPr/>
        </p:nvSpPr>
        <p:spPr>
          <a:xfrm>
            <a:off x="4614489" y="3557222"/>
            <a:ext cx="4382087" cy="1077218"/>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rtlCol="0">
            <a:spAutoFit/>
          </a:bodyPr>
          <a:lstStyle/>
          <a:p>
            <a:r>
              <a:rPr lang="en-US" sz="1600" dirty="0" err="1">
                <a:latin typeface="Consolas" panose="020B0609020204030204" pitchFamily="49" charset="0"/>
                <a:cs typeface="Consolas" panose="020B0609020204030204" pitchFamily="49" charset="0"/>
              </a:rPr>
              <a:t>foreach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in [0:N-1] {</a:t>
            </a:r>
          </a:p>
          <a:p>
            <a:r>
              <a:rPr lang="en-US" sz="1600" dirty="0" smtClean="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sds_kv_put</a:t>
            </a:r>
            <a:r>
              <a:rPr lang="en-US" sz="1600" dirty="0">
                <a:latin typeface="Consolas" panose="020B0609020204030204" pitchFamily="49" charset="0"/>
                <a:cs typeface="Consolas" panose="020B0609020204030204" pitchFamily="49" charset="0"/>
              </a:rPr>
              <a:t>("key"+</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"value1") =&gt;</a:t>
            </a:r>
          </a:p>
          <a:p>
            <a:r>
              <a:rPr lang="en-US" sz="1600" dirty="0" smtClean="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sds_kv_get</a:t>
            </a:r>
            <a:r>
              <a:rPr lang="en-US" sz="1600" dirty="0">
                <a:latin typeface="Consolas" panose="020B0609020204030204" pitchFamily="49" charset="0"/>
                <a:cs typeface="Consolas" panose="020B0609020204030204" pitchFamily="49" charset="0"/>
              </a:rPr>
              <a:t>("key"+</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100);</a:t>
            </a: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8" name="TextBox 7"/>
          <p:cNvSpPr txBox="1"/>
          <p:nvPr/>
        </p:nvSpPr>
        <p:spPr>
          <a:xfrm>
            <a:off x="1815062" y="4449774"/>
            <a:ext cx="633507" cy="369332"/>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rtlCol="0">
            <a:spAutoFit/>
          </a:bodyPr>
          <a:lstStyle/>
          <a:p>
            <a:r>
              <a:rPr lang="en-US" b="1" dirty="0" smtClean="0"/>
              <a:t>PFS</a:t>
            </a:r>
            <a:endParaRPr lang="en-US" b="1" dirty="0"/>
          </a:p>
        </p:txBody>
      </p:sp>
      <p:sp>
        <p:nvSpPr>
          <p:cNvPr id="9" name="TextBox 8"/>
          <p:cNvSpPr txBox="1"/>
          <p:nvPr/>
        </p:nvSpPr>
        <p:spPr>
          <a:xfrm>
            <a:off x="5877315" y="4464601"/>
            <a:ext cx="1492716" cy="369332"/>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rtlCol="0">
            <a:spAutoFit/>
          </a:bodyPr>
          <a:lstStyle/>
          <a:p>
            <a:r>
              <a:rPr lang="en-US" b="1" dirty="0" smtClean="0"/>
              <a:t>DataSpaces</a:t>
            </a:r>
            <a:endParaRPr lang="en-US" b="1" dirty="0"/>
          </a:p>
        </p:txBody>
      </p:sp>
    </p:spTree>
    <p:extLst>
      <p:ext uri="{BB962C8B-B14F-4D97-AF65-F5344CB8AC3E}">
        <p14:creationId xmlns:p14="http://schemas.microsoft.com/office/powerpoint/2010/main" val="1942546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results: small i/o</a:t>
            </a:r>
            <a:endParaRPr lang="en-US" dirty="0"/>
          </a:p>
        </p:txBody>
      </p:sp>
      <p:sp>
        <p:nvSpPr>
          <p:cNvPr id="3" name="Content Placeholder 2"/>
          <p:cNvSpPr>
            <a:spLocks noGrp="1"/>
          </p:cNvSpPr>
          <p:nvPr>
            <p:ph idx="1"/>
          </p:nvPr>
        </p:nvSpPr>
        <p:spPr/>
        <p:txBody>
          <a:bodyPr/>
          <a:lstStyle/>
          <a:p>
            <a:r>
              <a:rPr lang="en-US" dirty="0" smtClean="0"/>
              <a:t>Small write/read operations from Swift/T on Blues and Cori</a:t>
            </a:r>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42</a:t>
            </a:fld>
            <a:endParaRPr lang="en-US" dirty="0"/>
          </a:p>
        </p:txBody>
      </p:sp>
      <p:pic>
        <p:nvPicPr>
          <p:cNvPr id="1026" name="Picture 2" descr="C:\cygwin\home\wozniak\collab\papers\2018\MLHPC\plots\p1-blu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37" y="2127039"/>
            <a:ext cx="3673603" cy="220416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cygwin\home\wozniak\collab\papers\2018\MLHPC\plots\p1-c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798" y="2077447"/>
            <a:ext cx="3756256" cy="22537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06364" y="4395425"/>
            <a:ext cx="813043" cy="369332"/>
          </a:xfrm>
          <a:prstGeom prst="rect">
            <a:avLst/>
          </a:prstGeom>
          <a:noFill/>
        </p:spPr>
        <p:txBody>
          <a:bodyPr wrap="none" rtlCol="0">
            <a:spAutoFit/>
          </a:bodyPr>
          <a:lstStyle/>
          <a:p>
            <a:r>
              <a:rPr lang="en-US" b="1" dirty="0" smtClean="0"/>
              <a:t>Blues</a:t>
            </a:r>
            <a:endParaRPr lang="en-US" b="1" dirty="0"/>
          </a:p>
        </p:txBody>
      </p:sp>
      <p:sp>
        <p:nvSpPr>
          <p:cNvPr id="9" name="TextBox 8"/>
          <p:cNvSpPr txBox="1"/>
          <p:nvPr/>
        </p:nvSpPr>
        <p:spPr>
          <a:xfrm>
            <a:off x="6271052" y="4395425"/>
            <a:ext cx="646331" cy="369332"/>
          </a:xfrm>
          <a:prstGeom prst="rect">
            <a:avLst/>
          </a:prstGeom>
          <a:noFill/>
        </p:spPr>
        <p:txBody>
          <a:bodyPr wrap="none" rtlCol="0">
            <a:spAutoFit/>
          </a:bodyPr>
          <a:lstStyle/>
          <a:p>
            <a:r>
              <a:rPr lang="en-US" b="1" dirty="0" smtClean="0"/>
              <a:t>Cori</a:t>
            </a:r>
            <a:endParaRPr lang="en-US" b="1" dirty="0"/>
          </a:p>
        </p:txBody>
      </p:sp>
    </p:spTree>
    <p:extLst>
      <p:ext uri="{BB962C8B-B14F-4D97-AF65-F5344CB8AC3E}">
        <p14:creationId xmlns:p14="http://schemas.microsoft.com/office/powerpoint/2010/main" val="1518415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Two-step I/O</a:t>
            </a:r>
            <a:endParaRPr lang="en-US" dirty="0"/>
          </a:p>
        </p:txBody>
      </p:sp>
      <p:sp>
        <p:nvSpPr>
          <p:cNvPr id="3" name="Content Placeholder 2"/>
          <p:cNvSpPr>
            <a:spLocks noGrp="1"/>
          </p:cNvSpPr>
          <p:nvPr>
            <p:ph idx="1"/>
          </p:nvPr>
        </p:nvSpPr>
        <p:spPr/>
        <p:txBody>
          <a:bodyPr/>
          <a:lstStyle/>
          <a:p>
            <a:r>
              <a:rPr lang="en-US" dirty="0" smtClean="0"/>
              <a:t>File is written to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tmp</a:t>
            </a:r>
            <a:r>
              <a:rPr lang="en-US" dirty="0">
                <a:latin typeface="Consolas" panose="020B0609020204030204" pitchFamily="49" charset="0"/>
                <a:cs typeface="Consolas" panose="020B0609020204030204" pitchFamily="49" charset="0"/>
              </a:rPr>
              <a:t> </a:t>
            </a:r>
            <a:r>
              <a:rPr lang="en-US" dirty="0" smtClean="0"/>
              <a:t>, </a:t>
            </a:r>
            <a:br>
              <a:rPr lang="en-US" dirty="0" smtClean="0"/>
            </a:br>
            <a:r>
              <a:rPr lang="en-US" dirty="0" smtClean="0"/>
              <a:t>then copied into DataSpaces</a:t>
            </a:r>
          </a:p>
          <a:p>
            <a:r>
              <a:rPr lang="en-US" dirty="0" smtClean="0"/>
              <a:t>1 KB and 1 MB files</a:t>
            </a: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43</a:t>
            </a:fld>
            <a:endParaRPr lang="en-US" dirty="0"/>
          </a:p>
        </p:txBody>
      </p:sp>
      <p:pic>
        <p:nvPicPr>
          <p:cNvPr id="2050" name="Picture 2" descr="C:\cygwin\home\wozniak\collab\papers\2018\MLHPC\plots\p3-blu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028" y="1685015"/>
            <a:ext cx="4762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6444" y="2480004"/>
            <a:ext cx="3789584" cy="1815882"/>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rtlCol="0">
            <a:spAutoFit/>
          </a:bodyPr>
          <a:lstStyle/>
          <a:p>
            <a:r>
              <a:rPr lang="en-US" sz="1400" dirty="0" err="1">
                <a:latin typeface="Consolas" panose="020B0609020204030204" pitchFamily="49" charset="0"/>
                <a:cs typeface="Consolas" panose="020B0609020204030204" pitchFamily="49" charset="0"/>
              </a:rPr>
              <a:t>foreach</a:t>
            </a:r>
            <a:r>
              <a:rPr lang="en-US" sz="1400" dirty="0">
                <a:latin typeface="Consolas" panose="020B0609020204030204" pitchFamily="49" charset="0"/>
                <a:cs typeface="Consolas" panose="020B0609020204030204" pitchFamily="49" charset="0"/>
              </a:rPr>
              <a:t> j in [0:M-1] {</a:t>
            </a:r>
          </a:p>
          <a:p>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foreach</a:t>
            </a:r>
            <a:r>
              <a:rPr lang="en-US" sz="1400" dirty="0">
                <a:latin typeface="Consolas" panose="020B0609020204030204" pitchFamily="49" charset="0"/>
                <a:cs typeface="Consolas" panose="020B0609020204030204" pitchFamily="49" charset="0"/>
              </a:rPr>
              <a:t> r in [</a:t>
            </a:r>
            <a:r>
              <a:rPr lang="en-US" sz="1400" dirty="0" smtClean="0">
                <a:latin typeface="Consolas" panose="020B0609020204030204" pitchFamily="49" charset="0"/>
                <a:cs typeface="Consolas" panose="020B0609020204030204" pitchFamily="49" charset="0"/>
              </a:rPr>
              <a:t>0:N-1</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in /</a:t>
            </a:r>
            <a:r>
              <a:rPr lang="en-US" sz="1400" dirty="0" err="1" smtClean="0">
                <a:latin typeface="Consolas" panose="020B0609020204030204" pitchFamily="49" charset="0"/>
                <a:cs typeface="Consolas" panose="020B0609020204030204" pitchFamily="49" charset="0"/>
              </a:rPr>
              <a:t>tmp</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name = </a:t>
            </a:r>
            <a:r>
              <a:rPr lang="en-US" sz="1400" dirty="0" err="1" smtClean="0">
                <a:latin typeface="Consolas" panose="020B0609020204030204" pitchFamily="49" charset="0"/>
                <a:cs typeface="Consolas" panose="020B0609020204030204" pitchFamily="49" charset="0"/>
              </a:rPr>
              <a:t>make_file</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j,r</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file </a:t>
            </a:r>
            <a:r>
              <a:rPr lang="en-US" sz="1400" dirty="0">
                <a:latin typeface="Consolas" panose="020B0609020204030204" pitchFamily="49" charset="0"/>
                <a:cs typeface="Consolas" panose="020B0609020204030204" pitchFamily="49" charset="0"/>
              </a:rPr>
              <a:t>f&lt;name&gt; = </a:t>
            </a:r>
            <a:r>
              <a:rPr lang="en-US" sz="1400" dirty="0" err="1">
                <a:latin typeface="Consolas" panose="020B0609020204030204" pitchFamily="49" charset="0"/>
                <a:cs typeface="Consolas" panose="020B0609020204030204" pitchFamily="49" charset="0"/>
              </a:rPr>
              <a:t>make_data</a:t>
            </a:r>
            <a:r>
              <a:rPr lang="en-US" sz="1400" dirty="0">
                <a:latin typeface="Consolas" panose="020B0609020204030204" pitchFamily="49" charset="0"/>
                <a:cs typeface="Consolas" panose="020B0609020204030204" pitchFamily="49" charset="0"/>
              </a:rPr>
              <a:t>(SIZE) </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=&gt; </a:t>
            </a:r>
            <a:r>
              <a:rPr lang="en-US" sz="1400" b="1" dirty="0" err="1" smtClean="0">
                <a:latin typeface="Consolas" panose="020B0609020204030204" pitchFamily="49" charset="0"/>
                <a:cs typeface="Consolas" panose="020B0609020204030204" pitchFamily="49" charset="0"/>
              </a:rPr>
              <a:t>sds_kvf_put</a:t>
            </a:r>
            <a:r>
              <a:rPr lang="en-US" sz="1400" dirty="0" smtClean="0">
                <a:latin typeface="Consolas" panose="020B0609020204030204" pitchFamily="49" charset="0"/>
                <a:cs typeface="Consolas" panose="020B0609020204030204" pitchFamily="49" charset="0"/>
              </a:rPr>
              <a:t>(name</a:t>
            </a:r>
            <a:r>
              <a:rPr lang="en-US" sz="1400" dirty="0">
                <a:latin typeface="Consolas" panose="020B0609020204030204" pitchFamily="49" charset="0"/>
                <a:cs typeface="Consolas" panose="020B0609020204030204" pitchFamily="49" charset="0"/>
              </a:rPr>
              <a:t>, name);</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8" name="TextBox 7"/>
          <p:cNvSpPr txBox="1"/>
          <p:nvPr/>
        </p:nvSpPr>
        <p:spPr>
          <a:xfrm>
            <a:off x="1866217" y="4111220"/>
            <a:ext cx="659155" cy="369332"/>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rtlCol="0">
            <a:spAutoFit/>
          </a:bodyPr>
          <a:lstStyle/>
          <a:p>
            <a:r>
              <a:rPr lang="en-US" b="1" dirty="0" smtClean="0"/>
              <a:t>SDS</a:t>
            </a:r>
            <a:endParaRPr lang="en-US" b="1" dirty="0"/>
          </a:p>
        </p:txBody>
      </p:sp>
    </p:spTree>
    <p:extLst>
      <p:ext uri="{BB962C8B-B14F-4D97-AF65-F5344CB8AC3E}">
        <p14:creationId xmlns:p14="http://schemas.microsoft.com/office/powerpoint/2010/main" val="12373517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Presented an overview of the </a:t>
            </a:r>
            <a:r>
              <a:rPr lang="en-US" dirty="0" smtClean="0"/>
              <a:t>data parallel workflows </a:t>
            </a:r>
            <a:r>
              <a:rPr lang="en-US" dirty="0" smtClean="0"/>
              <a:t>in the CANDLE project</a:t>
            </a:r>
          </a:p>
          <a:p>
            <a:endParaRPr lang="en-US" dirty="0" smtClean="0"/>
          </a:p>
          <a:p>
            <a:r>
              <a:rPr lang="en-US" dirty="0" smtClean="0"/>
              <a:t>Described use of Horovod in CANDLE and the use of containers</a:t>
            </a:r>
            <a:endParaRPr lang="en-US" dirty="0"/>
          </a:p>
          <a:p>
            <a:endParaRPr lang="en-US" dirty="0"/>
          </a:p>
          <a:p>
            <a:r>
              <a:rPr lang="en-US" dirty="0" smtClean="0"/>
              <a:t>Described the output data challenge in model generation</a:t>
            </a:r>
          </a:p>
          <a:p>
            <a:endParaRPr lang="en-US" dirty="0"/>
          </a:p>
          <a:p>
            <a:r>
              <a:rPr lang="en-US" dirty="0" smtClean="0"/>
              <a:t>Presented performance results from a tight coupling of Swift/T and DataSpaces</a:t>
            </a:r>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44</a:t>
            </a:fld>
            <a:endParaRPr lang="en-US" dirty="0"/>
          </a:p>
        </p:txBody>
      </p:sp>
    </p:spTree>
    <p:extLst>
      <p:ext uri="{BB962C8B-B14F-4D97-AF65-F5344CB8AC3E}">
        <p14:creationId xmlns:p14="http://schemas.microsoft.com/office/powerpoint/2010/main" val="10171285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a:xfrm>
            <a:off x="457201" y="1274996"/>
            <a:ext cx="8372901" cy="3538423"/>
          </a:xfrm>
        </p:spPr>
        <p:txBody>
          <a:bodyPr/>
          <a:lstStyle/>
          <a:p>
            <a:r>
              <a:rPr lang="en-US" dirty="0" smtClean="0"/>
              <a:t>Thanks to the organizers</a:t>
            </a:r>
          </a:p>
          <a:p>
            <a:endParaRPr lang="en-US" dirty="0" smtClean="0"/>
          </a:p>
          <a:p>
            <a:r>
              <a:rPr lang="en-US" dirty="0" smtClean="0"/>
              <a:t>Code and guides:</a:t>
            </a:r>
          </a:p>
          <a:p>
            <a:pPr lvl="1"/>
            <a:r>
              <a:rPr lang="en-US" dirty="0" smtClean="0"/>
              <a:t>CANDLE GitHub Organization: https</a:t>
            </a:r>
            <a:r>
              <a:rPr lang="en-US" dirty="0"/>
              <a:t>://</a:t>
            </a:r>
            <a:r>
              <a:rPr lang="en-US" dirty="0" smtClean="0"/>
              <a:t>github.com/ECP-CANDLE</a:t>
            </a:r>
            <a:endParaRPr lang="en-US" dirty="0"/>
          </a:p>
          <a:p>
            <a:pPr lvl="1"/>
            <a:r>
              <a:rPr lang="en-US" dirty="0" smtClean="0"/>
              <a:t>Swift/T </a:t>
            </a:r>
            <a:r>
              <a:rPr lang="en-US" dirty="0"/>
              <a:t>Home: http://</a:t>
            </a:r>
            <a:r>
              <a:rPr lang="en-US" dirty="0" smtClean="0"/>
              <a:t>swift-lang.org/Swift-T</a:t>
            </a:r>
          </a:p>
          <a:p>
            <a:pPr lvl="1"/>
            <a:r>
              <a:rPr lang="en-US" dirty="0"/>
              <a:t>EMEWS Tutorial: </a:t>
            </a:r>
            <a:r>
              <a:rPr lang="en-US" dirty="0" smtClean="0"/>
              <a:t>http://emews.org</a:t>
            </a:r>
          </a:p>
          <a:p>
            <a:endParaRPr lang="en-US" dirty="0"/>
          </a:p>
          <a:p>
            <a:r>
              <a:rPr lang="en-US" sz="1400" dirty="0"/>
              <a:t>This research was supported by the Exascale Computing Project (17-SC-20-SC), a joint project of the U.S. Department of Energy’s Office of Science and National Nuclear Security Administration, responsible for delivering a capable exascale ecosystem, including software, applications, and hardware technology, to support the nation’s exascale computing </a:t>
            </a:r>
            <a:r>
              <a:rPr lang="en-US" sz="1400" dirty="0" smtClean="0"/>
              <a:t>imperative.</a:t>
            </a:r>
            <a:endParaRPr lang="en-US" sz="1400" dirty="0"/>
          </a:p>
          <a:p>
            <a:endParaRPr lang="en-US" dirty="0"/>
          </a:p>
        </p:txBody>
      </p:sp>
      <p:sp>
        <p:nvSpPr>
          <p:cNvPr id="4" name="Text Placeholder 3"/>
          <p:cNvSpPr>
            <a:spLocks noGrp="1"/>
          </p:cNvSpPr>
          <p:nvPr>
            <p:ph type="body" sz="quarter" idx="12"/>
          </p:nvPr>
        </p:nvSpPr>
        <p:spPr/>
        <p:txBody>
          <a:bodyPr/>
          <a:lstStyle/>
          <a:p>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45</a:t>
            </a:fld>
            <a:endParaRPr lang="en-US" dirty="0"/>
          </a:p>
        </p:txBody>
      </p:sp>
    </p:spTree>
    <p:extLst>
      <p:ext uri="{BB962C8B-B14F-4D97-AF65-F5344CB8AC3E}">
        <p14:creationId xmlns:p14="http://schemas.microsoft.com/office/powerpoint/2010/main" val="3996788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TUTORIAL: SUPERVISOR</a:t>
            </a:r>
            <a:endParaRPr lang="en-US" dirty="0"/>
          </a:p>
        </p:txBody>
      </p:sp>
    </p:spTree>
    <p:extLst>
      <p:ext uri="{BB962C8B-B14F-4D97-AF65-F5344CB8AC3E}">
        <p14:creationId xmlns:p14="http://schemas.microsoft.com/office/powerpoint/2010/main" val="649519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TUTORIALS</a:t>
            </a:r>
            <a:endParaRPr lang="en-US" dirty="0"/>
          </a:p>
        </p:txBody>
      </p:sp>
      <p:sp>
        <p:nvSpPr>
          <p:cNvPr id="3" name="Content Placeholder 2"/>
          <p:cNvSpPr>
            <a:spLocks noGrp="1"/>
          </p:cNvSpPr>
          <p:nvPr>
            <p:ph idx="1"/>
          </p:nvPr>
        </p:nvSpPr>
        <p:spPr/>
        <p:txBody>
          <a:bodyPr/>
          <a:lstStyle/>
          <a:p>
            <a:r>
              <a:rPr lang="en-US" dirty="0" smtClean="0"/>
              <a:t>May </a:t>
            </a:r>
            <a:r>
              <a:rPr lang="en-US" dirty="0"/>
              <a:t>be found here: </a:t>
            </a:r>
            <a:endParaRPr lang="en-US" dirty="0" smtClean="0"/>
          </a:p>
          <a:p>
            <a:pPr lvl="1"/>
            <a:r>
              <a:rPr lang="en-US" dirty="0" err="1" smtClean="0">
                <a:latin typeface="Courier New" panose="02070309020205020404" pitchFamily="49" charset="0"/>
                <a:cs typeface="Courier New" panose="02070309020205020404" pitchFamily="49" charset="0"/>
              </a:rPr>
              <a:t>git@github.com:brettin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candle_tutorials.git</a:t>
            </a:r>
            <a:endParaRPr lang="en-US" dirty="0" smtClean="0">
              <a:latin typeface="Courier New" panose="02070309020205020404" pitchFamily="49" charset="0"/>
              <a:cs typeface="Courier New" panose="02070309020205020404" pitchFamily="49" charset="0"/>
            </a:endParaRPr>
          </a:p>
          <a:p>
            <a:pPr lvl="1"/>
            <a:r>
              <a:rPr lang="en-US" dirty="0"/>
              <a:t>Subdirectory </a:t>
            </a:r>
            <a:r>
              <a:rPr lang="en-US" dirty="0">
                <a:latin typeface="Courier New" panose="02070309020205020404" pitchFamily="49" charset="0"/>
                <a:cs typeface="Courier New" panose="02070309020205020404" pitchFamily="49" charset="0"/>
              </a:rPr>
              <a:t>Topics/2_hyperparameter_optimization</a:t>
            </a:r>
          </a:p>
          <a:p>
            <a:r>
              <a:rPr lang="en-US" dirty="0" smtClean="0"/>
              <a:t>See the top-level README to get started with the installation</a:t>
            </a:r>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AEFAAC5A-9C4F-4278-920D-DF2BAB595749}" type="slidenum">
              <a:rPr lang="en-US" smtClean="0"/>
              <a:pPr/>
              <a:t>47</a:t>
            </a:fld>
            <a:endParaRPr lang="en-US" dirty="0"/>
          </a:p>
        </p:txBody>
      </p:sp>
    </p:spTree>
    <p:extLst>
      <p:ext uri="{BB962C8B-B14F-4D97-AF65-F5344CB8AC3E}">
        <p14:creationId xmlns:p14="http://schemas.microsoft.com/office/powerpoint/2010/main" val="1394169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strategies</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5</a:t>
            </a:fld>
            <a:endParaRPr lang="en-US" dirty="0"/>
          </a:p>
        </p:txBody>
      </p:sp>
      <p:sp>
        <p:nvSpPr>
          <p:cNvPr id="7" name="Rectangle 6"/>
          <p:cNvSpPr/>
          <p:nvPr/>
        </p:nvSpPr>
        <p:spPr>
          <a:xfrm>
            <a:off x="401652" y="1530719"/>
            <a:ext cx="8603871" cy="3503646"/>
          </a:xfrm>
          <a:prstGeom prst="rect">
            <a:avLst/>
          </a:prstGeom>
          <a:solidFill>
            <a:schemeClr val="tx1">
              <a:lumMod val="20000"/>
              <a:lumOff val="80000"/>
            </a:schemeClr>
          </a:solidFill>
          <a:ln>
            <a:solidFill>
              <a:schemeClr val="tx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8" name="Rectangle 7"/>
          <p:cNvSpPr/>
          <p:nvPr/>
        </p:nvSpPr>
        <p:spPr>
          <a:xfrm>
            <a:off x="6051578" y="2857386"/>
            <a:ext cx="2732147" cy="2074975"/>
          </a:xfrm>
          <a:prstGeom prst="rect">
            <a:avLst/>
          </a:prstGeom>
          <a:solidFill>
            <a:schemeClr val="tx1">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587299" y="2857386"/>
            <a:ext cx="4778012" cy="2074975"/>
          </a:xfrm>
          <a:prstGeom prst="rect">
            <a:avLst/>
          </a:prstGeom>
          <a:solidFill>
            <a:schemeClr val="tx1">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4" name="Rectangle 13"/>
          <p:cNvSpPr/>
          <p:nvPr/>
        </p:nvSpPr>
        <p:spPr>
          <a:xfrm>
            <a:off x="7671346" y="4104596"/>
            <a:ext cx="997940" cy="680319"/>
          </a:xfrm>
          <a:prstGeom prst="rect">
            <a:avLst/>
          </a:prstGeom>
          <a:solidFill>
            <a:schemeClr val="tx1">
              <a:lumMod val="60000"/>
              <a:lumOff val="40000"/>
            </a:schemeClr>
          </a:solid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dirty="0">
                <a:solidFill>
                  <a:prstClr val="white"/>
                </a:solidFill>
              </a:rPr>
              <a:t>Model</a:t>
            </a:r>
          </a:p>
          <a:p>
            <a:pPr algn="ctr" defTabSz="457200"/>
            <a:r>
              <a:rPr lang="en-US" sz="1400" dirty="0">
                <a:solidFill>
                  <a:prstClr val="white"/>
                </a:solidFill>
              </a:rPr>
              <a:t>Parallel</a:t>
            </a:r>
          </a:p>
          <a:p>
            <a:pPr algn="ctr" defTabSz="457200"/>
            <a:r>
              <a:rPr lang="en-US" sz="1400" dirty="0">
                <a:solidFill>
                  <a:prstClr val="white"/>
                </a:solidFill>
              </a:rPr>
              <a:t>10x-100x</a:t>
            </a:r>
          </a:p>
        </p:txBody>
      </p:sp>
      <p:sp>
        <p:nvSpPr>
          <p:cNvPr id="15" name="TextBox 14"/>
          <p:cNvSpPr txBox="1"/>
          <p:nvPr/>
        </p:nvSpPr>
        <p:spPr>
          <a:xfrm>
            <a:off x="5448884" y="4371896"/>
            <a:ext cx="569387" cy="646331"/>
          </a:xfrm>
          <a:prstGeom prst="rect">
            <a:avLst/>
          </a:prstGeom>
          <a:noFill/>
        </p:spPr>
        <p:txBody>
          <a:bodyPr wrap="none" rtlCol="0">
            <a:spAutoFit/>
          </a:bodyPr>
          <a:lstStyle/>
          <a:p>
            <a:pPr defTabSz="457200"/>
            <a:r>
              <a:rPr lang="en-US" sz="3600" dirty="0">
                <a:solidFill>
                  <a:prstClr val="black"/>
                </a:solidFill>
              </a:rPr>
              <a:t>...</a:t>
            </a:r>
          </a:p>
        </p:txBody>
      </p:sp>
      <p:sp>
        <p:nvSpPr>
          <p:cNvPr id="16" name="TextBox 15"/>
          <p:cNvSpPr txBox="1"/>
          <p:nvPr/>
        </p:nvSpPr>
        <p:spPr>
          <a:xfrm>
            <a:off x="7156058" y="4341607"/>
            <a:ext cx="569387" cy="646331"/>
          </a:xfrm>
          <a:prstGeom prst="rect">
            <a:avLst/>
          </a:prstGeom>
          <a:noFill/>
        </p:spPr>
        <p:txBody>
          <a:bodyPr wrap="none" rtlCol="0">
            <a:spAutoFit/>
          </a:bodyPr>
          <a:lstStyle/>
          <a:p>
            <a:pPr defTabSz="457200"/>
            <a:r>
              <a:rPr lang="en-US" sz="3600">
                <a:solidFill>
                  <a:prstClr val="black"/>
                </a:solidFill>
              </a:rPr>
              <a:t>...</a:t>
            </a:r>
          </a:p>
        </p:txBody>
      </p:sp>
      <p:sp>
        <p:nvSpPr>
          <p:cNvPr id="17" name="TextBox 16"/>
          <p:cNvSpPr txBox="1"/>
          <p:nvPr/>
        </p:nvSpPr>
        <p:spPr>
          <a:xfrm>
            <a:off x="1170864" y="1775362"/>
            <a:ext cx="6950941" cy="830997"/>
          </a:xfrm>
          <a:prstGeom prst="rect">
            <a:avLst/>
          </a:prstGeom>
          <a:noFill/>
        </p:spPr>
        <p:txBody>
          <a:bodyPr wrap="none" rtlCol="0">
            <a:spAutoFit/>
          </a:bodyPr>
          <a:lstStyle/>
          <a:p>
            <a:pPr algn="ctr" defTabSz="457200"/>
            <a:r>
              <a:rPr lang="en-US" sz="2800" b="1" dirty="0">
                <a:solidFill>
                  <a:prstClr val="black"/>
                </a:solidFill>
              </a:rPr>
              <a:t>Hyperparameter </a:t>
            </a:r>
            <a:r>
              <a:rPr lang="en-US" sz="2800" b="1" dirty="0" smtClean="0">
                <a:solidFill>
                  <a:prstClr val="black"/>
                </a:solidFill>
              </a:rPr>
              <a:t>Search: </a:t>
            </a:r>
            <a:r>
              <a:rPr lang="en-US" sz="2800" b="1" dirty="0">
                <a:solidFill>
                  <a:prstClr val="black"/>
                </a:solidFill>
              </a:rPr>
              <a:t>up to ~10,000x</a:t>
            </a:r>
          </a:p>
          <a:p>
            <a:pPr algn="ctr" defTabSz="457200"/>
            <a:r>
              <a:rPr lang="en-US" sz="2000" b="1" dirty="0">
                <a:solidFill>
                  <a:prstClr val="black"/>
                </a:solidFill>
              </a:rPr>
              <a:t>Depends on search strategy</a:t>
            </a:r>
          </a:p>
        </p:txBody>
      </p:sp>
      <p:sp>
        <p:nvSpPr>
          <p:cNvPr id="18" name="TextBox 17"/>
          <p:cNvSpPr txBox="1"/>
          <p:nvPr/>
        </p:nvSpPr>
        <p:spPr>
          <a:xfrm>
            <a:off x="752868" y="3038445"/>
            <a:ext cx="4285147" cy="523220"/>
          </a:xfrm>
          <a:prstGeom prst="rect">
            <a:avLst/>
          </a:prstGeom>
          <a:noFill/>
        </p:spPr>
        <p:txBody>
          <a:bodyPr wrap="none" rtlCol="0">
            <a:spAutoFit/>
          </a:bodyPr>
          <a:lstStyle/>
          <a:p>
            <a:pPr defTabSz="457200"/>
            <a:r>
              <a:rPr lang="en-US" sz="2800" b="1" dirty="0">
                <a:solidFill>
                  <a:prstClr val="black"/>
                </a:solidFill>
              </a:rPr>
              <a:t>Data </a:t>
            </a:r>
            <a:r>
              <a:rPr lang="en-US" sz="2800" b="1" dirty="0" smtClean="0">
                <a:solidFill>
                  <a:prstClr val="black"/>
                </a:solidFill>
              </a:rPr>
              <a:t>Parallel: 10x-1000x</a:t>
            </a:r>
            <a:endParaRPr lang="en-US" sz="2800" b="1" dirty="0">
              <a:solidFill>
                <a:prstClr val="black"/>
              </a:solidFill>
            </a:endParaRPr>
          </a:p>
        </p:txBody>
      </p:sp>
      <p:sp>
        <p:nvSpPr>
          <p:cNvPr id="19" name="TextBox 18"/>
          <p:cNvSpPr txBox="1"/>
          <p:nvPr/>
        </p:nvSpPr>
        <p:spPr>
          <a:xfrm>
            <a:off x="6339824" y="3051057"/>
            <a:ext cx="2541080" cy="954107"/>
          </a:xfrm>
          <a:prstGeom prst="rect">
            <a:avLst/>
          </a:prstGeom>
          <a:noFill/>
        </p:spPr>
        <p:txBody>
          <a:bodyPr wrap="none" rtlCol="0">
            <a:spAutoFit/>
          </a:bodyPr>
          <a:lstStyle/>
          <a:p>
            <a:pPr defTabSz="457200"/>
            <a:r>
              <a:rPr lang="en-US" sz="2800" b="1" dirty="0">
                <a:solidFill>
                  <a:prstClr val="black"/>
                </a:solidFill>
              </a:rPr>
              <a:t>Data Parallel  </a:t>
            </a:r>
          </a:p>
          <a:p>
            <a:pPr defTabSz="457200"/>
            <a:r>
              <a:rPr lang="en-US" sz="2800" b="1" dirty="0" smtClean="0">
                <a:solidFill>
                  <a:prstClr val="black"/>
                </a:solidFill>
              </a:rPr>
              <a:t>10x-1000x</a:t>
            </a:r>
            <a:endParaRPr lang="en-US" sz="2800" b="1" dirty="0">
              <a:solidFill>
                <a:prstClr val="black"/>
              </a:solidFill>
            </a:endParaRPr>
          </a:p>
        </p:txBody>
      </p:sp>
      <p:sp>
        <p:nvSpPr>
          <p:cNvPr id="20" name="TextBox 19"/>
          <p:cNvSpPr txBox="1"/>
          <p:nvPr/>
        </p:nvSpPr>
        <p:spPr>
          <a:xfrm>
            <a:off x="3099201" y="4300210"/>
            <a:ext cx="569387" cy="646331"/>
          </a:xfrm>
          <a:prstGeom prst="rect">
            <a:avLst/>
          </a:prstGeom>
          <a:noFill/>
        </p:spPr>
        <p:txBody>
          <a:bodyPr wrap="none" rtlCol="0">
            <a:spAutoFit/>
          </a:bodyPr>
          <a:lstStyle/>
          <a:p>
            <a:pPr defTabSz="457200"/>
            <a:r>
              <a:rPr lang="en-US" sz="3600">
                <a:solidFill>
                  <a:prstClr val="black"/>
                </a:solidFill>
              </a:rPr>
              <a:t>...</a:t>
            </a:r>
          </a:p>
        </p:txBody>
      </p:sp>
      <p:sp>
        <p:nvSpPr>
          <p:cNvPr id="21" name="Rectangle 20"/>
          <p:cNvSpPr/>
          <p:nvPr/>
        </p:nvSpPr>
        <p:spPr>
          <a:xfrm>
            <a:off x="6152873" y="4104596"/>
            <a:ext cx="997940" cy="680319"/>
          </a:xfrm>
          <a:prstGeom prst="rect">
            <a:avLst/>
          </a:prstGeom>
          <a:solidFill>
            <a:schemeClr val="tx1">
              <a:lumMod val="60000"/>
              <a:lumOff val="40000"/>
            </a:schemeClr>
          </a:solid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dirty="0">
                <a:solidFill>
                  <a:prstClr val="white"/>
                </a:solidFill>
              </a:rPr>
              <a:t>Model</a:t>
            </a:r>
          </a:p>
          <a:p>
            <a:pPr algn="ctr" defTabSz="457200"/>
            <a:r>
              <a:rPr lang="en-US" sz="1400" dirty="0">
                <a:solidFill>
                  <a:prstClr val="white"/>
                </a:solidFill>
              </a:rPr>
              <a:t>Parallel</a:t>
            </a:r>
          </a:p>
          <a:p>
            <a:pPr algn="ctr" defTabSz="457200"/>
            <a:r>
              <a:rPr lang="en-US" sz="1400" dirty="0">
                <a:solidFill>
                  <a:prstClr val="white"/>
                </a:solidFill>
              </a:rPr>
              <a:t>10x-100x</a:t>
            </a:r>
          </a:p>
        </p:txBody>
      </p:sp>
      <p:sp>
        <p:nvSpPr>
          <p:cNvPr id="22" name="Rectangle 21"/>
          <p:cNvSpPr/>
          <p:nvPr/>
        </p:nvSpPr>
        <p:spPr>
          <a:xfrm>
            <a:off x="3978139" y="4104596"/>
            <a:ext cx="997940" cy="680319"/>
          </a:xfrm>
          <a:prstGeom prst="rect">
            <a:avLst/>
          </a:prstGeom>
          <a:solidFill>
            <a:schemeClr val="tx1">
              <a:lumMod val="60000"/>
              <a:lumOff val="40000"/>
            </a:schemeClr>
          </a:solid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dirty="0">
                <a:solidFill>
                  <a:prstClr val="white"/>
                </a:solidFill>
              </a:rPr>
              <a:t>Model</a:t>
            </a:r>
          </a:p>
          <a:p>
            <a:pPr algn="ctr" defTabSz="457200"/>
            <a:r>
              <a:rPr lang="en-US" sz="1400" dirty="0">
                <a:solidFill>
                  <a:prstClr val="white"/>
                </a:solidFill>
              </a:rPr>
              <a:t>Parallel</a:t>
            </a:r>
          </a:p>
          <a:p>
            <a:pPr algn="ctr" defTabSz="457200"/>
            <a:r>
              <a:rPr lang="en-US" sz="1400" dirty="0" smtClean="0">
                <a:solidFill>
                  <a:prstClr val="white"/>
                </a:solidFill>
              </a:rPr>
              <a:t>10x-100x</a:t>
            </a:r>
            <a:endParaRPr lang="en-US" sz="1400" dirty="0">
              <a:solidFill>
                <a:prstClr val="white"/>
              </a:solidFill>
            </a:endParaRPr>
          </a:p>
        </p:txBody>
      </p:sp>
      <p:sp>
        <p:nvSpPr>
          <p:cNvPr id="23" name="Rectangle 22"/>
          <p:cNvSpPr/>
          <p:nvPr/>
        </p:nvSpPr>
        <p:spPr>
          <a:xfrm>
            <a:off x="1874449" y="4104639"/>
            <a:ext cx="997940" cy="680319"/>
          </a:xfrm>
          <a:prstGeom prst="rect">
            <a:avLst/>
          </a:prstGeom>
          <a:solidFill>
            <a:schemeClr val="tx1">
              <a:lumMod val="60000"/>
              <a:lumOff val="40000"/>
            </a:schemeClr>
          </a:solid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dirty="0">
                <a:solidFill>
                  <a:prstClr val="white"/>
                </a:solidFill>
              </a:rPr>
              <a:t>Model</a:t>
            </a:r>
          </a:p>
          <a:p>
            <a:pPr algn="ctr" defTabSz="457200"/>
            <a:r>
              <a:rPr lang="en-US" sz="1400" dirty="0">
                <a:solidFill>
                  <a:prstClr val="white"/>
                </a:solidFill>
              </a:rPr>
              <a:t>Parallel</a:t>
            </a:r>
          </a:p>
          <a:p>
            <a:pPr algn="ctr" defTabSz="457200"/>
            <a:r>
              <a:rPr lang="en-US" sz="1400" dirty="0" smtClean="0">
                <a:solidFill>
                  <a:prstClr val="white"/>
                </a:solidFill>
              </a:rPr>
              <a:t>10x-100x</a:t>
            </a:r>
            <a:endParaRPr lang="en-US" sz="1400" dirty="0">
              <a:solidFill>
                <a:prstClr val="white"/>
              </a:solidFill>
            </a:endParaRPr>
          </a:p>
        </p:txBody>
      </p:sp>
      <p:sp>
        <p:nvSpPr>
          <p:cNvPr id="24" name="Rectangle 23"/>
          <p:cNvSpPr/>
          <p:nvPr/>
        </p:nvSpPr>
        <p:spPr>
          <a:xfrm>
            <a:off x="752867" y="4104596"/>
            <a:ext cx="997940" cy="680319"/>
          </a:xfrm>
          <a:prstGeom prst="rect">
            <a:avLst/>
          </a:prstGeom>
          <a:solidFill>
            <a:schemeClr val="tx1">
              <a:lumMod val="60000"/>
              <a:lumOff val="40000"/>
            </a:schemeClr>
          </a:solid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400" dirty="0">
                <a:solidFill>
                  <a:prstClr val="white"/>
                </a:solidFill>
              </a:rPr>
              <a:t>Model</a:t>
            </a:r>
          </a:p>
          <a:p>
            <a:pPr algn="ctr" defTabSz="457200"/>
            <a:r>
              <a:rPr lang="en-US" sz="1400" dirty="0">
                <a:solidFill>
                  <a:prstClr val="white"/>
                </a:solidFill>
              </a:rPr>
              <a:t>Parallel</a:t>
            </a:r>
          </a:p>
          <a:p>
            <a:pPr algn="ctr" defTabSz="457200"/>
            <a:r>
              <a:rPr lang="en-US" sz="1400" dirty="0" smtClean="0">
                <a:solidFill>
                  <a:prstClr val="white"/>
                </a:solidFill>
              </a:rPr>
              <a:t>10x-100x</a:t>
            </a:r>
            <a:endParaRPr lang="en-US" sz="1400" dirty="0">
              <a:solidFill>
                <a:prstClr val="white"/>
              </a:solidFill>
            </a:endParaRPr>
          </a:p>
        </p:txBody>
      </p:sp>
      <p:sp>
        <p:nvSpPr>
          <p:cNvPr id="25" name="Text Placeholder 3"/>
          <p:cNvSpPr>
            <a:spLocks noGrp="1"/>
          </p:cNvSpPr>
          <p:nvPr>
            <p:ph type="body" sz="quarter" idx="12"/>
          </p:nvPr>
        </p:nvSpPr>
        <p:spPr>
          <a:xfrm>
            <a:off x="457201" y="958643"/>
            <a:ext cx="8372901" cy="374786"/>
          </a:xfrm>
        </p:spPr>
        <p:txBody>
          <a:bodyPr/>
          <a:lstStyle/>
          <a:p>
            <a:r>
              <a:rPr lang="en-US" dirty="0"/>
              <a:t>10,000 x 10-1000 x 10-100 = 1M – 1000M  </a:t>
            </a:r>
            <a:r>
              <a:rPr lang="en-US" dirty="0" smtClean="0"/>
              <a:t>processing elements</a:t>
            </a:r>
            <a:endParaRPr lang="en-US" dirty="0"/>
          </a:p>
          <a:p>
            <a:endParaRPr lang="en-US" dirty="0"/>
          </a:p>
        </p:txBody>
      </p:sp>
    </p:spTree>
    <p:extLst>
      <p:ext uri="{BB962C8B-B14F-4D97-AF65-F5344CB8AC3E}">
        <p14:creationId xmlns:p14="http://schemas.microsoft.com/office/powerpoint/2010/main" val="2048310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a:t>
            </a:r>
            <a:r>
              <a:rPr lang="en-US" dirty="0"/>
              <a:t>Dynamic Load Balancer</a:t>
            </a:r>
          </a:p>
        </p:txBody>
      </p:sp>
      <p:sp>
        <p:nvSpPr>
          <p:cNvPr id="3" name="Content Placeholder 2"/>
          <p:cNvSpPr>
            <a:spLocks noGrp="1"/>
          </p:cNvSpPr>
          <p:nvPr>
            <p:ph idx="1"/>
          </p:nvPr>
        </p:nvSpPr>
        <p:spPr/>
        <p:txBody>
          <a:bodyPr/>
          <a:lstStyle/>
          <a:p>
            <a:r>
              <a:rPr lang="en-US" sz="1600" dirty="0"/>
              <a:t>An MPI library for master-worker </a:t>
            </a:r>
            <a:br>
              <a:rPr lang="en-US" sz="1600" dirty="0"/>
            </a:br>
            <a:r>
              <a:rPr lang="en-US" sz="1600" dirty="0"/>
              <a:t>workloads in C</a:t>
            </a:r>
          </a:p>
          <a:p>
            <a:r>
              <a:rPr lang="en-US" sz="1600" dirty="0"/>
              <a:t>Uses a variable-size, scalable </a:t>
            </a:r>
            <a:br>
              <a:rPr lang="en-US" sz="1600" dirty="0"/>
            </a:br>
            <a:r>
              <a:rPr lang="en-US" sz="1600" dirty="0"/>
              <a:t>network of servers</a:t>
            </a:r>
          </a:p>
          <a:p>
            <a:r>
              <a:rPr lang="en-US" sz="1600" dirty="0"/>
              <a:t>Servers implement </a:t>
            </a:r>
            <a:br>
              <a:rPr lang="en-US" sz="1600" dirty="0"/>
            </a:br>
            <a:r>
              <a:rPr lang="en-US" sz="1600" dirty="0"/>
              <a:t>work-stealing</a:t>
            </a:r>
          </a:p>
          <a:p>
            <a:r>
              <a:rPr lang="en-US" sz="1600" dirty="0"/>
              <a:t>The work unit is a byte array</a:t>
            </a:r>
          </a:p>
          <a:p>
            <a:r>
              <a:rPr lang="en-US" sz="1600" dirty="0"/>
              <a:t>Optional work priorities, targets, types</a:t>
            </a:r>
          </a:p>
          <a:p>
            <a:endParaRPr lang="en-US" sz="1600" dirty="0"/>
          </a:p>
          <a:p>
            <a:r>
              <a:rPr lang="en-US" sz="1600" dirty="0"/>
              <a:t>For Swift/T, we added:</a:t>
            </a:r>
          </a:p>
          <a:p>
            <a:pPr lvl="1"/>
            <a:r>
              <a:rPr lang="en-US" sz="1400" dirty="0"/>
              <a:t>Server-stored data</a:t>
            </a:r>
          </a:p>
          <a:p>
            <a:pPr lvl="1"/>
            <a:r>
              <a:rPr lang="en-US" sz="1400" dirty="0"/>
              <a:t>Data-dependent </a:t>
            </a:r>
            <a:r>
              <a:rPr lang="en-US" sz="1400" dirty="0" smtClean="0"/>
              <a:t>execution</a:t>
            </a:r>
          </a:p>
          <a:p>
            <a:pPr lvl="1"/>
            <a:r>
              <a:rPr lang="en-US" sz="1400" dirty="0" smtClean="0"/>
              <a:t>Parallel tasks</a:t>
            </a:r>
            <a:endParaRPr lang="en-US" sz="1400" dirty="0"/>
          </a:p>
          <a:p>
            <a:pPr marL="0" indent="0">
              <a:buNone/>
            </a:pPr>
            <a:endParaRPr lang="en-US" sz="1600" dirty="0"/>
          </a:p>
          <a:p>
            <a:endParaRPr lang="en-US" sz="1400" dirty="0"/>
          </a:p>
        </p:txBody>
      </p:sp>
      <p:sp>
        <p:nvSpPr>
          <p:cNvPr id="4" name="Text Placeholder 3"/>
          <p:cNvSpPr>
            <a:spLocks noGrp="1"/>
          </p:cNvSpPr>
          <p:nvPr>
            <p:ph type="body" sz="quarter" idx="12"/>
          </p:nvPr>
        </p:nvSpPr>
        <p:spPr/>
        <p:txBody>
          <a:bodyPr/>
          <a:lstStyle/>
          <a:p>
            <a:r>
              <a:rPr lang="en-US" dirty="0" smtClean="0"/>
              <a:t>ADLB for short</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6</a:t>
            </a:fld>
            <a:endParaRPr lang="en-US" dirty="0"/>
          </a:p>
        </p:txBody>
      </p:sp>
      <p:pic>
        <p:nvPicPr>
          <p:cNvPr id="6" name="Picture 2" descr="http://www.anl.gov/sites/anl.gov/files/styles/default_hero/public/adlb.png?itok=eGyc1e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909" y="1381191"/>
            <a:ext cx="3628589" cy="27121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267842" y="2723594"/>
            <a:ext cx="1005403" cy="369332"/>
          </a:xfrm>
          <a:prstGeom prst="rect">
            <a:avLst/>
          </a:prstGeom>
        </p:spPr>
        <p:txBody>
          <a:bodyPr wrap="none">
            <a:spAutoFit/>
          </a:bodyPr>
          <a:lstStyle/>
          <a:p>
            <a:r>
              <a:rPr lang="en-US" dirty="0" smtClean="0">
                <a:solidFill>
                  <a:srgbClr val="000000"/>
                </a:solidFill>
              </a:rPr>
              <a:t>masters</a:t>
            </a:r>
            <a:endParaRPr lang="en-US" dirty="0">
              <a:solidFill>
                <a:srgbClr val="000000"/>
              </a:solidFill>
            </a:endParaRPr>
          </a:p>
        </p:txBody>
      </p:sp>
      <p:sp>
        <p:nvSpPr>
          <p:cNvPr id="8" name="Rectangle 7"/>
          <p:cNvSpPr/>
          <p:nvPr/>
        </p:nvSpPr>
        <p:spPr>
          <a:xfrm>
            <a:off x="6383955" y="995129"/>
            <a:ext cx="992579" cy="369332"/>
          </a:xfrm>
          <a:prstGeom prst="rect">
            <a:avLst/>
          </a:prstGeom>
        </p:spPr>
        <p:txBody>
          <a:bodyPr wrap="none">
            <a:spAutoFit/>
          </a:bodyPr>
          <a:lstStyle/>
          <a:p>
            <a:r>
              <a:rPr lang="en-US" dirty="0" smtClean="0">
                <a:solidFill>
                  <a:srgbClr val="000000"/>
                </a:solidFill>
              </a:rPr>
              <a:t>workers</a:t>
            </a:r>
            <a:endParaRPr lang="en-US" dirty="0">
              <a:solidFill>
                <a:srgbClr val="000000"/>
              </a:solidFill>
            </a:endParaRPr>
          </a:p>
        </p:txBody>
      </p:sp>
      <p:sp>
        <p:nvSpPr>
          <p:cNvPr id="9" name="Rectangle 8"/>
          <p:cNvSpPr/>
          <p:nvPr/>
        </p:nvSpPr>
        <p:spPr>
          <a:xfrm>
            <a:off x="4471261" y="4291697"/>
            <a:ext cx="4572000" cy="646331"/>
          </a:xfrm>
          <a:prstGeom prst="rect">
            <a:avLst/>
          </a:prstGeom>
        </p:spPr>
        <p:txBody>
          <a:bodyPr wrap="square">
            <a:spAutoFit/>
          </a:bodyPr>
          <a:lstStyle/>
          <a:p>
            <a:pPr marL="285750" indent="-285750">
              <a:buFont typeface="Wingdings" panose="05000000000000000000" pitchFamily="2" charset="2"/>
              <a:buChar char="§"/>
            </a:pPr>
            <a:r>
              <a:rPr lang="en-US" sz="1200" dirty="0" smtClean="0">
                <a:solidFill>
                  <a:schemeClr val="tx1">
                    <a:lumMod val="60000"/>
                    <a:lumOff val="40000"/>
                  </a:schemeClr>
                </a:solidFill>
              </a:rPr>
              <a:t>Lusk et al.  </a:t>
            </a:r>
            <a:r>
              <a:rPr lang="en-US" sz="1200" b="1" dirty="0" smtClean="0">
                <a:solidFill>
                  <a:schemeClr val="tx1">
                    <a:lumMod val="60000"/>
                    <a:lumOff val="40000"/>
                  </a:schemeClr>
                </a:solidFill>
              </a:rPr>
              <a:t>More </a:t>
            </a:r>
            <a:r>
              <a:rPr lang="en-US" sz="1200" b="1" dirty="0">
                <a:solidFill>
                  <a:schemeClr val="tx1">
                    <a:lumMod val="60000"/>
                    <a:lumOff val="40000"/>
                  </a:schemeClr>
                </a:solidFill>
              </a:rPr>
              <a:t>scalability, less pain: A simple programming model and its implementation for extreme computing. </a:t>
            </a:r>
            <a:r>
              <a:rPr lang="en-US" sz="1200" dirty="0">
                <a:solidFill>
                  <a:schemeClr val="tx1">
                    <a:lumMod val="60000"/>
                    <a:lumOff val="40000"/>
                  </a:schemeClr>
                </a:solidFill>
              </a:rPr>
              <a:t>SciDAC Review 17, </a:t>
            </a:r>
            <a:r>
              <a:rPr lang="en-US" sz="1200" dirty="0" smtClean="0">
                <a:solidFill>
                  <a:schemeClr val="tx1">
                    <a:lumMod val="60000"/>
                    <a:lumOff val="40000"/>
                  </a:schemeClr>
                </a:solidFill>
              </a:rPr>
              <a:t>2010</a:t>
            </a:r>
            <a:endParaRPr lang="en-US" sz="1200" dirty="0">
              <a:solidFill>
                <a:schemeClr val="tx1">
                  <a:lumMod val="60000"/>
                  <a:lumOff val="40000"/>
                </a:schemeClr>
              </a:solidFill>
            </a:endParaRPr>
          </a:p>
        </p:txBody>
      </p:sp>
      <p:cxnSp>
        <p:nvCxnSpPr>
          <p:cNvPr id="10" name="Straight Connector 9"/>
          <p:cNvCxnSpPr/>
          <p:nvPr/>
        </p:nvCxnSpPr>
        <p:spPr>
          <a:xfrm>
            <a:off x="4471261" y="4291697"/>
            <a:ext cx="4362773" cy="0"/>
          </a:xfrm>
          <a:prstGeom prst="line">
            <a:avLst/>
          </a:prstGeom>
          <a:ln w="635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460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tasks in CANDLE workflows</a:t>
            </a:r>
            <a:endParaRPr lang="en-US" dirty="0"/>
          </a:p>
        </p:txBody>
      </p:sp>
      <p:sp>
        <p:nvSpPr>
          <p:cNvPr id="3" name="Content Placeholder 2"/>
          <p:cNvSpPr>
            <a:spLocks noGrp="1"/>
          </p:cNvSpPr>
          <p:nvPr>
            <p:ph idx="1"/>
          </p:nvPr>
        </p:nvSpPr>
        <p:spPr>
          <a:xfrm>
            <a:off x="457201" y="1408346"/>
            <a:ext cx="8372901" cy="657047"/>
          </a:xfrm>
        </p:spPr>
        <p:txBody>
          <a:bodyPr/>
          <a:lstStyle/>
          <a:p>
            <a:r>
              <a:rPr lang="en-US" dirty="0" smtClean="0"/>
              <a:t>Training </a:t>
            </a:r>
            <a:r>
              <a:rPr lang="en-US" dirty="0" smtClean="0"/>
              <a:t>the same network across nodes</a:t>
            </a:r>
          </a:p>
          <a:p>
            <a:endParaRPr lang="en-US" dirty="0" smtClean="0"/>
          </a:p>
          <a:p>
            <a:endParaRPr lang="en-US" dirty="0"/>
          </a:p>
          <a:p>
            <a:endParaRPr lang="en-US" dirty="0" smtClean="0"/>
          </a:p>
          <a:p>
            <a:endParaRPr lang="en-US" dirty="0"/>
          </a:p>
        </p:txBody>
      </p:sp>
      <p:sp>
        <p:nvSpPr>
          <p:cNvPr id="4" name="Text Placeholder 3"/>
          <p:cNvSpPr>
            <a:spLocks noGrp="1"/>
          </p:cNvSpPr>
          <p:nvPr>
            <p:ph type="body" sz="quarter" idx="12"/>
          </p:nvPr>
        </p:nvSpPr>
        <p:spPr/>
        <p:txBody>
          <a:bodyPr/>
          <a:lstStyle/>
          <a:p>
            <a:r>
              <a:rPr lang="en-US" dirty="0" smtClean="0"/>
              <a:t>Complex concurrency structures</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7</a:t>
            </a:fld>
            <a:endParaRPr lang="en-US" dirty="0"/>
          </a:p>
        </p:txBody>
      </p:sp>
      <p:sp>
        <p:nvSpPr>
          <p:cNvPr id="6" name="Content Placeholder 2"/>
          <p:cNvSpPr txBox="1">
            <a:spLocks/>
          </p:cNvSpPr>
          <p:nvPr/>
        </p:nvSpPr>
        <p:spPr>
          <a:xfrm>
            <a:off x="462530" y="1787622"/>
            <a:ext cx="8372901" cy="2976209"/>
          </a:xfrm>
          <a:prstGeom prst="rect">
            <a:avLst/>
          </a:prstGeom>
        </p:spPr>
        <p:txBody>
          <a:bodyPr vert="horz" lIns="0" tIns="0" rIns="0" bIns="45720" numCol="2"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Library approach:</a:t>
            </a:r>
          </a:p>
          <a:p>
            <a:pPr lvl="1"/>
            <a:r>
              <a:rPr lang="en-US" dirty="0" smtClean="0"/>
              <a:t>Use Swift/T @par syntax</a:t>
            </a:r>
          </a:p>
          <a:p>
            <a:pPr lvl="1"/>
            <a:r>
              <a:rPr lang="en-US" dirty="0" smtClean="0"/>
              <a:t>Uses MPI 3 to </a:t>
            </a:r>
            <a:r>
              <a:rPr lang="en-US" dirty="0"/>
              <a:t>dynamically </a:t>
            </a:r>
            <a:r>
              <a:rPr lang="en-US" dirty="0" smtClean="0"/>
              <a:t>create communicator from group</a:t>
            </a:r>
          </a:p>
          <a:p>
            <a:pPr lvl="1"/>
            <a:r>
              <a:rPr lang="en-US" dirty="0" smtClean="0"/>
              <a:t>User task library accepts communicator via function input</a:t>
            </a:r>
          </a:p>
          <a:p>
            <a:pPr lvl="1"/>
            <a:r>
              <a:rPr lang="en-US" dirty="0" smtClean="0"/>
              <a:t>Approach developed for other scientific computing cases, LAMMPS, NAMD, DIY, etc.</a:t>
            </a:r>
          </a:p>
          <a:p>
            <a:pPr lvl="1"/>
            <a:endParaRPr lang="en-US" dirty="0" smtClean="0"/>
          </a:p>
          <a:p>
            <a:pPr lvl="1"/>
            <a:endParaRPr lang="en-US" dirty="0"/>
          </a:p>
          <a:p>
            <a:r>
              <a:rPr lang="en-US" dirty="0" err="1" smtClean="0"/>
              <a:t>MPI_Launch</a:t>
            </a:r>
            <a:r>
              <a:rPr lang="en-US" dirty="0" smtClean="0"/>
              <a:t> approach</a:t>
            </a:r>
          </a:p>
          <a:p>
            <a:pPr lvl="1"/>
            <a:r>
              <a:rPr lang="en-US" dirty="0" smtClean="0"/>
              <a:t>Use Swift/T launch() function</a:t>
            </a:r>
          </a:p>
          <a:p>
            <a:pPr lvl="1"/>
            <a:r>
              <a:rPr lang="en-US" dirty="0" smtClean="0"/>
              <a:t>Creates MPI 3 group</a:t>
            </a:r>
          </a:p>
          <a:p>
            <a:pPr lvl="1"/>
            <a:r>
              <a:rPr lang="en-US" dirty="0" smtClean="0"/>
              <a:t>Launches </a:t>
            </a:r>
            <a:r>
              <a:rPr lang="en-US" dirty="0" err="1" smtClean="0"/>
              <a:t>mpiexec</a:t>
            </a:r>
            <a:r>
              <a:rPr lang="en-US" dirty="0" smtClean="0"/>
              <a:t> on those resources, creating a new MPI_COMM_WORLD and separate processes (fault tolerance)</a:t>
            </a:r>
          </a:p>
          <a:p>
            <a:pPr lvl="1"/>
            <a:r>
              <a:rPr lang="en-US" dirty="0" smtClean="0"/>
              <a:t>Works on clusters</a:t>
            </a:r>
          </a:p>
          <a:p>
            <a:pPr lvl="1"/>
            <a:r>
              <a:rPr lang="en-US" dirty="0" smtClean="0"/>
              <a:t>Has initial vendor support</a:t>
            </a:r>
            <a:endParaRPr lang="en-US" dirty="0" smtClean="0"/>
          </a:p>
          <a:p>
            <a:endParaRPr lang="en-US" dirty="0"/>
          </a:p>
        </p:txBody>
      </p:sp>
    </p:spTree>
    <p:extLst>
      <p:ext uri="{BB962C8B-B14F-4D97-AF65-F5344CB8AC3E}">
        <p14:creationId xmlns:p14="http://schemas.microsoft.com/office/powerpoint/2010/main" val="3171729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Dataflow+data-parallel</a:t>
            </a:r>
            <a:r>
              <a:rPr lang="en-US" dirty="0"/>
              <a:t> analysis/visualization</a:t>
            </a:r>
          </a:p>
        </p:txBody>
      </p:sp>
      <p:sp>
        <p:nvSpPr>
          <p:cNvPr id="5" name="Slide Number Placeholder 4"/>
          <p:cNvSpPr>
            <a:spLocks noGrp="1"/>
          </p:cNvSpPr>
          <p:nvPr>
            <p:ph type="sldNum" sz="quarter" idx="13"/>
          </p:nvPr>
        </p:nvSpPr>
        <p:spPr/>
        <p:txBody>
          <a:bodyPr/>
          <a:lstStyle/>
          <a:p>
            <a:fld id="{AEFAAC5A-9C4F-4278-920D-DF2BAB595749}" type="slidenum">
              <a:rPr lang="en-US" smtClean="0"/>
              <a:pPr/>
              <a:t>8</a:t>
            </a:fld>
            <a:endParaRPr lang="en-US" dirty="0"/>
          </a:p>
        </p:txBody>
      </p:sp>
      <p:grpSp>
        <p:nvGrpSpPr>
          <p:cNvPr id="29" name="Group 28"/>
          <p:cNvGrpSpPr/>
          <p:nvPr/>
        </p:nvGrpSpPr>
        <p:grpSpPr>
          <a:xfrm>
            <a:off x="2181384" y="1484983"/>
            <a:ext cx="1981200" cy="1409701"/>
            <a:chOff x="2438400" y="2599267"/>
            <a:chExt cx="1981200" cy="1879601"/>
          </a:xfrm>
        </p:grpSpPr>
        <p:sp>
          <p:nvSpPr>
            <p:cNvPr id="30" name="Rectangle 29"/>
            <p:cNvSpPr/>
            <p:nvPr/>
          </p:nvSpPr>
          <p:spPr bwMode="auto">
            <a:xfrm>
              <a:off x="2438400" y="2599267"/>
              <a:ext cx="1981200" cy="372534"/>
            </a:xfrm>
            <a:prstGeom prst="rect">
              <a:avLst/>
            </a:prstGeom>
            <a:no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charset="0"/>
                  <a:ea typeface="MS PGothic" pitchFamily="34" charset="-128"/>
                </a:rPr>
                <a:t>Analysis Library</a:t>
              </a:r>
            </a:p>
          </p:txBody>
        </p:sp>
        <p:sp>
          <p:nvSpPr>
            <p:cNvPr id="31" name="Rectangle 30"/>
            <p:cNvSpPr/>
            <p:nvPr/>
          </p:nvSpPr>
          <p:spPr bwMode="auto">
            <a:xfrm>
              <a:off x="2438400" y="2980266"/>
              <a:ext cx="1981200" cy="372534"/>
            </a:xfrm>
            <a:prstGeom prst="rect">
              <a:avLst/>
            </a:prstGeom>
            <a:no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charset="0"/>
                  <a:ea typeface="MS PGothic" pitchFamily="34" charset="-128"/>
                </a:rPr>
                <a:t>OSUFlow</a:t>
              </a:r>
            </a:p>
          </p:txBody>
        </p:sp>
        <p:sp>
          <p:nvSpPr>
            <p:cNvPr id="32" name="Rectangle 31"/>
            <p:cNvSpPr/>
            <p:nvPr/>
          </p:nvSpPr>
          <p:spPr bwMode="auto">
            <a:xfrm>
              <a:off x="2438400" y="3361266"/>
              <a:ext cx="1981200" cy="372534"/>
            </a:xfrm>
            <a:prstGeom prst="rect">
              <a:avLst/>
            </a:prstGeom>
            <a:no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charset="0"/>
                  <a:ea typeface="MS PGothic" pitchFamily="34" charset="-128"/>
                </a:rPr>
                <a:t>DIY</a:t>
              </a:r>
            </a:p>
          </p:txBody>
        </p:sp>
        <p:sp>
          <p:nvSpPr>
            <p:cNvPr id="33" name="Rectangle 32"/>
            <p:cNvSpPr/>
            <p:nvPr/>
          </p:nvSpPr>
          <p:spPr bwMode="auto">
            <a:xfrm>
              <a:off x="2438400" y="3733800"/>
              <a:ext cx="1981200" cy="372534"/>
            </a:xfrm>
            <a:prstGeom prst="rect">
              <a:avLst/>
            </a:prstGeom>
            <a:no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charset="0"/>
                  <a:ea typeface="MS PGothic" pitchFamily="34" charset="-128"/>
                </a:rPr>
                <a:t>Parallel Runtime</a:t>
              </a:r>
            </a:p>
          </p:txBody>
        </p:sp>
        <p:sp>
          <p:nvSpPr>
            <p:cNvPr id="34" name="Rectangle 33"/>
            <p:cNvSpPr/>
            <p:nvPr/>
          </p:nvSpPr>
          <p:spPr bwMode="auto">
            <a:xfrm>
              <a:off x="2438400" y="4106334"/>
              <a:ext cx="1981200" cy="372534"/>
            </a:xfrm>
            <a:prstGeom prst="rect">
              <a:avLst/>
            </a:prstGeom>
            <a:no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charset="0"/>
                  <a:ea typeface="MS PGothic" pitchFamily="34" charset="-128"/>
                </a:rPr>
                <a:t>MPI</a:t>
              </a:r>
            </a:p>
          </p:txBody>
        </p: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783" y="1306735"/>
            <a:ext cx="1008805" cy="749747"/>
          </a:xfrm>
          <a:prstGeom prst="rect">
            <a:avLst/>
          </a:prstGeom>
        </p:spPr>
      </p:pic>
      <p:sp>
        <p:nvSpPr>
          <p:cNvPr id="36" name="Right Arrow 35"/>
          <p:cNvSpPr/>
          <p:nvPr/>
        </p:nvSpPr>
        <p:spPr bwMode="auto">
          <a:xfrm>
            <a:off x="581184" y="1892970"/>
            <a:ext cx="1371600" cy="1060450"/>
          </a:xfrm>
          <a:prstGeom prst="rightArrow">
            <a:avLst/>
          </a:prstGeom>
          <a:no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charset="0"/>
                <a:ea typeface="MS PGothic" pitchFamily="34" charset="-128"/>
              </a:rPr>
              <a:t>Data source</a:t>
            </a:r>
          </a:p>
        </p:txBody>
      </p:sp>
      <p:grpSp>
        <p:nvGrpSpPr>
          <p:cNvPr id="37" name="Group 36"/>
          <p:cNvGrpSpPr/>
          <p:nvPr/>
        </p:nvGrpSpPr>
        <p:grpSpPr>
          <a:xfrm>
            <a:off x="885984" y="2842452"/>
            <a:ext cx="152400" cy="565150"/>
            <a:chOff x="8153400" y="2599267"/>
            <a:chExt cx="152400" cy="753533"/>
          </a:xfrm>
        </p:grpSpPr>
        <p:sp>
          <p:nvSpPr>
            <p:cNvPr id="38" name="Oval 37"/>
            <p:cNvSpPr/>
            <p:nvPr/>
          </p:nvSpPr>
          <p:spPr bwMode="auto">
            <a:xfrm>
              <a:off x="8153400" y="2599267"/>
              <a:ext cx="152400" cy="143933"/>
            </a:xfrm>
            <a:prstGeom prst="ellipse">
              <a:avLst/>
            </a:prstGeom>
            <a:solidFill>
              <a:sysClr val="windowText" lastClr="000000"/>
            </a:solid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charset="0"/>
                <a:ea typeface="MS PGothic" pitchFamily="34" charset="-128"/>
              </a:endParaRPr>
            </a:p>
          </p:txBody>
        </p:sp>
        <p:sp>
          <p:nvSpPr>
            <p:cNvPr id="39" name="Oval 38"/>
            <p:cNvSpPr/>
            <p:nvPr/>
          </p:nvSpPr>
          <p:spPr bwMode="auto">
            <a:xfrm>
              <a:off x="8153400" y="2904067"/>
              <a:ext cx="152400" cy="143933"/>
            </a:xfrm>
            <a:prstGeom prst="ellipse">
              <a:avLst/>
            </a:prstGeom>
            <a:solidFill>
              <a:sysClr val="windowText" lastClr="000000"/>
            </a:solid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charset="0"/>
                <a:ea typeface="MS PGothic" pitchFamily="34" charset="-128"/>
              </a:endParaRPr>
            </a:p>
          </p:txBody>
        </p:sp>
        <p:sp>
          <p:nvSpPr>
            <p:cNvPr id="40" name="Oval 39"/>
            <p:cNvSpPr/>
            <p:nvPr/>
          </p:nvSpPr>
          <p:spPr bwMode="auto">
            <a:xfrm>
              <a:off x="8153400" y="3208867"/>
              <a:ext cx="152400" cy="143933"/>
            </a:xfrm>
            <a:prstGeom prst="ellipse">
              <a:avLst/>
            </a:prstGeom>
            <a:solidFill>
              <a:sysClr val="windowText" lastClr="000000"/>
            </a:solid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charset="0"/>
                <a:ea typeface="MS PGothic" pitchFamily="34" charset="-128"/>
              </a:endParaRPr>
            </a:p>
          </p:txBody>
        </p:sp>
      </p:gr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783" y="1910432"/>
            <a:ext cx="1008805" cy="749747"/>
          </a:xfrm>
          <a:prstGeom prst="rect">
            <a:avLst/>
          </a:prstGeom>
        </p:spPr>
      </p:pic>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784" y="2425006"/>
            <a:ext cx="1008805" cy="749747"/>
          </a:xfrm>
          <a:prstGeom prst="rect">
            <a:avLst/>
          </a:prstGeom>
        </p:spPr>
      </p:pic>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523" y="2887572"/>
            <a:ext cx="1008805" cy="749747"/>
          </a:xfrm>
          <a:prstGeom prst="rect">
            <a:avLst/>
          </a:prstGeom>
        </p:spPr>
      </p:pic>
      <p:cxnSp>
        <p:nvCxnSpPr>
          <p:cNvPr id="44" name="Straight Arrow Connector 43"/>
          <p:cNvCxnSpPr>
            <a:stCxn id="32" idx="3"/>
            <a:endCxn id="35" idx="1"/>
          </p:cNvCxnSpPr>
          <p:nvPr/>
        </p:nvCxnSpPr>
        <p:spPr bwMode="auto">
          <a:xfrm flipV="1">
            <a:off x="4162584" y="1681609"/>
            <a:ext cx="838198" cy="514574"/>
          </a:xfrm>
          <a:prstGeom prst="straightConnector1">
            <a:avLst/>
          </a:prstGeom>
          <a:noFill/>
          <a:ln w="6350" cap="flat" cmpd="sng" algn="ctr">
            <a:solidFill>
              <a:sysClr val="windowText" lastClr="000000"/>
            </a:solidFill>
            <a:prstDash val="solid"/>
            <a:round/>
            <a:headEnd type="none" w="med" len="med"/>
            <a:tailEnd type="arrow" w="lg" len="lg"/>
          </a:ln>
          <a:effectLst/>
        </p:spPr>
      </p:cxnSp>
      <p:cxnSp>
        <p:nvCxnSpPr>
          <p:cNvPr id="45" name="Straight Arrow Connector 44"/>
          <p:cNvCxnSpPr>
            <a:stCxn id="32" idx="3"/>
            <a:endCxn id="42" idx="1"/>
          </p:cNvCxnSpPr>
          <p:nvPr/>
        </p:nvCxnSpPr>
        <p:spPr bwMode="auto">
          <a:xfrm>
            <a:off x="4162585" y="2196183"/>
            <a:ext cx="809199" cy="603697"/>
          </a:xfrm>
          <a:prstGeom prst="straightConnector1">
            <a:avLst/>
          </a:prstGeom>
          <a:noFill/>
          <a:ln w="6350" cap="flat" cmpd="sng" algn="ctr">
            <a:solidFill>
              <a:sysClr val="windowText" lastClr="000000"/>
            </a:solidFill>
            <a:prstDash val="solid"/>
            <a:round/>
            <a:headEnd type="none" w="med" len="med"/>
            <a:tailEnd type="arrow" w="lg" len="lg"/>
          </a:ln>
          <a:effectLst/>
        </p:spPr>
      </p:cxnSp>
      <p:cxnSp>
        <p:nvCxnSpPr>
          <p:cNvPr id="46" name="Straight Arrow Connector 45"/>
          <p:cNvCxnSpPr>
            <a:stCxn id="42" idx="3"/>
            <a:endCxn id="41" idx="1"/>
          </p:cNvCxnSpPr>
          <p:nvPr/>
        </p:nvCxnSpPr>
        <p:spPr bwMode="auto">
          <a:xfrm flipV="1">
            <a:off x="5980589" y="2285305"/>
            <a:ext cx="544195" cy="514574"/>
          </a:xfrm>
          <a:prstGeom prst="straightConnector1">
            <a:avLst/>
          </a:prstGeom>
          <a:noFill/>
          <a:ln w="6350" cap="flat" cmpd="sng" algn="ctr">
            <a:solidFill>
              <a:sysClr val="windowText" lastClr="000000"/>
            </a:solidFill>
            <a:prstDash val="solid"/>
            <a:round/>
            <a:headEnd type="none" w="med" len="med"/>
            <a:tailEnd type="arrow" w="lg" len="lg"/>
          </a:ln>
          <a:effectLst/>
        </p:spPr>
      </p:cxnSp>
      <p:cxnSp>
        <p:nvCxnSpPr>
          <p:cNvPr id="47" name="Straight Arrow Connector 46"/>
          <p:cNvCxnSpPr>
            <a:stCxn id="35" idx="3"/>
            <a:endCxn id="41" idx="1"/>
          </p:cNvCxnSpPr>
          <p:nvPr/>
        </p:nvCxnSpPr>
        <p:spPr bwMode="auto">
          <a:xfrm>
            <a:off x="6009587" y="1681609"/>
            <a:ext cx="515196" cy="603697"/>
          </a:xfrm>
          <a:prstGeom prst="straightConnector1">
            <a:avLst/>
          </a:prstGeom>
          <a:noFill/>
          <a:ln w="6350" cap="flat" cmpd="sng" algn="ctr">
            <a:solidFill>
              <a:sysClr val="windowText" lastClr="000000"/>
            </a:solidFill>
            <a:prstDash val="solid"/>
            <a:round/>
            <a:headEnd type="none" w="med" len="med"/>
            <a:tailEnd type="arrow" w="lg" len="lg"/>
          </a:ln>
          <a:effectLst/>
        </p:spPr>
      </p:cxnSp>
      <p:cxnSp>
        <p:nvCxnSpPr>
          <p:cNvPr id="48" name="Straight Arrow Connector 47"/>
          <p:cNvCxnSpPr>
            <a:stCxn id="42" idx="3"/>
            <a:endCxn id="43" idx="1"/>
          </p:cNvCxnSpPr>
          <p:nvPr/>
        </p:nvCxnSpPr>
        <p:spPr bwMode="auto">
          <a:xfrm>
            <a:off x="5980588" y="2799880"/>
            <a:ext cx="807934" cy="462566"/>
          </a:xfrm>
          <a:prstGeom prst="straightConnector1">
            <a:avLst/>
          </a:prstGeom>
          <a:noFill/>
          <a:ln w="6350" cap="flat" cmpd="sng" algn="ctr">
            <a:solidFill>
              <a:sysClr val="windowText" lastClr="000000"/>
            </a:solidFill>
            <a:prstDash val="solid"/>
            <a:round/>
            <a:headEnd type="none" w="med" len="med"/>
            <a:tailEnd type="arrow" w="lg" len="lg"/>
          </a:ln>
          <a:effectLst/>
        </p:spPr>
      </p:cxnSp>
      <p:sp>
        <p:nvSpPr>
          <p:cNvPr id="49" name="Rectangle 48"/>
          <p:cNvSpPr/>
          <p:nvPr/>
        </p:nvSpPr>
        <p:spPr>
          <a:xfrm>
            <a:off x="2009086" y="3427543"/>
            <a:ext cx="4083233" cy="646331"/>
          </a:xfrm>
          <a:prstGeom prst="rect">
            <a:avLst/>
          </a:prstGeom>
        </p:spPr>
        <p:txBody>
          <a:bodyPr wrap="none">
            <a:spAutoFit/>
          </a:bodyPr>
          <a:lstStyle/>
          <a:p>
            <a:pPr algn="ctr" fontAlgn="base">
              <a:spcBef>
                <a:spcPct val="0"/>
              </a:spcBef>
              <a:spcAft>
                <a:spcPct val="0"/>
              </a:spcAft>
            </a:pPr>
            <a:r>
              <a:rPr lang="en-GB" b="1" dirty="0" smtClean="0">
                <a:solidFill>
                  <a:prstClr val="black"/>
                </a:solidFill>
                <a:latin typeface="Calibri" charset="0"/>
                <a:ea typeface="MS PGothic" pitchFamily="34" charset="-128"/>
              </a:rPr>
              <a:t>Dataflow-structured analysis framework </a:t>
            </a:r>
          </a:p>
          <a:p>
            <a:pPr algn="ctr" fontAlgn="base">
              <a:spcBef>
                <a:spcPct val="0"/>
              </a:spcBef>
              <a:spcAft>
                <a:spcPct val="0"/>
              </a:spcAft>
            </a:pPr>
            <a:r>
              <a:rPr lang="en-GB" b="1" dirty="0" smtClean="0">
                <a:solidFill>
                  <a:prstClr val="black"/>
                </a:solidFill>
                <a:latin typeface="Calibri" charset="0"/>
                <a:ea typeface="MS PGothic" pitchFamily="34" charset="-128"/>
              </a:rPr>
              <a:t>based on OSUFlow/DIY</a:t>
            </a:r>
            <a:endParaRPr lang="en-US" b="1" dirty="0">
              <a:solidFill>
                <a:prstClr val="black"/>
              </a:solidFill>
              <a:latin typeface="Calibri" charset="0"/>
              <a:ea typeface="MS PGothic" pitchFamily="34" charset="-128"/>
            </a:endParaRPr>
          </a:p>
        </p:txBody>
      </p:sp>
      <p:sp>
        <p:nvSpPr>
          <p:cNvPr id="50" name="Right Arrow 49"/>
          <p:cNvSpPr/>
          <p:nvPr/>
        </p:nvSpPr>
        <p:spPr bwMode="auto">
          <a:xfrm>
            <a:off x="581184" y="1200150"/>
            <a:ext cx="1371600" cy="1060450"/>
          </a:xfrm>
          <a:prstGeom prst="rightArrow">
            <a:avLst/>
          </a:prstGeom>
          <a:solidFill>
            <a:sysClr val="window" lastClr="FFFFFF"/>
          </a:solidFill>
          <a:ln w="38100">
            <a:solidFill>
              <a:sysClr val="windowText" lastClr="000000"/>
            </a:solidFill>
            <a:miter lim="800000"/>
            <a:headEnd/>
            <a:tailEnd type="triangle" w="med" len="med"/>
          </a:ln>
        </p:spPr>
        <p:txBody>
          <a:bodyPr rtlCol="0"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charset="0"/>
                <a:ea typeface="MS PGothic" pitchFamily="34" charset="-128"/>
              </a:rPr>
              <a:t>Data source</a:t>
            </a:r>
          </a:p>
        </p:txBody>
      </p:sp>
      <p:graphicFrame>
        <p:nvGraphicFramePr>
          <p:cNvPr id="51" name="Object 50"/>
          <p:cNvGraphicFramePr>
            <a:graphicFrameLocks noChangeAspect="1"/>
          </p:cNvGraphicFramePr>
          <p:nvPr>
            <p:extLst>
              <p:ext uri="{D42A27DB-BD31-4B8C-83A1-F6EECF244321}">
                <p14:modId xmlns:p14="http://schemas.microsoft.com/office/powerpoint/2010/main" val="2567084341"/>
              </p:ext>
            </p:extLst>
          </p:nvPr>
        </p:nvGraphicFramePr>
        <p:xfrm>
          <a:off x="6788522" y="2799880"/>
          <a:ext cx="2103756" cy="1692170"/>
        </p:xfrm>
        <a:graphic>
          <a:graphicData uri="http://schemas.openxmlformats.org/presentationml/2006/ole">
            <mc:AlternateContent xmlns:mc="http://schemas.openxmlformats.org/markup-compatibility/2006">
              <mc:Choice xmlns:v="urn:schemas-microsoft-com:vml" Requires="v">
                <p:oleObj spid="_x0000_s1061" name="Acrobat Document" r:id="rId4" imgW="8010380" imgH="8591370" progId="AcroExch.Document.7">
                  <p:embed/>
                </p:oleObj>
              </mc:Choice>
              <mc:Fallback>
                <p:oleObj name="Acrobat Document" r:id="rId4" imgW="8010380" imgH="8591370" progId="AcroExch.Document.7">
                  <p:embed/>
                  <p:pic>
                    <p:nvPicPr>
                      <p:cNvPr id="0" name=""/>
                      <p:cNvPicPr/>
                      <p:nvPr/>
                    </p:nvPicPr>
                    <p:blipFill>
                      <a:blip r:embed="rId5"/>
                      <a:stretch>
                        <a:fillRect/>
                      </a:stretch>
                    </p:blipFill>
                    <p:spPr>
                      <a:xfrm>
                        <a:off x="6788522" y="2799880"/>
                        <a:ext cx="2103756" cy="1692170"/>
                      </a:xfrm>
                      <a:prstGeom prst="rect">
                        <a:avLst/>
                      </a:prstGeom>
                    </p:spPr>
                  </p:pic>
                </p:oleObj>
              </mc:Fallback>
            </mc:AlternateContent>
          </a:graphicData>
        </a:graphic>
      </p:graphicFrame>
      <p:sp>
        <p:nvSpPr>
          <p:cNvPr id="52" name="Rectangle 51"/>
          <p:cNvSpPr/>
          <p:nvPr/>
        </p:nvSpPr>
        <p:spPr>
          <a:xfrm>
            <a:off x="395207" y="4474405"/>
            <a:ext cx="5585381" cy="523220"/>
          </a:xfrm>
          <a:prstGeom prst="rect">
            <a:avLst/>
          </a:prstGeom>
        </p:spPr>
        <p:txBody>
          <a:bodyPr wrap="square">
            <a:spAutoFit/>
          </a:bodyPr>
          <a:lstStyle/>
          <a:p>
            <a:pPr marL="285750" indent="-285750">
              <a:buFont typeface="Wingdings" panose="05000000000000000000" pitchFamily="2" charset="2"/>
              <a:buChar char="§"/>
            </a:pPr>
            <a:r>
              <a:rPr lang="en-US" sz="1400" b="1" dirty="0">
                <a:solidFill>
                  <a:schemeClr val="tx1">
                    <a:lumMod val="60000"/>
                    <a:lumOff val="40000"/>
                  </a:schemeClr>
                </a:solidFill>
              </a:rPr>
              <a:t>Dataflow coordination of data-parallel tasks via MPI 3.0</a:t>
            </a:r>
            <a:r>
              <a:rPr lang="en-US" sz="1400" dirty="0">
                <a:solidFill>
                  <a:schemeClr val="tx1">
                    <a:lumMod val="60000"/>
                    <a:lumOff val="40000"/>
                  </a:schemeClr>
                </a:solidFill>
              </a:rPr>
              <a:t> </a:t>
            </a:r>
            <a:r>
              <a:rPr lang="en-US" sz="1400" dirty="0" smtClean="0">
                <a:solidFill>
                  <a:schemeClr val="tx1">
                    <a:lumMod val="60000"/>
                    <a:lumOff val="40000"/>
                  </a:schemeClr>
                </a:solidFill>
              </a:rPr>
              <a:t/>
            </a:r>
            <a:br>
              <a:rPr lang="en-US" sz="1400" dirty="0" smtClean="0">
                <a:solidFill>
                  <a:schemeClr val="tx1">
                    <a:lumMod val="60000"/>
                    <a:lumOff val="40000"/>
                  </a:schemeClr>
                </a:solidFill>
              </a:rPr>
            </a:br>
            <a:r>
              <a:rPr lang="en-US" sz="1400" dirty="0" smtClean="0">
                <a:solidFill>
                  <a:schemeClr val="tx1">
                    <a:lumMod val="60000"/>
                    <a:lumOff val="40000"/>
                  </a:schemeClr>
                </a:solidFill>
              </a:rPr>
              <a:t>Proc. EuroMPI, 2013</a:t>
            </a:r>
            <a:endParaRPr lang="en-US" sz="1400" dirty="0">
              <a:solidFill>
                <a:schemeClr val="tx1">
                  <a:lumMod val="60000"/>
                  <a:lumOff val="40000"/>
                </a:schemeClr>
              </a:solidFill>
            </a:endParaRPr>
          </a:p>
        </p:txBody>
      </p:sp>
      <p:cxnSp>
        <p:nvCxnSpPr>
          <p:cNvPr id="53" name="Straight Connector 52"/>
          <p:cNvCxnSpPr/>
          <p:nvPr/>
        </p:nvCxnSpPr>
        <p:spPr>
          <a:xfrm>
            <a:off x="395208" y="4471133"/>
            <a:ext cx="5021451" cy="0"/>
          </a:xfrm>
          <a:prstGeom prst="line">
            <a:avLst/>
          </a:prstGeom>
          <a:ln w="6350">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27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optimization for </a:t>
            </a:r>
            <a:r>
              <a:rPr lang="en-US" dirty="0" smtClean="0"/>
              <a:t/>
            </a:r>
            <a:br>
              <a:rPr lang="en-US" dirty="0" smtClean="0"/>
            </a:br>
            <a:r>
              <a:rPr lang="en-US" dirty="0" smtClean="0"/>
              <a:t>Data-parallel analysis</a:t>
            </a:r>
            <a:endParaRPr lang="en-US" dirty="0"/>
          </a:p>
        </p:txBody>
      </p:sp>
      <p:sp>
        <p:nvSpPr>
          <p:cNvPr id="4" name="Text Placeholder 3"/>
          <p:cNvSpPr>
            <a:spLocks noGrp="1"/>
          </p:cNvSpPr>
          <p:nvPr>
            <p:ph type="body" sz="quarter" idx="12"/>
          </p:nvPr>
        </p:nvSpPr>
        <p:spPr/>
        <p:txBody>
          <a:bodyPr/>
          <a:lstStyle/>
          <a:p>
            <a:r>
              <a:rPr lang="en-US" dirty="0"/>
              <a:t>Process configurations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9</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509056235"/>
              </p:ext>
            </p:extLst>
          </p:nvPr>
        </p:nvGraphicFramePr>
        <p:xfrm>
          <a:off x="754251" y="1227273"/>
          <a:ext cx="5576807" cy="1896217"/>
        </p:xfrm>
        <a:graphic>
          <a:graphicData uri="http://schemas.openxmlformats.org/presentationml/2006/ole">
            <mc:AlternateContent xmlns:mc="http://schemas.openxmlformats.org/markup-compatibility/2006">
              <mc:Choice xmlns:v="urn:schemas-microsoft-com:vml" Requires="v">
                <p:oleObj spid="_x0000_s2120" name="Acrobat Document" r:id="rId3" imgW="17158680" imgH="7797240" progId="AcroExch.Document.DC">
                  <p:embed/>
                </p:oleObj>
              </mc:Choice>
              <mc:Fallback>
                <p:oleObj name="Acrobat Document" r:id="rId3" imgW="17158680" imgH="7797240" progId="AcroExch.Document.DC">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251" y="1227273"/>
                        <a:ext cx="5576807" cy="1896217"/>
                      </a:xfrm>
                      <a:prstGeom prst="rect">
                        <a:avLst/>
                      </a:prstGeom>
                      <a:noFill/>
                      <a:ln>
                        <a:noFill/>
                      </a:ln>
                    </p:spPr>
                  </p:pic>
                </p:oleObj>
              </mc:Fallback>
            </mc:AlternateContent>
          </a:graphicData>
        </a:graphic>
      </p:graphicFrame>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2201894902"/>
              </p:ext>
            </p:extLst>
          </p:nvPr>
        </p:nvGraphicFramePr>
        <p:xfrm>
          <a:off x="4432515" y="2787850"/>
          <a:ext cx="4359732" cy="1914554"/>
        </p:xfrm>
        <a:graphic>
          <a:graphicData uri="http://schemas.openxmlformats.org/presentationml/2006/ole">
            <mc:AlternateContent xmlns:mc="http://schemas.openxmlformats.org/markup-compatibility/2006">
              <mc:Choice xmlns:v="urn:schemas-microsoft-com:vml" Requires="v">
                <p:oleObj spid="_x0000_s2121" name="Acrobat Document" r:id="rId5" imgW="9632520" imgH="5647680" progId="AcroExch.Document.DC">
                  <p:embed/>
                </p:oleObj>
              </mc:Choice>
              <mc:Fallback>
                <p:oleObj name="Acrobat Document" r:id="rId5" imgW="9632520" imgH="5647680" progId="AcroExch.Document.DC">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2515" y="2787850"/>
                        <a:ext cx="4359732" cy="191455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77691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presentation_16x9">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12700">
          <a:solidFill>
            <a:schemeClr val="tx2"/>
          </a:solidFill>
        </a:ln>
        <a:effectLst>
          <a:outerShdw blurRad="50800" dist="38100" dir="2700000" algn="tl" rotWithShape="0">
            <a:prstClr val="black">
              <a:alpha val="40000"/>
            </a:prstClr>
          </a:outerShdw>
        </a:effectLst>
      </a:spPr>
      <a:bodyPr rtlCol="0" anchor="ct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5222</TotalTime>
  <Words>2571</Words>
  <Application>Microsoft Office PowerPoint</Application>
  <PresentationFormat>On-screen Show (16:9)</PresentationFormat>
  <Paragraphs>491</Paragraphs>
  <Slides>47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presentation_16x9</vt:lpstr>
      <vt:lpstr>Acrobat Document</vt:lpstr>
      <vt:lpstr>Data parallel training with CANDLE</vt:lpstr>
      <vt:lpstr>Collaborators</vt:lpstr>
      <vt:lpstr>OUTLINE</vt:lpstr>
      <vt:lpstr>PowerPoint Presentation</vt:lpstr>
      <vt:lpstr>Parallelism strategies</vt:lpstr>
      <vt:lpstr>Asynchronous Dynamic Load Balancer</vt:lpstr>
      <vt:lpstr>Parallel tasks in CANDLE workflows</vt:lpstr>
      <vt:lpstr>Dataflow+data-parallel analysis/visualization</vt:lpstr>
      <vt:lpstr>Parameter optimization for  Data-parallel analysis</vt:lpstr>
      <vt:lpstr>OSUFlow application</vt:lpstr>
      <vt:lpstr>PowerPoint Presentation</vt:lpstr>
      <vt:lpstr>Multiple process allocation</vt:lpstr>
      <vt:lpstr>LAMMPS parallel tasks</vt:lpstr>
      <vt:lpstr>MPI_Comm_create_group</vt:lpstr>
      <vt:lpstr>Context: Parallel launch in mpi</vt:lpstr>
      <vt:lpstr>MPI_COMM_LAUNCH(): details</vt:lpstr>
      <vt:lpstr>MPI_COMM_LAUNCH(): Benefits </vt:lpstr>
      <vt:lpstr>Swift/T example</vt:lpstr>
      <vt:lpstr>MPI-BAsh</vt:lpstr>
      <vt:lpstr>PowerPoint Presentation</vt:lpstr>
      <vt:lpstr>Horovod </vt:lpstr>
      <vt:lpstr>Horovod as a library</vt:lpstr>
      <vt:lpstr>Calling horovod from swift/t</vt:lpstr>
      <vt:lpstr>CANDLE Benchmarks</vt:lpstr>
      <vt:lpstr>Performance analysis</vt:lpstr>
      <vt:lpstr>Interaction with MCS</vt:lpstr>
      <vt:lpstr>Summary</vt:lpstr>
      <vt:lpstr>PowerPoint Presentation</vt:lpstr>
      <vt:lpstr>Candle containers: motivation</vt:lpstr>
      <vt:lpstr>Basic candle architecture</vt:lpstr>
      <vt:lpstr>candle architecture with containers</vt:lpstr>
      <vt:lpstr>CANDLE CONTAINER Performance study</vt:lpstr>
      <vt:lpstr>PowerPoint Presentation</vt:lpstr>
      <vt:lpstr>Features for Big Data analysis</vt:lpstr>
      <vt:lpstr>Task locations</vt:lpstr>
      <vt:lpstr>Data rates for model generation</vt:lpstr>
      <vt:lpstr>Using workflow-integrated storage</vt:lpstr>
      <vt:lpstr>DataSpaces Code Coupling Library</vt:lpstr>
      <vt:lpstr>DataSpaces Interface and typical use</vt:lpstr>
      <vt:lpstr>Swift/T-DataSpaces (SDS) Integration</vt:lpstr>
      <vt:lpstr>Performance results</vt:lpstr>
      <vt:lpstr>Performance results: small i/o</vt:lpstr>
      <vt:lpstr>Two-step I/O</vt:lpstr>
      <vt:lpstr>Conclusions</vt:lpstr>
      <vt:lpstr>Thanks</vt:lpstr>
      <vt:lpstr>PowerPoint Presentation</vt:lpstr>
      <vt:lpstr>Hands-on TUTORIALS</vt:lpstr>
    </vt:vector>
  </TitlesOfParts>
  <Company>Argonne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Miesen</dc:creator>
  <cp:lastModifiedBy>Justin Wozniak</cp:lastModifiedBy>
  <cp:revision>197</cp:revision>
  <cp:lastPrinted>2017-11-28T23:46:34Z</cp:lastPrinted>
  <dcterms:created xsi:type="dcterms:W3CDTF">2015-11-17T20:01:38Z</dcterms:created>
  <dcterms:modified xsi:type="dcterms:W3CDTF">2019-01-14T23:39:04Z</dcterms:modified>
</cp:coreProperties>
</file>