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2"/>
  </p:notesMasterIdLst>
  <p:handoutMasterIdLst>
    <p:handoutMasterId r:id="rId13"/>
  </p:handoutMasterIdLst>
  <p:sldIdLst>
    <p:sldId id="385" r:id="rId5"/>
    <p:sldId id="404" r:id="rId6"/>
    <p:sldId id="405" r:id="rId7"/>
    <p:sldId id="420" r:id="rId8"/>
    <p:sldId id="421" r:id="rId9"/>
    <p:sldId id="407" r:id="rId10"/>
    <p:sldId id="393" r:id="rId11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89319" autoAdjust="0"/>
  </p:normalViewPr>
  <p:slideViewPr>
    <p:cSldViewPr snapToGrid="0" showGuides="1">
      <p:cViewPr varScale="1">
        <p:scale>
          <a:sx n="121" d="100"/>
          <a:sy n="121" d="100"/>
        </p:scale>
        <p:origin x="184" y="240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1806.0905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3295500.335620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510909"/>
          </a:xfrm>
        </p:spPr>
        <p:txBody>
          <a:bodyPr/>
          <a:lstStyle/>
          <a:p>
            <a:r>
              <a:rPr lang="en-US" dirty="0"/>
              <a:t>Neural Architecture Search  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Hong-Jun Yoon and John </a:t>
            </a:r>
            <a:r>
              <a:rPr lang="en-US" sz="2000" b="1" dirty="0" err="1"/>
              <a:t>Gounley</a:t>
            </a:r>
            <a:br>
              <a:rPr lang="en-US" sz="2000" dirty="0"/>
            </a:br>
            <a:r>
              <a:rPr lang="en-US" sz="2000" dirty="0"/>
              <a:t>Computational Sciences and Engineering Division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Oak Ridge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gounleyjp@ornl.gov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DARTS algorithm</a:t>
            </a:r>
          </a:p>
          <a:p>
            <a:r>
              <a:rPr lang="en-US" dirty="0"/>
              <a:t>CANDLE implementation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F1D8-B53E-6546-9019-F8E98F00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6F05-45FC-BA40-BA22-FD994C30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one pick a deep learning architecture?</a:t>
            </a:r>
          </a:p>
          <a:p>
            <a:pPr lvl="1"/>
            <a:r>
              <a:rPr lang="en-US" dirty="0"/>
              <a:t>What kinds of layers?</a:t>
            </a:r>
          </a:p>
          <a:p>
            <a:pPr lvl="1"/>
            <a:r>
              <a:rPr lang="en-US" dirty="0"/>
              <a:t>How is the graph structured?</a:t>
            </a:r>
          </a:p>
          <a:p>
            <a:r>
              <a:rPr lang="en-US" dirty="0"/>
              <a:t>Options: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Off-the-shelf: start from known architecture for, e.g., image data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Manually: Design from scratch via trial-and-error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Machine learning: neural architecture search (NAS)</a:t>
            </a:r>
          </a:p>
          <a:p>
            <a:pPr marL="1092200" lvl="2" indent="-457200"/>
            <a:r>
              <a:rPr lang="en-US" dirty="0"/>
              <a:t>Search model descriptions of neural network specifications with given search space</a:t>
            </a:r>
          </a:p>
          <a:p>
            <a:pPr marL="1092200" lvl="2" indent="-457200"/>
            <a:r>
              <a:rPr lang="en-US" dirty="0"/>
              <a:t>Learn model architecture by training large number of models</a:t>
            </a:r>
          </a:p>
          <a:p>
            <a:pPr marL="1092200" lvl="2" indent="-457200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1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A2AD-6F1D-6C4D-B5CB-D3DF710D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BF8A-8C06-6F49-8028-A0202F7E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challenge: NAS is expensive</a:t>
            </a:r>
          </a:p>
          <a:p>
            <a:pPr lvl="1"/>
            <a:r>
              <a:rPr lang="en-US" dirty="0"/>
              <a:t>Standard techniques may require 10</a:t>
            </a:r>
            <a:r>
              <a:rPr lang="en-US" baseline="30000" dirty="0"/>
              <a:t>5</a:t>
            </a:r>
            <a:r>
              <a:rPr lang="en-US" dirty="0"/>
              <a:t> GPU hours</a:t>
            </a:r>
          </a:p>
          <a:p>
            <a:pPr lvl="1"/>
            <a:r>
              <a:rPr lang="en-US" dirty="0"/>
              <a:t>Alternative ’one-shot’ techniques: multiple architectures as subgraphs</a:t>
            </a:r>
          </a:p>
          <a:p>
            <a:endParaRPr lang="en-US" dirty="0"/>
          </a:p>
          <a:p>
            <a:r>
              <a:rPr lang="en-US" dirty="0"/>
              <a:t>DARTS (</a:t>
            </a:r>
            <a:r>
              <a:rPr lang="en-US" dirty="0">
                <a:hlinkClick r:id="rId2"/>
              </a:rPr>
              <a:t>https://arxiv.org/abs/1806.09055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Differentiable architecture search</a:t>
            </a:r>
          </a:p>
          <a:p>
            <a:pPr lvl="1"/>
            <a:r>
              <a:rPr lang="en-US" dirty="0"/>
              <a:t>Continuous search space</a:t>
            </a:r>
          </a:p>
          <a:p>
            <a:pPr lvl="1"/>
            <a:r>
              <a:rPr lang="en-US" dirty="0"/>
              <a:t>Bilevel optimization: architecture and weights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1AE36-E03A-5940-ADF8-18715579FE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0" y="3130396"/>
            <a:ext cx="4203065" cy="265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A6C4-E37E-0A4C-8701-5A97C4A9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97D49-0385-9C4E-B9F7-C22C0BC91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32" y="872465"/>
            <a:ext cx="5575300" cy="2819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5395A-54F8-8646-9CB0-5CC5E0E2A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49" y="3607783"/>
            <a:ext cx="82423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5B12-2487-2F4F-A275-FF81242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D337-8999-204E-84E1-76B2829C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5740"/>
            <a:ext cx="11542461" cy="4047778"/>
          </a:xfrm>
        </p:spPr>
        <p:txBody>
          <a:bodyPr/>
          <a:lstStyle/>
          <a:p>
            <a:r>
              <a:rPr lang="en-US" spc="-1" dirty="0">
                <a:solidFill>
                  <a:srgbClr val="232425"/>
                </a:solidFill>
                <a:latin typeface="Arial"/>
              </a:rPr>
              <a:t>DARTS implemented as importable library in CANDLE</a:t>
            </a:r>
          </a:p>
          <a:p>
            <a:r>
              <a:rPr lang="en-US" spc="-1" dirty="0">
                <a:solidFill>
                  <a:srgbClr val="232425"/>
                </a:solidFill>
                <a:latin typeface="Arial"/>
              </a:rPr>
              <a:t>Natural language processing (NLP) example in Benchmark P3B5</a:t>
            </a:r>
          </a:p>
          <a:p>
            <a:r>
              <a:rPr lang="en-US" spc="-1" dirty="0">
                <a:solidFill>
                  <a:srgbClr val="232425"/>
                </a:solidFill>
                <a:latin typeface="Arial"/>
              </a:rPr>
              <a:t>Steps for implementing DARTS for a new model 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Define search space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Implement architecture components: convolution filters, pooling operations, etc.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Address application-specific details: e.g., loss function for multi-task learning</a:t>
            </a:r>
          </a:p>
          <a:p>
            <a:pPr lvl="1"/>
            <a:endParaRPr lang="en-US" spc="-1" dirty="0">
              <a:solidFill>
                <a:srgbClr val="232425"/>
              </a:solidFill>
              <a:latin typeface="Arial"/>
            </a:endParaRPr>
          </a:p>
          <a:p>
            <a:r>
              <a:rPr lang="en-US" spc="-1" dirty="0">
                <a:solidFill>
                  <a:srgbClr val="232425"/>
                </a:solidFill>
                <a:latin typeface="Arial"/>
              </a:rPr>
              <a:t>Upcoming milestone: reinforcement-learning-based NAS</a:t>
            </a:r>
          </a:p>
          <a:p>
            <a:pPr lvl="1"/>
            <a:r>
              <a:rPr lang="en-US" dirty="0">
                <a:hlinkClick r:id="rId2"/>
              </a:rPr>
              <a:t>https://dl.acm.org/doi/pdf/10.1145/3295500.3356202</a:t>
            </a:r>
            <a:endParaRPr lang="en-US" spc="-1" dirty="0">
              <a:solidFill>
                <a:srgbClr val="232425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86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20_v2" id="{8AB6513A-3FD5-8C4B-9025-7B780741149F}" vid="{FD5CD570-0501-FF46-BD7E-6E15C3F24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26081</TotalTime>
  <Words>319</Words>
  <Application>Microsoft Macintosh PowerPoint</Application>
  <PresentationFormat>Custom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Presentations (Wide Screen)</vt:lpstr>
      <vt:lpstr>Neural Architecture Search  </vt:lpstr>
      <vt:lpstr>Talk Outline</vt:lpstr>
      <vt:lpstr>Background</vt:lpstr>
      <vt:lpstr>DARTS algorithm</vt:lpstr>
      <vt:lpstr>DARTS algorithm</vt:lpstr>
      <vt:lpstr>CANDLE implementation</vt:lpstr>
      <vt:lpstr>Acknowledgments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Gounley, John</cp:lastModifiedBy>
  <cp:revision>485</cp:revision>
  <cp:lastPrinted>2019-01-14T20:07:20Z</cp:lastPrinted>
  <dcterms:created xsi:type="dcterms:W3CDTF">2015-03-03T13:47:39Z</dcterms:created>
  <dcterms:modified xsi:type="dcterms:W3CDTF">2020-01-28T20:37:52Z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