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3"/>
  </p:notesMasterIdLst>
  <p:handoutMasterIdLst>
    <p:handoutMasterId r:id="rId14"/>
  </p:handoutMasterIdLst>
  <p:sldIdLst>
    <p:sldId id="385" r:id="rId5"/>
    <p:sldId id="404" r:id="rId6"/>
    <p:sldId id="258" r:id="rId7"/>
    <p:sldId id="257" r:id="rId8"/>
    <p:sldId id="406" r:id="rId9"/>
    <p:sldId id="420" r:id="rId10"/>
    <p:sldId id="407" r:id="rId11"/>
    <p:sldId id="393" r:id="rId12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89319" autoAdjust="0"/>
  </p:normalViewPr>
  <p:slideViewPr>
    <p:cSldViewPr snapToGrid="0" showGuides="1">
      <p:cViewPr varScale="1">
        <p:scale>
          <a:sx n="121" d="100"/>
          <a:sy n="121" d="100"/>
        </p:scale>
        <p:origin x="184" y="240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55" y="274320"/>
            <a:ext cx="11427023" cy="539496"/>
          </a:xfrm>
        </p:spPr>
        <p:txBody>
          <a:bodyPr/>
          <a:lstStyle>
            <a:lvl1pPr>
              <a:lnSpc>
                <a:spcPct val="90000"/>
              </a:lnSpc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39" y="1653735"/>
            <a:ext cx="11427023" cy="4047778"/>
          </a:xfrm>
        </p:spPr>
        <p:txBody>
          <a:bodyPr/>
          <a:lstStyle>
            <a:lvl1pPr marL="288838" indent="-288838">
              <a:spcBef>
                <a:spcPts val="1799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799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182" indent="-288838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565" indent="-288838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280" indent="-222183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77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cp-candle.github.io/Candle" TargetMode="External"/><Relationship Id="rId2" Type="http://schemas.openxmlformats.org/officeDocument/2006/relationships/hyperlink" Target="https://github.com/ECP-CAND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510909"/>
          </a:xfrm>
        </p:spPr>
        <p:txBody>
          <a:bodyPr/>
          <a:lstStyle/>
          <a:p>
            <a:r>
              <a:rPr lang="en-US" dirty="0"/>
              <a:t>CANDLE Overview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John </a:t>
            </a:r>
            <a:r>
              <a:rPr lang="en-US" sz="2000" b="1" dirty="0" err="1"/>
              <a:t>Gounley</a:t>
            </a:r>
            <a:br>
              <a:rPr lang="en-US" sz="2000" dirty="0"/>
            </a:br>
            <a:r>
              <a:rPr lang="en-US" sz="2000" dirty="0"/>
              <a:t>Computational Sciences and Engineering Division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Oak Ridge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gounleyjp@ornl.gov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Project Goals</a:t>
            </a:r>
          </a:p>
          <a:p>
            <a:r>
              <a:rPr lang="en-US" dirty="0"/>
              <a:t>CANDLE Environment</a:t>
            </a:r>
          </a:p>
          <a:p>
            <a:r>
              <a:rPr lang="en-US" dirty="0"/>
              <a:t>Repository 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CABB-1E04-7746-8240-2A983CB7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0E77-6039-9F46-89B8-58AADF9E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8" y="1230283"/>
            <a:ext cx="11427023" cy="4470638"/>
          </a:xfrm>
        </p:spPr>
        <p:txBody>
          <a:bodyPr/>
          <a:lstStyle/>
          <a:p>
            <a:r>
              <a:rPr lang="en-US" dirty="0"/>
              <a:t>DOE-NCI Partnership </a:t>
            </a:r>
          </a:p>
          <a:p>
            <a:pPr lvl="1"/>
            <a:r>
              <a:rPr lang="en-US" dirty="0"/>
              <a:t>Joint Design of Advanced Computing Solutions for Cancer (JDACS4C)</a:t>
            </a:r>
          </a:p>
          <a:p>
            <a:pPr lvl="1"/>
            <a:r>
              <a:rPr lang="en-US" dirty="0"/>
              <a:t>Cancer Moonshot &amp; National Strategic Computing Initiative</a:t>
            </a:r>
          </a:p>
          <a:p>
            <a:pPr lvl="1"/>
            <a:r>
              <a:rPr lang="en-US" dirty="0"/>
              <a:t>ANL, LLNL, LANL, ORNL, and Fredrick National Lab for Cancer Research</a:t>
            </a:r>
          </a:p>
          <a:p>
            <a:pPr lvl="1"/>
            <a:endParaRPr lang="en-US" dirty="0"/>
          </a:p>
          <a:p>
            <a:r>
              <a:rPr lang="en-US" dirty="0"/>
              <a:t>Accelerate precision oncology capabilities</a:t>
            </a:r>
          </a:p>
          <a:p>
            <a:pPr lvl="1"/>
            <a:r>
              <a:rPr lang="en-US" dirty="0"/>
              <a:t>3 application-focused pilots</a:t>
            </a:r>
          </a:p>
          <a:p>
            <a:pPr lvl="1"/>
            <a:r>
              <a:rPr lang="en-US" dirty="0"/>
              <a:t>2 cross-cutting initiatives</a:t>
            </a:r>
          </a:p>
          <a:p>
            <a:pPr lvl="2"/>
            <a:r>
              <a:rPr lang="en-US" dirty="0"/>
              <a:t>Uncertainty quantification</a:t>
            </a:r>
          </a:p>
          <a:p>
            <a:pPr lvl="2"/>
            <a:r>
              <a:rPr lang="en-US" dirty="0"/>
              <a:t>Scalable deep learning (CANDLE)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CF981E-70AE-254A-BC76-5CD382147C0E}"/>
              </a:ext>
            </a:extLst>
          </p:cNvPr>
          <p:cNvGrpSpPr/>
          <p:nvPr/>
        </p:nvGrpSpPr>
        <p:grpSpPr>
          <a:xfrm>
            <a:off x="8424276" y="3085705"/>
            <a:ext cx="3684472" cy="2877043"/>
            <a:chOff x="1288312" y="2503505"/>
            <a:chExt cx="3014674" cy="2235058"/>
          </a:xfrm>
        </p:grpSpPr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6A6129BA-7253-904D-9490-7592BFD0C29B}"/>
                </a:ext>
              </a:extLst>
            </p:cNvPr>
            <p:cNvSpPr/>
            <p:nvPr/>
          </p:nvSpPr>
          <p:spPr>
            <a:xfrm rot="19782540" flipH="1" flipV="1">
              <a:off x="2554390" y="4075905"/>
              <a:ext cx="1738320" cy="662658"/>
            </a:xfrm>
            <a:prstGeom prst="curvedDownArrow">
              <a:avLst>
                <a:gd name="adj1" fmla="val 38218"/>
                <a:gd name="adj2" fmla="val 78800"/>
                <a:gd name="adj3" fmla="val 547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656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B2549499-85B9-534D-86BE-ECA9D4A690D2}"/>
                </a:ext>
              </a:extLst>
            </p:cNvPr>
            <p:cNvSpPr/>
            <p:nvPr/>
          </p:nvSpPr>
          <p:spPr>
            <a:xfrm rot="19782540">
              <a:off x="1342768" y="2503505"/>
              <a:ext cx="1696113" cy="662658"/>
            </a:xfrm>
            <a:prstGeom prst="curvedDownArrow">
              <a:avLst>
                <a:gd name="adj1" fmla="val 38218"/>
                <a:gd name="adj2" fmla="val 78800"/>
                <a:gd name="adj3" fmla="val 547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656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7FD672-260B-5F4E-9485-233831514320}"/>
                </a:ext>
              </a:extLst>
            </p:cNvPr>
            <p:cNvGrpSpPr/>
            <p:nvPr/>
          </p:nvGrpSpPr>
          <p:grpSpPr>
            <a:xfrm>
              <a:off x="1288312" y="2533195"/>
              <a:ext cx="3014674" cy="2151381"/>
              <a:chOff x="5029199" y="3416300"/>
              <a:chExt cx="3352801" cy="2392682"/>
            </a:xfrm>
          </p:grpSpPr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4EDC6DFB-E07A-1D4B-AF48-016E12EF0990}"/>
                  </a:ext>
                </a:extLst>
              </p:cNvPr>
              <p:cNvSpPr/>
              <p:nvPr/>
            </p:nvSpPr>
            <p:spPr>
              <a:xfrm>
                <a:off x="6553200" y="3416300"/>
                <a:ext cx="1828800" cy="1554480"/>
              </a:xfrm>
              <a:prstGeom prst="hex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45693" rIns="0" bIns="45693" rtlCol="0" anchor="ctr"/>
              <a:lstStyle/>
              <a:p>
                <a:pPr algn="ctr" defTabSz="913656"/>
                <a:r>
                  <a:rPr lang="en-US" sz="2399" b="1" dirty="0">
                    <a:solidFill>
                      <a:prstClr val="white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NCI</a:t>
                </a:r>
              </a:p>
              <a:p>
                <a:pPr algn="ctr" defTabSz="913656"/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National </a:t>
                </a:r>
                <a:br>
                  <a:rPr lang="en-US" dirty="0">
                    <a:solidFill>
                      <a:prstClr val="white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Cancer </a:t>
                </a:r>
                <a:br>
                  <a:rPr lang="en-US" dirty="0">
                    <a:solidFill>
                      <a:prstClr val="white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Institute</a:t>
                </a:r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2B605868-5BDD-AD48-8FBE-E39DAF2AC870}"/>
                  </a:ext>
                </a:extLst>
              </p:cNvPr>
              <p:cNvSpPr/>
              <p:nvPr/>
            </p:nvSpPr>
            <p:spPr>
              <a:xfrm>
                <a:off x="5029199" y="4254502"/>
                <a:ext cx="1828800" cy="1554480"/>
              </a:xfrm>
              <a:prstGeom prst="hexagon">
                <a:avLst/>
              </a:prstGeom>
              <a:solidFill>
                <a:srgbClr val="69BE28"/>
              </a:soli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45693" rIns="0" bIns="0" rtlCol="0" anchor="ctr"/>
              <a:lstStyle/>
              <a:p>
                <a:pPr algn="ctr" defTabSz="913656"/>
                <a:r>
                  <a:rPr lang="en-US" sz="2399" b="1" dirty="0">
                    <a:solidFill>
                      <a:prstClr val="white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DOE</a:t>
                </a:r>
              </a:p>
              <a:p>
                <a:pPr algn="ctr" defTabSz="913656"/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Department</a:t>
                </a:r>
              </a:p>
              <a:p>
                <a:pPr algn="ctr" defTabSz="913656"/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of Energy</a:t>
                </a:r>
              </a:p>
              <a:p>
                <a:pPr algn="ctr" defTabSz="913656"/>
                <a:endParaRPr lang="en-US" sz="11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16306F-0499-8044-BB7C-04A5BCD95E1C}"/>
                </a:ext>
              </a:extLst>
            </p:cNvPr>
            <p:cNvSpPr/>
            <p:nvPr/>
          </p:nvSpPr>
          <p:spPr>
            <a:xfrm>
              <a:off x="2938837" y="3919582"/>
              <a:ext cx="908960" cy="501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656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Cancer driving 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computing 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advances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BD04A5-3486-6E48-A5C6-8BE1B116AF45}"/>
                </a:ext>
              </a:extLst>
            </p:cNvPr>
            <p:cNvSpPr/>
            <p:nvPr/>
          </p:nvSpPr>
          <p:spPr>
            <a:xfrm>
              <a:off x="1814420" y="2675557"/>
              <a:ext cx="865951" cy="501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656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Computing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driving cancer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advances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43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CABB-1E04-7746-8240-2A983CB7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JDACS4C Pilots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0E77-6039-9F46-89B8-58AADF9E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8" y="1230283"/>
            <a:ext cx="11427023" cy="4470638"/>
          </a:xfrm>
        </p:spPr>
        <p:txBody>
          <a:bodyPr/>
          <a:lstStyle/>
          <a:p>
            <a:r>
              <a:rPr lang="en-US" dirty="0"/>
              <a:t>Pilot 1: Pre-clinical models</a:t>
            </a:r>
          </a:p>
          <a:p>
            <a:pPr lvl="1"/>
            <a:r>
              <a:rPr lang="en-US" dirty="0"/>
              <a:t>Predictive patient drug response models</a:t>
            </a:r>
          </a:p>
          <a:p>
            <a:pPr lvl="1"/>
            <a:r>
              <a:rPr lang="en-US" dirty="0"/>
              <a:t>PI: Rick Stevens (ANL)</a:t>
            </a:r>
          </a:p>
          <a:p>
            <a:r>
              <a:rPr lang="en-US" dirty="0"/>
              <a:t>Pilot 2: Biological models</a:t>
            </a:r>
          </a:p>
          <a:p>
            <a:pPr lvl="1"/>
            <a:r>
              <a:rPr lang="en-US" dirty="0"/>
              <a:t>Multi-scale computational biological models</a:t>
            </a:r>
          </a:p>
          <a:p>
            <a:pPr lvl="1"/>
            <a:r>
              <a:rPr lang="en-US" dirty="0"/>
              <a:t>PI: Fred </a:t>
            </a:r>
            <a:r>
              <a:rPr lang="en-US" dirty="0" err="1"/>
              <a:t>Streitz</a:t>
            </a:r>
            <a:r>
              <a:rPr lang="en-US" dirty="0"/>
              <a:t> (LLNL)</a:t>
            </a:r>
          </a:p>
          <a:p>
            <a:r>
              <a:rPr lang="en-US" dirty="0"/>
              <a:t>Pilot 3: Cancer Surveillance</a:t>
            </a:r>
          </a:p>
          <a:p>
            <a:pPr lvl="1"/>
            <a:r>
              <a:rPr lang="en-US" dirty="0"/>
              <a:t>Insight into factors impact clinical response</a:t>
            </a:r>
          </a:p>
          <a:p>
            <a:pPr lvl="1"/>
            <a:r>
              <a:rPr lang="en-US" dirty="0"/>
              <a:t>PI: Gina </a:t>
            </a:r>
            <a:r>
              <a:rPr lang="en-US" dirty="0" err="1"/>
              <a:t>Tourassi</a:t>
            </a:r>
            <a:r>
              <a:rPr lang="en-US" dirty="0"/>
              <a:t> (ORNL)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E4F2B-54D0-9A4F-9D98-6B66F1AF8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88" y="1949849"/>
            <a:ext cx="4386768" cy="3031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193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49D5-BF35-AC46-B9F0-7D39B9D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The CANDLE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60DD4-AFF7-924C-8229-80B432DC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445937"/>
            <a:ext cx="10434045" cy="47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2AD-6F1D-6C4D-B5CB-D3DF710D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BF8A-8C06-6F49-8028-A0202F7E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API for deep learning on DOE supercomputers</a:t>
            </a:r>
          </a:p>
          <a:p>
            <a:pPr lvl="1"/>
            <a:r>
              <a:rPr lang="en-US" dirty="0"/>
              <a:t>CANDLE Library</a:t>
            </a:r>
          </a:p>
          <a:p>
            <a:pPr lvl="1"/>
            <a:r>
              <a:rPr lang="en-US" dirty="0"/>
              <a:t>Facilitate dependencies, IO, UQ, visualization, profiling</a:t>
            </a:r>
          </a:p>
          <a:p>
            <a:r>
              <a:rPr lang="en-US" dirty="0"/>
              <a:t>Support general set of deep learning workflows</a:t>
            </a:r>
          </a:p>
          <a:p>
            <a:pPr lvl="1"/>
            <a:r>
              <a:rPr lang="en-US" dirty="0"/>
              <a:t>CANDLE Supervisor</a:t>
            </a:r>
          </a:p>
          <a:p>
            <a:pPr lvl="1"/>
            <a:r>
              <a:rPr lang="en-US" dirty="0"/>
              <a:t>Portable across DOE computing platforms</a:t>
            </a:r>
          </a:p>
          <a:p>
            <a:r>
              <a:rPr lang="en-US" dirty="0"/>
              <a:t>Produce example proxy application models for vendors and users</a:t>
            </a:r>
          </a:p>
          <a:p>
            <a:pPr lvl="1"/>
            <a:r>
              <a:rPr lang="en-US" dirty="0"/>
              <a:t>CANDLE Benchmarks</a:t>
            </a:r>
          </a:p>
          <a:p>
            <a:pPr lvl="1"/>
            <a:r>
              <a:rPr lang="en-US" dirty="0"/>
              <a:t>Pilot-based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32718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232425"/>
                </a:solidFill>
                <a:latin typeface="Arial"/>
              </a:rPr>
              <a:t>Links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Codebase: </a:t>
            </a:r>
            <a:r>
              <a:rPr lang="en-US" dirty="0">
                <a:hlinkClick r:id="rId2"/>
              </a:rPr>
              <a:t>https://github.com/ECP-CANDLE</a:t>
            </a:r>
            <a:endParaRPr lang="en-US" dirty="0"/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Documentation: </a:t>
            </a:r>
            <a:r>
              <a:rPr lang="en-US" dirty="0">
                <a:hlinkClick r:id="rId3"/>
              </a:rPr>
              <a:t>https://ecp-candle.github.io/Candle</a:t>
            </a:r>
            <a:endParaRPr lang="en-US" dirty="0"/>
          </a:p>
          <a:p>
            <a:pPr marL="346075" lvl="1" indent="0">
              <a:buNone/>
            </a:pPr>
            <a:endParaRPr lang="en-US" dirty="0"/>
          </a:p>
          <a:p>
            <a:r>
              <a:rPr lang="en-US" dirty="0"/>
              <a:t>Repos</a:t>
            </a:r>
          </a:p>
          <a:p>
            <a:pPr lvl="1"/>
            <a:r>
              <a:rPr lang="en-US" dirty="0"/>
              <a:t>Benchmarks (includes CANDLE library)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Tutorials</a:t>
            </a: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26117</TotalTime>
  <Words>335</Words>
  <Application>Microsoft Macintosh PowerPoint</Application>
  <PresentationFormat>Custom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Century Gothic</vt:lpstr>
      <vt:lpstr>Presentations (Wide Screen)</vt:lpstr>
      <vt:lpstr>CANDLE Overview</vt:lpstr>
      <vt:lpstr>Talk Outline</vt:lpstr>
      <vt:lpstr>CANDLE Background</vt:lpstr>
      <vt:lpstr>JDACS4C Pilots</vt:lpstr>
      <vt:lpstr>The CANDLE Environment</vt:lpstr>
      <vt:lpstr>Project Goals </vt:lpstr>
      <vt:lpstr>Repository</vt:lpstr>
      <vt:lpstr>Acknowledgments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Gounley, John</cp:lastModifiedBy>
  <cp:revision>473</cp:revision>
  <cp:lastPrinted>2019-01-14T20:07:20Z</cp:lastPrinted>
  <dcterms:created xsi:type="dcterms:W3CDTF">2015-03-03T13:47:39Z</dcterms:created>
  <dcterms:modified xsi:type="dcterms:W3CDTF">2020-02-03T17:29:17Z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