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7"/>
  </p:notesMasterIdLst>
  <p:handoutMasterIdLst>
    <p:handoutMasterId r:id="rId18"/>
  </p:handoutMasterIdLst>
  <p:sldIdLst>
    <p:sldId id="385" r:id="rId5"/>
    <p:sldId id="404" r:id="rId6"/>
    <p:sldId id="422" r:id="rId7"/>
    <p:sldId id="426" r:id="rId8"/>
    <p:sldId id="425" r:id="rId9"/>
    <p:sldId id="427" r:id="rId10"/>
    <p:sldId id="424" r:id="rId11"/>
    <p:sldId id="405" r:id="rId12"/>
    <p:sldId id="420" r:id="rId13"/>
    <p:sldId id="421" r:id="rId14"/>
    <p:sldId id="407" r:id="rId15"/>
    <p:sldId id="393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95500.33562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806.090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Hyperparameter Optimization &amp; Neural Architecture Search  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A6C4-E37E-0A4C-8701-5A97C4A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49-0385-9C4E-B9F7-C22C0BC9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80" y="1043281"/>
            <a:ext cx="55753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5395A-54F8-8646-9CB0-5CC5E0E2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9" y="3607783"/>
            <a:ext cx="8242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11542461" cy="4047778"/>
          </a:xfrm>
        </p:spPr>
        <p:txBody>
          <a:bodyPr/>
          <a:lstStyle/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DARTS implemented as importable library in CANDLE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Natural language processing example in Benchmark P3B5 (‘develop’ branch)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DARTS for a new model 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Define search space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Implement architecture components: convolution filters, pooling operations, etc.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Address application-specific details: e.g., loss function for multi-task learning</a:t>
            </a:r>
          </a:p>
          <a:p>
            <a:pPr lvl="1"/>
            <a:endParaRPr lang="en-US" spc="-1" dirty="0">
              <a:solidFill>
                <a:srgbClr val="232425"/>
              </a:solidFill>
              <a:latin typeface="Arial"/>
            </a:endParaRP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Upcoming milestone: reinforcement-learning-based NAS</a:t>
            </a:r>
          </a:p>
          <a:p>
            <a:pPr lvl="1"/>
            <a:r>
              <a:rPr lang="en-US" dirty="0">
                <a:hlinkClick r:id="rId2"/>
              </a:rPr>
              <a:t>https://dl.acm.org/doi/pdf/10.1145/3295500.3356202</a:t>
            </a:r>
            <a:endParaRPr lang="en-US" spc="-1" dirty="0">
              <a:solidFill>
                <a:srgbClr val="23242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Hyperparameter optimization (HPO)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Population-based training</a:t>
            </a:r>
          </a:p>
          <a:p>
            <a:pPr lvl="1"/>
            <a:r>
              <a:rPr lang="en-US" dirty="0"/>
              <a:t>CANDLE implementation</a:t>
            </a:r>
          </a:p>
          <a:p>
            <a:r>
              <a:rPr lang="en-US" dirty="0"/>
              <a:t>Neural architecture search (NAS)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DARTS algorithm</a:t>
            </a:r>
          </a:p>
          <a:p>
            <a:pPr lvl="1"/>
            <a:r>
              <a:rPr lang="en-US" dirty="0"/>
              <a:t>CANDLE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BB4-1161-AD45-AC9F-77E6B28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37C2-BCF7-934D-941B-3C821981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chose optimal parameters for deep learning algorithm?</a:t>
            </a:r>
          </a:p>
          <a:p>
            <a:endParaRPr lang="en-US" dirty="0"/>
          </a:p>
          <a:p>
            <a:r>
              <a:rPr lang="en-US" dirty="0"/>
              <a:t>CANDLE workflows for HPO</a:t>
            </a:r>
          </a:p>
          <a:p>
            <a:pPr lvl="1"/>
            <a:r>
              <a:rPr lang="en-US" dirty="0"/>
              <a:t>User-defined parameter sets</a:t>
            </a:r>
          </a:p>
          <a:p>
            <a:pPr lvl="1"/>
            <a:r>
              <a:rPr lang="en-US" dirty="0"/>
              <a:t>Grid and random searches</a:t>
            </a:r>
          </a:p>
          <a:p>
            <a:pPr lvl="1"/>
            <a:r>
              <a:rPr lang="en-US" dirty="0"/>
              <a:t>Model-based optimization (</a:t>
            </a:r>
            <a:r>
              <a:rPr lang="en-US" dirty="0" err="1"/>
              <a:t>mlrMBO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Population-based training (PBT)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</a:t>
            </a:r>
            <a:r>
              <a:rPr lang="en-US"/>
              <a:t>weights for poorly </a:t>
            </a:r>
            <a:r>
              <a:rPr lang="en-US" dirty="0"/>
              <a:t>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709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weights for poorly 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70BEE-D221-F94C-9DBA-D17DFCB0CBEE}"/>
              </a:ext>
            </a:extLst>
          </p:cNvPr>
          <p:cNvCxnSpPr>
            <a:cxnSpLocks/>
          </p:cNvCxnSpPr>
          <p:nvPr/>
        </p:nvCxnSpPr>
        <p:spPr>
          <a:xfrm flipH="1">
            <a:off x="4141076" y="3691758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778591-1EC2-F346-A95C-9EA31DED3846}"/>
              </a:ext>
            </a:extLst>
          </p:cNvPr>
          <p:cNvCxnSpPr>
            <a:cxnSpLocks/>
          </p:cNvCxnSpPr>
          <p:nvPr/>
        </p:nvCxnSpPr>
        <p:spPr>
          <a:xfrm flipH="1">
            <a:off x="5023941" y="4401206"/>
            <a:ext cx="5" cy="1385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76186-4966-5840-86F3-A179CB4A5856}"/>
              </a:ext>
            </a:extLst>
          </p:cNvPr>
          <p:cNvCxnSpPr>
            <a:cxnSpLocks/>
          </p:cNvCxnSpPr>
          <p:nvPr/>
        </p:nvCxnSpPr>
        <p:spPr>
          <a:xfrm>
            <a:off x="4535211" y="5077975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BBEA5-17AA-8A4C-8577-94F7AA36C499}"/>
              </a:ext>
            </a:extLst>
          </p:cNvPr>
          <p:cNvCxnSpPr>
            <a:cxnSpLocks/>
          </p:cNvCxnSpPr>
          <p:nvPr/>
        </p:nvCxnSpPr>
        <p:spPr>
          <a:xfrm flipH="1">
            <a:off x="6750647" y="3699724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523D6-725B-3643-ACA3-BDA5AE4C4D24}"/>
              </a:ext>
            </a:extLst>
          </p:cNvPr>
          <p:cNvCxnSpPr>
            <a:cxnSpLocks/>
          </p:cNvCxnSpPr>
          <p:nvPr/>
        </p:nvCxnSpPr>
        <p:spPr>
          <a:xfrm>
            <a:off x="6653425" y="507567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C65952-470B-3545-865E-D9A7FA7366FA}"/>
              </a:ext>
            </a:extLst>
          </p:cNvPr>
          <p:cNvCxnSpPr>
            <a:cxnSpLocks/>
          </p:cNvCxnSpPr>
          <p:nvPr/>
        </p:nvCxnSpPr>
        <p:spPr>
          <a:xfrm flipH="1">
            <a:off x="804251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658C95-22C4-F149-B107-4D98276C1D8E}"/>
              </a:ext>
            </a:extLst>
          </p:cNvPr>
          <p:cNvCxnSpPr>
            <a:cxnSpLocks/>
          </p:cNvCxnSpPr>
          <p:nvPr/>
        </p:nvCxnSpPr>
        <p:spPr>
          <a:xfrm>
            <a:off x="9738417" y="3704484"/>
            <a:ext cx="0" cy="2089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9010A-A3E8-924A-9DD4-58B04CB0CC09}"/>
              </a:ext>
            </a:extLst>
          </p:cNvPr>
          <p:cNvCxnSpPr>
            <a:cxnSpLocks/>
          </p:cNvCxnSpPr>
          <p:nvPr/>
        </p:nvCxnSpPr>
        <p:spPr>
          <a:xfrm>
            <a:off x="9474506" y="509012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400C99-6E5B-9E43-920E-A83996C9D28E}"/>
              </a:ext>
            </a:extLst>
          </p:cNvPr>
          <p:cNvCxnSpPr>
            <a:cxnSpLocks/>
          </p:cNvCxnSpPr>
          <p:nvPr/>
        </p:nvCxnSpPr>
        <p:spPr>
          <a:xfrm flipH="1">
            <a:off x="1058380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BE5568-2E48-1143-91C5-87A8546C5997}"/>
              </a:ext>
            </a:extLst>
          </p:cNvPr>
          <p:cNvCxnSpPr/>
          <p:nvPr/>
        </p:nvCxnSpPr>
        <p:spPr>
          <a:xfrm flipV="1">
            <a:off x="9927602" y="3699724"/>
            <a:ext cx="0" cy="20367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142-EFB4-8243-9654-6D5A3B2F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AF05-4D03-AC4E-AC7E-A269FDFE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Model-agnostic framework code for implementing a PBT workflow</a:t>
            </a:r>
          </a:p>
          <a:p>
            <a:pPr lvl="1"/>
            <a:r>
              <a:rPr lang="en-US" sz="2000" dirty="0"/>
              <a:t>Parallelized with mpi4Py</a:t>
            </a:r>
          </a:p>
          <a:p>
            <a:pPr lvl="1"/>
            <a:r>
              <a:rPr lang="en-US" sz="2000" dirty="0" err="1"/>
              <a:t>PBTMetaDataStore</a:t>
            </a:r>
            <a:r>
              <a:rPr lang="en-US" sz="2000" dirty="0"/>
              <a:t> class: in-memory datastore for performance and hyperparameter data</a:t>
            </a:r>
          </a:p>
          <a:p>
            <a:pPr lvl="1"/>
            <a:r>
              <a:rPr lang="en-US" sz="2000" dirty="0" err="1"/>
              <a:t>PBTClient</a:t>
            </a:r>
            <a:r>
              <a:rPr lang="en-US" sz="2000" dirty="0"/>
              <a:t> class: allow individual model to communicate with the datastore</a:t>
            </a:r>
          </a:p>
          <a:p>
            <a:pPr lvl="1"/>
            <a:r>
              <a:rPr lang="en-US" sz="2000" dirty="0" err="1"/>
              <a:t>PBTCallback</a:t>
            </a:r>
            <a:r>
              <a:rPr lang="en-US" sz="2000" dirty="0"/>
              <a:t> class: pass performance data and weights to the data store, via </a:t>
            </a:r>
            <a:r>
              <a:rPr lang="en-US" sz="2000" dirty="0" err="1"/>
              <a:t>Keras</a:t>
            </a:r>
            <a:r>
              <a:rPr lang="en-US" sz="2000" dirty="0"/>
              <a:t> callback</a:t>
            </a:r>
          </a:p>
          <a:p>
            <a:pPr lvl="1"/>
            <a:r>
              <a:rPr lang="en-US" sz="2000" dirty="0" err="1"/>
              <a:t>PBTWorker</a:t>
            </a:r>
            <a:r>
              <a:rPr lang="en-US" sz="2000" dirty="0"/>
              <a:t> interface: provide API for replacing model parameters and weights</a:t>
            </a:r>
          </a:p>
          <a:p>
            <a:endParaRPr lang="en-US" sz="2400" dirty="0"/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PBT for a new model</a:t>
            </a:r>
          </a:p>
          <a:p>
            <a:pPr lvl="1"/>
            <a:r>
              <a:rPr lang="en-US" sz="2000" dirty="0"/>
              <a:t>Modify workflow script which implements this framework (very close to boilerplate)</a:t>
            </a:r>
          </a:p>
          <a:p>
            <a:pPr lvl="1"/>
            <a:r>
              <a:rPr lang="en-US" sz="2000" dirty="0"/>
              <a:t>PBT parameter configuration (JSON)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726-C388-8B43-9A92-947E935D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 space config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FBEA3-EBB4-A24B-AECB-85E4B116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1171575"/>
            <a:ext cx="7936426" cy="5101344"/>
          </a:xfrm>
        </p:spPr>
      </p:pic>
    </p:spTree>
    <p:extLst>
      <p:ext uri="{BB962C8B-B14F-4D97-AF65-F5344CB8AC3E}">
        <p14:creationId xmlns:p14="http://schemas.microsoft.com/office/powerpoint/2010/main" val="38917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one pick a deep learning architecture?</a:t>
            </a:r>
          </a:p>
          <a:p>
            <a:pPr lvl="1"/>
            <a:r>
              <a:rPr lang="en-US" dirty="0"/>
              <a:t>What kinds of layers?</a:t>
            </a:r>
          </a:p>
          <a:p>
            <a:pPr lvl="1"/>
            <a:r>
              <a:rPr lang="en-US" dirty="0"/>
              <a:t>How is the network structured?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Off-the-shelf: start from known architecture for, e.g., image data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Manually: Design from scratch via trial-and-error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Machine learning: neural architecture search (NAS)</a:t>
            </a:r>
          </a:p>
          <a:p>
            <a:pPr marL="1092200" lvl="2" indent="-457200"/>
            <a:r>
              <a:rPr lang="en-US" dirty="0"/>
              <a:t>Search model descriptions of neural network specifications with given search space</a:t>
            </a:r>
          </a:p>
          <a:p>
            <a:pPr marL="1092200" lvl="2" indent="-457200"/>
            <a:r>
              <a:rPr lang="en-US" dirty="0"/>
              <a:t>Learn model architecture by training large number of models</a:t>
            </a:r>
          </a:p>
          <a:p>
            <a:pPr marL="1092200" lvl="2" indent="-45720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challenge: NAS is expensive</a:t>
            </a:r>
          </a:p>
          <a:p>
            <a:pPr lvl="1"/>
            <a:r>
              <a:rPr lang="en-US" dirty="0"/>
              <a:t>Standard techniques may require 10</a:t>
            </a:r>
            <a:r>
              <a:rPr lang="en-US" baseline="30000" dirty="0"/>
              <a:t>5</a:t>
            </a:r>
            <a:r>
              <a:rPr lang="en-US" dirty="0"/>
              <a:t> GPU hours</a:t>
            </a:r>
          </a:p>
          <a:p>
            <a:pPr lvl="1"/>
            <a:r>
              <a:rPr lang="en-US" dirty="0"/>
              <a:t>Alternative ’one-shot’ techniques: multiple architectures as subgraphs</a:t>
            </a:r>
          </a:p>
          <a:p>
            <a:endParaRPr lang="en-US" dirty="0"/>
          </a:p>
          <a:p>
            <a:r>
              <a:rPr lang="en-US" dirty="0"/>
              <a:t>DARTS (</a:t>
            </a:r>
            <a:r>
              <a:rPr lang="en-US" dirty="0">
                <a:hlinkClick r:id="rId2"/>
              </a:rPr>
              <a:t>https://arxiv.org/abs/1806.09055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Differentiable architecture search</a:t>
            </a:r>
          </a:p>
          <a:p>
            <a:pPr lvl="1"/>
            <a:r>
              <a:rPr lang="en-US" dirty="0"/>
              <a:t>Continuous search space</a:t>
            </a:r>
          </a:p>
          <a:p>
            <a:pPr lvl="1"/>
            <a:r>
              <a:rPr lang="en-US" dirty="0"/>
              <a:t>Bilevel optimization: architecture and weights</a:t>
            </a:r>
          </a:p>
          <a:p>
            <a:pPr lvl="1"/>
            <a:r>
              <a:rPr lang="en-US" dirty="0"/>
              <a:t>Caveat: results dependent on initial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AE36-E03A-5940-ADF8-18715579F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0" y="3130396"/>
            <a:ext cx="4203065" cy="26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26551</TotalTime>
  <Words>543</Words>
  <Application>Microsoft Macintosh PowerPoint</Application>
  <PresentationFormat>Custom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Presentations (Wide Screen)</vt:lpstr>
      <vt:lpstr>Hyperparameter Optimization &amp; Neural Architecture Search  </vt:lpstr>
      <vt:lpstr>Talk Outline</vt:lpstr>
      <vt:lpstr>HPO background</vt:lpstr>
      <vt:lpstr>Population-based training</vt:lpstr>
      <vt:lpstr>Population-based training</vt:lpstr>
      <vt:lpstr>CANDLE implementation</vt:lpstr>
      <vt:lpstr>Hyperparameter search space config file</vt:lpstr>
      <vt:lpstr>NAS background</vt:lpstr>
      <vt:lpstr>DARTS algorithm</vt:lpstr>
      <vt:lpstr>DARTS algorithm</vt:lpstr>
      <vt:lpstr>CANDLE implementation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537</cp:revision>
  <cp:lastPrinted>2019-01-14T20:07:20Z</cp:lastPrinted>
  <dcterms:created xsi:type="dcterms:W3CDTF">2015-03-03T13:47:39Z</dcterms:created>
  <dcterms:modified xsi:type="dcterms:W3CDTF">2020-02-04T16:24:29Z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