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2"/>
  </p:notesMasterIdLst>
  <p:handoutMasterIdLst>
    <p:handoutMasterId r:id="rId23"/>
  </p:handoutMasterIdLst>
  <p:sldIdLst>
    <p:sldId id="406" r:id="rId5"/>
    <p:sldId id="408" r:id="rId6"/>
    <p:sldId id="422" r:id="rId7"/>
    <p:sldId id="411" r:id="rId8"/>
    <p:sldId id="409" r:id="rId9"/>
    <p:sldId id="410" r:id="rId10"/>
    <p:sldId id="404" r:id="rId11"/>
    <p:sldId id="405" r:id="rId12"/>
    <p:sldId id="412" r:id="rId13"/>
    <p:sldId id="413" r:id="rId14"/>
    <p:sldId id="418" r:id="rId15"/>
    <p:sldId id="419" r:id="rId16"/>
    <p:sldId id="420" r:id="rId17"/>
    <p:sldId id="416" r:id="rId18"/>
    <p:sldId id="417" r:id="rId19"/>
    <p:sldId id="414" r:id="rId20"/>
    <p:sldId id="415" r:id="rId2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74" d="100"/>
          <a:sy n="74" d="100"/>
        </p:scale>
        <p:origin x="-288" y="-44"/>
      </p:cViewPr>
      <p:guideLst>
        <p:guide orient="horz" pos="768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59" y="411481"/>
            <a:ext cx="10171611" cy="929485"/>
          </a:xfrm>
        </p:spPr>
        <p:txBody>
          <a:bodyPr/>
          <a:lstStyle/>
          <a:p>
            <a:r>
              <a:rPr lang="en-US" dirty="0"/>
              <a:t>CANDLE Tutorial: </a:t>
            </a:r>
            <a:r>
              <a:rPr lang="en-US" dirty="0" smtClean="0"/>
              <a:t>Challenge Problem Workflow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4, </a:t>
            </a:r>
            <a:r>
              <a:rPr lang="en-US" dirty="0" smtClean="0"/>
              <a:t>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Justin M Wozniak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Data Science &amp; Learning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Argonne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woz@anl.gov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9302" y="1475740"/>
            <a:ext cx="6575076" cy="4047778"/>
          </a:xfrm>
        </p:spPr>
        <p:txBody>
          <a:bodyPr/>
          <a:lstStyle/>
          <a:p>
            <a:r>
              <a:rPr lang="en-US" dirty="0" smtClean="0"/>
              <a:t>How many epochs are used on average by strategy and stage?</a:t>
            </a:r>
          </a:p>
          <a:p>
            <a:r>
              <a:rPr lang="en-US" dirty="0" smtClean="0"/>
              <a:t>Given the opportunity, typical models exit after 6-8 epochs</a:t>
            </a:r>
          </a:p>
          <a:p>
            <a:r>
              <a:rPr lang="en-US" dirty="0" smtClean="0"/>
              <a:t>If they are forced to exit early in later stages, does that affect error?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workflow: </a:t>
            </a:r>
            <a:r>
              <a:rPr lang="en-US" dirty="0" smtClean="0"/>
              <a:t>Actual epochs trained</a:t>
            </a:r>
            <a:endParaRPr lang="en-US" dirty="0"/>
          </a:p>
        </p:txBody>
      </p:sp>
      <p:pic>
        <p:nvPicPr>
          <p:cNvPr id="4098" name="Picture 2" descr="https://lh4.googleusercontent.com/7rkuQ7wKWCs31SIEh89ta-mtuoi25Me4paiV0s0kVNLky7YXsueYhFkjoq3E66dJOoQh4vED7A6kCuw2pWaaJiZeAGfB7JW4GBgBh1uTTICAO7JVXcho7HjNJOXJI6nOogi_JTh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36" y="896711"/>
            <a:ext cx="5019989" cy="50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30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 : </a:t>
            </a:r>
            <a:r>
              <a:rPr lang="en-US" dirty="0" smtClean="0"/>
              <a:t>Validation loss by strategy</a:t>
            </a:r>
            <a:endParaRPr lang="en-US" dirty="0"/>
          </a:p>
        </p:txBody>
      </p:sp>
      <p:pic>
        <p:nvPicPr>
          <p:cNvPr id="4101" name="Picture 5" descr="https://lh5.googleusercontent.com/sub9rASlsHdleL3QXBLKKBRSzLQtWaDgMYcUAOwpCcaltLJx9fz6cXcmJE1r176eiSp5BwatDTLJj1_HF18zyz4lAs9ofR_Qid2m-Tk6uiNLpsfss_J_uxr7hfO9Gz4JggiY_5r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2" y="1029639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x9tp3zV5jOlrj1ib_v0Avi2ZDY6yrtuCYpUws9bqOlPVf4zg3vevFY5E1VZfQOJw0FZZbXA9Brkp6RRU0MwFa9-GmAnzKkYxZw9LtYYF4b_QcFwFdJqUlt5pl_xvUDewgcmThOu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969" y="1029639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s://lh4.googleusercontent.com/QSZsONTfsZzcr_cWu19JzxMe6R3YCB3reitbpC8LeE1iLupHFJNV36ljRndRtbaKFZLRMEd3k0DpTRLe8wzXsQTco2wlVspn6OLkYPN8jyrA3QKbPHgLHf4CNi0j44nVAs5gGsd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0" y="3669044"/>
            <a:ext cx="2625869" cy="26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4.googleusercontent.com/y1ZlvL9vjgFJDu_MooLQJ4ElKkQnt-a9n7rcu7tlPSm14qq2j7aqj8Dp8efHlYrI6VzEWJ5nvDFeGeeWawFZJvEKy_bZ9_8UXlOBuIMRSMJ8Y78IIxIfQHeuouC0gUZy9BMpJJV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02" y="3669044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k-u9_MhjxT0LtEbAdFkGxKFpH0Aws_i93a1SYY1w2YqfXePUNjnrbfaK66rfmT1_tNfNxI76Ri5_DHb1hFfbcPY-MnXv1tbkvbqhiDZ7TDLImGeViu023vFd8rtjildnu4txqTOV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60" y="1029639"/>
            <a:ext cx="2625870" cy="26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615969" y="4335694"/>
            <a:ext cx="5302053" cy="1746607"/>
          </a:xfrm>
        </p:spPr>
        <p:txBody>
          <a:bodyPr/>
          <a:lstStyle/>
          <a:p>
            <a:r>
              <a:rPr lang="en-US" dirty="0" smtClean="0"/>
              <a:t>Typical validation loss is not affected by aggressive early stopping strategies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5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workflow: Finding unexpected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6772107" cy="4047778"/>
          </a:xfrm>
        </p:spPr>
        <p:txBody>
          <a:bodyPr/>
          <a:lstStyle/>
          <a:p>
            <a:r>
              <a:rPr lang="en-US" dirty="0" smtClean="0"/>
              <a:t>Given that </a:t>
            </a:r>
            <a:r>
              <a:rPr lang="en-US" dirty="0" err="1" smtClean="0"/>
              <a:t>val_loss</a:t>
            </a:r>
            <a:r>
              <a:rPr lang="en-US" dirty="0" smtClean="0"/>
              <a:t> can increase from one stage to the next, how often does this happen?</a:t>
            </a:r>
          </a:p>
          <a:p>
            <a:r>
              <a:rPr lang="en-US" dirty="0" smtClean="0"/>
              <a:t>Answer: almost 50% of the time</a:t>
            </a:r>
          </a:p>
          <a:p>
            <a:r>
              <a:rPr lang="en-US" dirty="0" smtClean="0"/>
              <a:t>Need to prioritize data subsets that produce the largest </a:t>
            </a:r>
            <a:r>
              <a:rPr lang="en-US" dirty="0" err="1" smtClean="0"/>
              <a:t>val_loss</a:t>
            </a:r>
            <a:r>
              <a:rPr lang="en-US" dirty="0" smtClean="0"/>
              <a:t> impacts</a:t>
            </a:r>
            <a:endParaRPr lang="en-US" dirty="0"/>
          </a:p>
        </p:txBody>
      </p:sp>
      <p:pic>
        <p:nvPicPr>
          <p:cNvPr id="1026" name="Picture 2" descr="C:\cygwin\home\wozniak\collab\papers\candle\2019\RSIF\plots\increase-delta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67" y="957815"/>
            <a:ext cx="4867631" cy="48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dirty="0" smtClean="0"/>
              <a:t>workflow: Outlier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7360405" cy="4047778"/>
          </a:xfrm>
        </p:spPr>
        <p:txBody>
          <a:bodyPr/>
          <a:lstStyle/>
          <a:p>
            <a:r>
              <a:rPr lang="en-US" dirty="0" smtClean="0"/>
              <a:t>Want to find largest relative </a:t>
            </a:r>
            <a:r>
              <a:rPr lang="en-US" dirty="0" err="1" smtClean="0"/>
              <a:t>val_loss</a:t>
            </a:r>
            <a:r>
              <a:rPr lang="en-US" dirty="0" smtClean="0"/>
              <a:t> increases in child stages by strategy</a:t>
            </a:r>
          </a:p>
          <a:p>
            <a:r>
              <a:rPr lang="en-US" dirty="0" smtClean="0"/>
              <a:t>Defined outlier level as </a:t>
            </a:r>
          </a:p>
          <a:p>
            <a:pPr marL="0" indent="0" algn="ctr">
              <a:buNone/>
            </a:pP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val_loss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[stage] / </a:t>
            </a:r>
            <a:r>
              <a:rPr lang="en-US" i="1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val_loss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[stage-1]</a:t>
            </a:r>
            <a:r>
              <a:rPr lang="en-US" dirty="0" smtClean="0"/>
              <a:t> </a:t>
            </a:r>
          </a:p>
          <a:p>
            <a:r>
              <a:rPr lang="en-US" dirty="0" smtClean="0"/>
              <a:t>Very few workflow nodes have a high outlier level </a:t>
            </a:r>
          </a:p>
          <a:p>
            <a:r>
              <a:rPr lang="en-US" dirty="0" smtClean="0"/>
              <a:t>Greatly reduces the work needed to find unexpected </a:t>
            </a:r>
            <a:r>
              <a:rPr lang="en-US" dirty="0" smtClean="0"/>
              <a:t>data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Under review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Wozniak, Yoo, Mohd-Yusof, et al.  High-bypass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Learning: Automated Detection of Tumor Cells that Significantly Impact Drug Response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Treatment.  Royal Society Interfaces Focus, 2020.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cygwin\home\wozniak\collab\papers\candle\2019\RSIF\plots\outli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165" y="1542620"/>
            <a:ext cx="4231455" cy="423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8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CANDLE Restart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trial runs in the data analysis workflow record progress in a SQLite database </a:t>
            </a:r>
          </a:p>
          <a:p>
            <a:r>
              <a:rPr lang="en-US" dirty="0" smtClean="0"/>
              <a:t>Access is concurrent to the tasks, serialized by the Swift/T workflow</a:t>
            </a:r>
          </a:p>
          <a:p>
            <a:r>
              <a:rPr lang="en-US" dirty="0" smtClean="0"/>
              <a:t>Accessed using Python SQLite API</a:t>
            </a:r>
          </a:p>
          <a:p>
            <a:r>
              <a:rPr lang="en-US" dirty="0" smtClean="0"/>
              <a:t>Logs task start/stop status</a:t>
            </a:r>
          </a:p>
          <a:p>
            <a:r>
              <a:rPr lang="en-US" dirty="0" smtClean="0"/>
              <a:t>Enables progress statistics and restarts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5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ramp-up – efficient use of the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runs start with 4 trained models, then 16, 64, …</a:t>
            </a:r>
          </a:p>
          <a:p>
            <a:r>
              <a:rPr lang="en-US" dirty="0" smtClean="0"/>
              <a:t>Total run over 1000 models</a:t>
            </a:r>
          </a:p>
          <a:p>
            <a:r>
              <a:rPr lang="en-US" dirty="0" smtClean="0"/>
              <a:t>User can easily specify a prior run to use as a restart location</a:t>
            </a:r>
          </a:p>
          <a:p>
            <a:r>
              <a:rPr lang="en-US" dirty="0" smtClean="0"/>
              <a:t>Output files and logs are archived for later reference</a:t>
            </a:r>
          </a:p>
          <a:p>
            <a:r>
              <a:rPr lang="en-US" dirty="0" smtClean="0"/>
              <a:t>We also prototyped functionality to automatically restart on job completion with a larger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2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CANDLE/Supervisor enables deep learning studies to be quickly developed and deployed on large-scale systems like Summit</a:t>
            </a:r>
          </a:p>
          <a:p>
            <a:r>
              <a:rPr lang="en-US" dirty="0" smtClean="0"/>
              <a:t>Investigated the Uno dataset to find data subsets that most significantly impact training accuracy</a:t>
            </a:r>
          </a:p>
          <a:p>
            <a:r>
              <a:rPr lang="en-US" dirty="0" smtClean="0"/>
              <a:t>Found that a very small number of records have a big impact</a:t>
            </a:r>
          </a:p>
          <a:p>
            <a:r>
              <a:rPr lang="en-US" dirty="0" smtClean="0"/>
              <a:t>Described the workflow implementation and database infrastructure</a:t>
            </a:r>
          </a:p>
          <a:p>
            <a:endParaRPr lang="en-US" dirty="0"/>
          </a:p>
          <a:p>
            <a:r>
              <a:rPr lang="en-US" dirty="0" smtClean="0"/>
              <a:t>Future work: Apply </a:t>
            </a:r>
            <a:r>
              <a:rPr lang="en-US" smtClean="0"/>
              <a:t>these techniques to other deep learning apps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0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6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Data splitting </a:t>
            </a:r>
            <a:endParaRPr lang="en-US" dirty="0"/>
          </a:p>
          <a:p>
            <a:r>
              <a:rPr lang="en-US" dirty="0" smtClean="0"/>
              <a:t>Workflow structure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 from epoch strategy experiments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0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65" y="323009"/>
            <a:ext cx="10510124" cy="510909"/>
          </a:xfrm>
        </p:spPr>
        <p:txBody>
          <a:bodyPr/>
          <a:lstStyle/>
          <a:p>
            <a:r>
              <a:rPr lang="en-US" b="1" dirty="0" smtClean="0"/>
              <a:t>Uno Model for Cancer </a:t>
            </a:r>
            <a:r>
              <a:rPr lang="en-US" b="1" dirty="0"/>
              <a:t>Drug Response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064665" y="6293164"/>
            <a:ext cx="2741772" cy="365030"/>
          </a:xfrm>
          <a:prstGeom prst="rect">
            <a:avLst/>
          </a:prstGeom>
        </p:spPr>
        <p:txBody>
          <a:bodyPr/>
          <a:lstStyle/>
          <a:p>
            <a:pPr defTabSz="914126">
              <a:defRPr/>
            </a:pPr>
            <a:fld id="{AB88A6C8-59D7-4462-A495-42E1DF11019D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Arial" charset="0"/>
              </a:rPr>
              <a:pPr defTabSz="914126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4171" y="2987009"/>
            <a:ext cx="3070075" cy="923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𝓡 =</a:t>
            </a:r>
            <a:r>
              <a:rPr lang="en-US" sz="5398" b="1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 𝑓</a:t>
            </a: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(𝓣, 𝓓)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7695" y="4385295"/>
            <a:ext cx="2286614" cy="1476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gene expression levels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SNPs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protein abundance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microRNA</a:t>
            </a:r>
          </a:p>
          <a:p>
            <a:pPr defTabSz="91412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methylation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9236" y="4495035"/>
            <a:ext cx="1073091" cy="1476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IC50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AUC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GI50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% growth</a:t>
            </a:r>
          </a:p>
          <a:p>
            <a:pPr defTabSz="914126">
              <a:defRPr/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  <a:cs typeface="Arial" charset="0"/>
              </a:rPr>
              <a:t>Z-score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4149" y="1330036"/>
            <a:ext cx="1396257" cy="1630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descriptors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fingerprints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structures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SMILES</a:t>
            </a:r>
          </a:p>
          <a:p>
            <a:pPr defTabSz="914126">
              <a:defRPr/>
            </a:pPr>
            <a:r>
              <a:rPr lang="en-US" sz="1999">
                <a:solidFill>
                  <a:prstClr val="black"/>
                </a:solidFill>
                <a:latin typeface="Calibri" panose="020F0502020204030204"/>
                <a:cs typeface="Arial" charset="0"/>
              </a:rPr>
              <a:t>dose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4148" y="969166"/>
            <a:ext cx="1182671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399" b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Drug (s)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113698" y="3852085"/>
            <a:ext cx="543597" cy="52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799">
                <a:solidFill>
                  <a:prstClr val="black"/>
                </a:solidFill>
                <a:latin typeface="Times"/>
                <a:cs typeface="Times"/>
              </a:rPr>
              <a:t>→</a:t>
            </a:r>
            <a:endParaRPr lang="en-US" sz="2799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3344" y="5729973"/>
            <a:ext cx="102691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399" b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Tumor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4443846" y="3852084"/>
            <a:ext cx="543597" cy="52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799">
                <a:solidFill>
                  <a:prstClr val="black"/>
                </a:solidFill>
                <a:latin typeface="Times"/>
                <a:cs typeface="Times"/>
              </a:rPr>
              <a:t>→</a:t>
            </a:r>
            <a:endParaRPr lang="en-US" sz="2799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8762" y="5817670"/>
            <a:ext cx="1408426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399" b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Response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200" y="1330036"/>
            <a:ext cx="2891038" cy="171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23" y="3300206"/>
            <a:ext cx="2155391" cy="22906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04" y="3437614"/>
            <a:ext cx="2647595" cy="1996639"/>
          </a:xfrm>
          <a:prstGeom prst="rect">
            <a:avLst/>
          </a:prstGeom>
          <a:ln>
            <a:solidFill>
              <a:srgbClr val="00009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65" y="1232767"/>
            <a:ext cx="2913875" cy="179256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6511756" y="1707216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11756" y="1420607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11756" y="2332385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04645" y="5094645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98749" y="4438632"/>
            <a:ext cx="2369191" cy="3133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11756" y="2611484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88306" y="4747169"/>
            <a:ext cx="2369191" cy="3133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65207" y="5277602"/>
            <a:ext cx="2369191" cy="31330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56660" y="2995709"/>
            <a:ext cx="4300540" cy="9230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𝓡 =</a:t>
            </a:r>
            <a:r>
              <a:rPr lang="en-US" sz="5398" b="1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 𝑓</a:t>
            </a: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(𝓣, </a:t>
            </a:r>
            <a:r>
              <a:rPr lang="en-US" sz="4399" i="1">
                <a:solidFill>
                  <a:srgbClr val="C00000"/>
                </a:solidFill>
                <a:latin typeface="Calibri" panose="020F0502020204030204"/>
                <a:cs typeface="Arial" charset="0"/>
              </a:rPr>
              <a:t>𝓓</a:t>
            </a:r>
            <a:r>
              <a:rPr lang="en-US" sz="4399" i="1" baseline="-25000">
                <a:solidFill>
                  <a:srgbClr val="C00000"/>
                </a:solidFill>
                <a:latin typeface="Calibri" panose="020F0502020204030204"/>
                <a:cs typeface="Arial" charset="0"/>
              </a:rPr>
              <a:t>1</a:t>
            </a:r>
            <a:r>
              <a:rPr lang="en-US" sz="4399" i="1">
                <a:solidFill>
                  <a:srgbClr val="C00000"/>
                </a:solidFill>
                <a:latin typeface="Calibri" panose="020F0502020204030204"/>
                <a:cs typeface="Arial" charset="0"/>
              </a:rPr>
              <a:t> , 𝓓</a:t>
            </a:r>
            <a:r>
              <a:rPr lang="en-US" sz="4399" i="1" baseline="-25000">
                <a:solidFill>
                  <a:srgbClr val="C00000"/>
                </a:solidFill>
                <a:latin typeface="Calibri" panose="020F0502020204030204"/>
                <a:cs typeface="Arial" charset="0"/>
              </a:rPr>
              <a:t>2</a:t>
            </a:r>
            <a:r>
              <a:rPr lang="en-US" sz="4399" i="1">
                <a:solidFill>
                  <a:prstClr val="black"/>
                </a:solidFill>
                <a:latin typeface="Calibri" panose="020F0502020204030204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6836097" y="2829379"/>
            <a:ext cx="543597" cy="522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26">
              <a:defRPr/>
            </a:pPr>
            <a:r>
              <a:rPr lang="en-US" sz="2799">
                <a:solidFill>
                  <a:prstClr val="black"/>
                </a:solidFill>
                <a:latin typeface="Times"/>
                <a:cs typeface="Times"/>
              </a:rPr>
              <a:t>→</a:t>
            </a:r>
            <a:endParaRPr lang="en-US" sz="2799">
              <a:solidFill>
                <a:prstClr val="black"/>
              </a:solidFill>
              <a:latin typeface="Calibri" panose="020F0502020204030204"/>
              <a:cs typeface="Arial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F77F0D7-F414-724A-ABAA-7D530FAED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65206"/>
            <a:ext cx="13196005" cy="57105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="" xmlns:a16="http://schemas.microsoft.com/office/drawing/2014/main" id="{2DA8F86B-500C-244D-8CDC-805A9034DD04}"/>
              </a:ext>
            </a:extLst>
          </p:cNvPr>
          <p:cNvSpPr/>
          <p:nvPr/>
        </p:nvSpPr>
        <p:spPr>
          <a:xfrm>
            <a:off x="4404645" y="4801028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="" xmlns:a16="http://schemas.microsoft.com/office/drawing/2014/main" id="{379B3C29-368E-F942-B173-BBCAB20EC644}"/>
              </a:ext>
            </a:extLst>
          </p:cNvPr>
          <p:cNvSpPr/>
          <p:nvPr/>
        </p:nvSpPr>
        <p:spPr>
          <a:xfrm>
            <a:off x="4391449" y="5364222"/>
            <a:ext cx="1420993" cy="277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24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5267406" cy="4047778"/>
          </a:xfrm>
        </p:spPr>
        <p:txBody>
          <a:bodyPr/>
          <a:lstStyle/>
          <a:p>
            <a:r>
              <a:rPr lang="en-US" sz="2000" dirty="0"/>
              <a:t>Split up the training data into subsets, iteratively train on most remaining subsets.  </a:t>
            </a:r>
          </a:p>
          <a:p>
            <a:r>
              <a:rPr lang="en-US" sz="2000" dirty="0"/>
              <a:t>Weight sharing from one subset to the next (incremental learning)</a:t>
            </a:r>
          </a:p>
          <a:p>
            <a:r>
              <a:rPr lang="en-US" sz="2000" dirty="0"/>
              <a:t>Allows for investigations into data quality and learning patterns</a:t>
            </a:r>
          </a:p>
          <a:p>
            <a:r>
              <a:rPr lang="en-US" sz="2000" dirty="0"/>
              <a:t>Could also boost performance by preventing overloading data ingest limits</a:t>
            </a:r>
          </a:p>
          <a:p>
            <a:r>
              <a:rPr lang="en-US" sz="2000" dirty="0"/>
              <a:t>Recursive calls define the datasets for train</a:t>
            </a:r>
          </a:p>
          <a:p>
            <a:r>
              <a:rPr lang="en-US" sz="2000" dirty="0"/>
              <a:t>Runs at large scale on Summit, ramp-up/down</a:t>
            </a:r>
          </a:p>
          <a:p>
            <a:endParaRPr lang="en-US" sz="2000" dirty="0"/>
          </a:p>
        </p:txBody>
      </p:sp>
      <p:pic>
        <p:nvPicPr>
          <p:cNvPr id="4" name="Picture 3" descr="C:\cygwin\home\wozniak\mcs\reports\2019\CODAR\Milestone 13 - 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83" y="1044010"/>
            <a:ext cx="5105883" cy="187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33167" y="3225836"/>
            <a:ext cx="65556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run_stage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N,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S, string this,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stage, </a:t>
            </a:r>
            <a:endParaRPr lang="en-US" sz="14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void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block</a:t>
            </a:r>
            <a:r>
              <a:rPr lang="en-US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string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void parent =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run_single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(this, stage, block,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if (stage &lt; S)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foreach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id_child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in [1:N]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run_stage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(N, S, this+"."+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id_child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stage+1, parent,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plan_id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db_file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runtype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}}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endParaRPr lang="en-US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run_single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(string node,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stage, void block) {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make_json_fragment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(node, stage);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"{\"node\": \"%s\", %s}" % (node, </a:t>
            </a:r>
            <a:r>
              <a:rPr lang="en-US" sz="14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json_fragment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block =&gt; 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obj</a:t>
            </a:r>
            <a:r>
              <a:rPr lang="en-US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sz="1400" b="1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json</a:t>
            </a:r>
            <a:r>
              <a:rPr lang="en-US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node);</a:t>
            </a:r>
          </a:p>
          <a:p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pic>
        <p:nvPicPr>
          <p:cNvPr id="6" name="Picture 3" descr="C:\cygwin\home\wozniak\mcs\reports\2019\CODAR\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54" y="4084324"/>
            <a:ext cx="4944364" cy="21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Big picture- train on successively larger data sets</a:t>
            </a:r>
            <a:endParaRPr lang="en-US" dirty="0"/>
          </a:p>
        </p:txBody>
      </p:sp>
      <p:pic>
        <p:nvPicPr>
          <p:cNvPr id="4" name="Picture 3" descr="C:\cygwin\home\wozniak\mcs\reports\2019\CODAR\Milestone 13 - 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74" y="1533867"/>
            <a:ext cx="8176021" cy="299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6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3671984" cy="4047778"/>
          </a:xfrm>
        </p:spPr>
        <p:txBody>
          <a:bodyPr/>
          <a:lstStyle/>
          <a:p>
            <a:r>
              <a:rPr lang="en-US" dirty="0" smtClean="0"/>
              <a:t>Earlier stages have fewer models to train and typically train longer</a:t>
            </a:r>
          </a:p>
          <a:p>
            <a:r>
              <a:rPr lang="en-US" dirty="0" smtClean="0"/>
              <a:t>Want to start child runs as soon as parent is complete </a:t>
            </a:r>
            <a:br>
              <a:rPr lang="en-US" dirty="0" smtClean="0"/>
            </a:br>
            <a:r>
              <a:rPr lang="en-US" dirty="0" smtClean="0"/>
              <a:t>(not whole stage)</a:t>
            </a:r>
          </a:p>
          <a:p>
            <a:r>
              <a:rPr lang="en-US" dirty="0" smtClean="0"/>
              <a:t>Use dataflow control</a:t>
            </a:r>
            <a:endParaRPr lang="en-US" dirty="0"/>
          </a:p>
        </p:txBody>
      </p:sp>
      <p:pic>
        <p:nvPicPr>
          <p:cNvPr id="1026" name="Picture 2" descr="https://lh3.googleusercontent.com/bS7YsZcgleNuCPPubnQDAMPOlnXUC2bw8l9Ie5llfLN3hauy5qby0le4VjpJLo8VvmcUd0JHJCfTMsg9_SvgnKSBbav5WtF9Kotbc6aY67TuEoexvFCUr3lheUkrhYhEdDqp7N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71" y="2255837"/>
            <a:ext cx="7730322" cy="283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workflow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46660"/>
            <a:ext cx="5659025" cy="40477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/** </a:t>
            </a:r>
            <a:r>
              <a:rPr lang="en-US" sz="1400" dirty="0"/>
              <a:t>RUN STAGE: A recursive function that manages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the </a:t>
            </a:r>
            <a:r>
              <a:rPr lang="en-US" sz="1400" dirty="0"/>
              <a:t>stage dependencies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 v)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S, string node,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stage, void block)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// Run the model for this workflow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void parent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run_single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(node, stage, block);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if (stage &lt; S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//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Recurse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to the child stages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id_child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in [1:N]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parallel loop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run_stage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(N, S, node+"."+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id_child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stage+1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parent);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9DDA83B-D33A-1340-A2A9-75273506FE76}"/>
              </a:ext>
            </a:extLst>
          </p:cNvPr>
          <p:cNvSpPr txBox="1">
            <a:spLocks/>
          </p:cNvSpPr>
          <p:nvPr/>
        </p:nvSpPr>
        <p:spPr bwMode="auto">
          <a:xfrm>
            <a:off x="6016239" y="2392826"/>
            <a:ext cx="5912265" cy="345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400" dirty="0">
                <a:latin typeface="+mn-lt"/>
                <a:cs typeface="Consolas" panose="020B0609020204030204" pitchFamily="49" charset="0"/>
              </a:rPr>
              <a:t>RUN SINGLE: Set up and run a single model via </a:t>
            </a:r>
            <a:r>
              <a:rPr lang="en-US" sz="1400" dirty="0" err="1">
                <a:latin typeface="+mn-lt"/>
                <a:cs typeface="Consolas" panose="020B0609020204030204" pitchFamily="49" charset="0"/>
              </a:rPr>
              <a:t>candle_obj</a:t>
            </a:r>
            <a:r>
              <a:rPr lang="en-US" sz="1400" dirty="0">
                <a:latin typeface="+mn-lt"/>
                <a:cs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(void v)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run_single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node,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stage,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void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parent)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if (stage == 0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v = propagate();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make_json_fragment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(node, stage);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"{\"node\": \"%s\", %s}" %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node,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json_fragment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wait (parent)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waits for parent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// Run the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obj_result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candle_obj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node);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9DDA83B-D33A-1340-A2A9-75273506FE76}"/>
              </a:ext>
            </a:extLst>
          </p:cNvPr>
          <p:cNvSpPr txBox="1">
            <a:spLocks/>
          </p:cNvSpPr>
          <p:nvPr/>
        </p:nvSpPr>
        <p:spPr bwMode="auto">
          <a:xfrm>
            <a:off x="803305" y="1081210"/>
            <a:ext cx="10545509" cy="138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Implemented as a recursively defined dataflow structure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Swift/T exploits all available concurrency among calls to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candle_obj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/>
              <a:t>(a CANDLE utility that ultimately runs TensorFlow)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workflow: </a:t>
            </a:r>
            <a:r>
              <a:rPr lang="en-US" dirty="0" smtClean="0"/>
              <a:t>Epoch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33582" y="1660554"/>
            <a:ext cx="10309088" cy="202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Ideally, training becomes cheaper in later stages</a:t>
            </a:r>
          </a:p>
          <a:p>
            <a:r>
              <a:rPr lang="en-US" dirty="0" smtClean="0"/>
              <a:t>Ran varying strategies to reduce epochs by stage</a:t>
            </a:r>
          </a:p>
          <a:p>
            <a:r>
              <a:rPr lang="en-US" dirty="0" smtClean="0"/>
              <a:t>Training stops early if no progress (Keras </a:t>
            </a:r>
            <a:r>
              <a:rPr lang="en-US" dirty="0" err="1" smtClean="0"/>
              <a:t>EarlyStopping</a:t>
            </a:r>
            <a:r>
              <a:rPr lang="en-US" dirty="0" smtClean="0"/>
              <a:t>=3)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49682"/>
              </p:ext>
            </p:extLst>
          </p:nvPr>
        </p:nvGraphicFramePr>
        <p:xfrm>
          <a:off x="1323799" y="3884812"/>
          <a:ext cx="9474340" cy="2006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04269"/>
                <a:gridCol w="8070071"/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F-20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Flat-20: Simply train for 20 epochs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F-10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Flat-10: Simply train for 10 epochs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LINE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Linear: Train for a linearly decreasing number of epochs, starting from 20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SQRT</a:t>
                      </a:r>
                      <a:endParaRPr lang="en-US" sz="18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Square root: Train for a number of epochs equal to 20 / sqrt(stage)</a:t>
                      </a:r>
                      <a:endParaRPr lang="en-US" sz="180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EXP2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Exponential: Train for a number of epochs equal to 20 / 2^(stage-1)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workflow: </a:t>
            </a:r>
            <a:r>
              <a:rPr lang="en-US" dirty="0" smtClean="0"/>
              <a:t>Early stopping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1" y="1475740"/>
            <a:ext cx="6949440" cy="4047778"/>
          </a:xfrm>
        </p:spPr>
        <p:txBody>
          <a:bodyPr/>
          <a:lstStyle/>
          <a:p>
            <a:r>
              <a:rPr lang="en-US" dirty="0" smtClean="0"/>
              <a:t>First: how many early stops occur by strategy and stage</a:t>
            </a:r>
          </a:p>
          <a:p>
            <a:r>
              <a:rPr lang="en-US" dirty="0" smtClean="0"/>
              <a:t>F-20: 100% early stopping rate</a:t>
            </a:r>
          </a:p>
          <a:p>
            <a:r>
              <a:rPr lang="en-US" dirty="0" smtClean="0"/>
              <a:t>F-10: 90+% early stopping rate</a:t>
            </a:r>
          </a:p>
          <a:p>
            <a:r>
              <a:rPr lang="en-US" dirty="0" smtClean="0"/>
              <a:t>LINE: Decreasing early stopping rate</a:t>
            </a:r>
          </a:p>
          <a:p>
            <a:endParaRPr lang="en-US" dirty="0"/>
          </a:p>
          <a:p>
            <a:r>
              <a:rPr lang="en-US" dirty="0" smtClean="0"/>
              <a:t>LINE is probably what one would want</a:t>
            </a:r>
            <a:endParaRPr lang="en-US" dirty="0"/>
          </a:p>
        </p:txBody>
      </p:sp>
      <p:pic>
        <p:nvPicPr>
          <p:cNvPr id="3074" name="Picture 2" descr="https://lh5.googleusercontent.com/qQKzSuVLu99fyhK2DcHwtmT4oPsWXa9rRGxx6yvErDorDE-L-Q026Q3v0xcXiNN4bMwYQ6vcaWkUBMc-keAur7ID_rSgqeWOeHomM6RXALiDCB0eke53GSq1YmNWn_PgbVvWkT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599" y="967570"/>
            <a:ext cx="4785957" cy="47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43667"/>
      </p:ext>
    </p:extLst>
  </p:cSld>
  <p:clrMapOvr>
    <a:masterClrMapping/>
  </p:clrMapOvr>
</p:sld>
</file>

<file path=ppt/theme/theme1.xml><?xml version="1.0" encoding="utf-8"?>
<a:theme xmlns:a="http://schemas.openxmlformats.org/drawingml/2006/main" name="00-template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205</TotalTime>
  <Words>918</Words>
  <Application>Microsoft Office PowerPoint</Application>
  <PresentationFormat>Custom</PresentationFormat>
  <Paragraphs>170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00-template</vt:lpstr>
      <vt:lpstr>CANDLE Tutorial: Challenge Problem Workflow</vt:lpstr>
      <vt:lpstr>Outline</vt:lpstr>
      <vt:lpstr>Uno Model for Cancer Drug Response</vt:lpstr>
      <vt:lpstr>Data analysis workflow</vt:lpstr>
      <vt:lpstr>Data splitting</vt:lpstr>
      <vt:lpstr>Workflow structure</vt:lpstr>
      <vt:lpstr>Recursive workflow structure</vt:lpstr>
      <vt:lpstr>Data analysis workflow: Epoch strategies</vt:lpstr>
      <vt:lpstr>Data analysis workflow: Early stopping percentage</vt:lpstr>
      <vt:lpstr>Data analysis workflow: Actual epochs trained</vt:lpstr>
      <vt:lpstr>Data analysis workflow : Validation loss by strategy</vt:lpstr>
      <vt:lpstr>Data analysis workflow: Finding unexpected data</vt:lpstr>
      <vt:lpstr>Data analysis workflow: Outlier level</vt:lpstr>
      <vt:lpstr>CANDLE Restart Database</vt:lpstr>
      <vt:lpstr>Job ramp-up – efficient use of the machine</vt:lpstr>
      <vt:lpstr>Summary and future work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Library Overview</dc:title>
  <dc:creator>Justin Wozniak</dc:creator>
  <cp:lastModifiedBy>Justin Wozniak</cp:lastModifiedBy>
  <cp:revision>38</cp:revision>
  <cp:lastPrinted>2019-01-14T20:07:20Z</cp:lastPrinted>
  <dcterms:created xsi:type="dcterms:W3CDTF">2020-01-28T20:30:34Z</dcterms:created>
  <dcterms:modified xsi:type="dcterms:W3CDTF">2020-02-04T17:14:54Z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