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7"/>
  </p:notesMasterIdLst>
  <p:sldIdLst>
    <p:sldId id="258" r:id="rId2"/>
    <p:sldId id="367" r:id="rId3"/>
    <p:sldId id="369" r:id="rId4"/>
    <p:sldId id="368" r:id="rId5"/>
    <p:sldId id="3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1">
          <p15:clr>
            <a:srgbClr val="A4A3A4"/>
          </p15:clr>
        </p15:guide>
        <p15:guide id="2" orient="horz" pos="4175">
          <p15:clr>
            <a:srgbClr val="A4A3A4"/>
          </p15:clr>
        </p15:guide>
        <p15:guide id="3" orient="horz" pos="311">
          <p15:clr>
            <a:srgbClr val="A4A3A4"/>
          </p15:clr>
        </p15:guide>
        <p15:guide id="4" pos="5503">
          <p15:clr>
            <a:srgbClr val="A4A3A4"/>
          </p15:clr>
        </p15:guide>
        <p15:guide id="5" pos="317">
          <p15:clr>
            <a:srgbClr val="A4A3A4"/>
          </p15:clr>
        </p15:guide>
        <p15:guide id="6" pos="151">
          <p15:clr>
            <a:srgbClr val="A4A3A4"/>
          </p15:clr>
        </p15:guide>
        <p15:guide id="7" pos="5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7" autoAdjust="0"/>
    <p:restoredTop sz="96530" autoAdjust="0"/>
  </p:normalViewPr>
  <p:slideViewPr>
    <p:cSldViewPr snapToGrid="0" showGuides="1">
      <p:cViewPr varScale="1">
        <p:scale>
          <a:sx n="119" d="100"/>
          <a:sy n="119" d="100"/>
        </p:scale>
        <p:origin x="915" y="60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outlineViewPr>
    <p:cViewPr>
      <p:scale>
        <a:sx n="33" d="100"/>
        <a:sy n="33" d="100"/>
      </p:scale>
      <p:origin x="0" y="-20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29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2021-07-06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1" y="627296"/>
            <a:ext cx="1859645" cy="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39282" y="1689100"/>
            <a:ext cx="4614729" cy="2706624"/>
          </a:xfrm>
        </p:spPr>
        <p:txBody>
          <a:bodyPr lIns="228600">
            <a:normAutofit/>
          </a:bodyPr>
          <a:lstStyle/>
          <a:p>
            <a:r>
              <a:rPr lang="en-US" sz="2400" dirty="0"/>
              <a:t>Exploiting and Supporting </a:t>
            </a:r>
            <a:r>
              <a:rPr lang="en-US" sz="2400" dirty="0" err="1"/>
              <a:t>Exascale</a:t>
            </a:r>
            <a:r>
              <a:rPr lang="en-US" sz="2400" dirty="0"/>
              <a:t> Infrastructure for Deep Learning Applications</a:t>
            </a:r>
            <a:endParaRPr lang="en-US" sz="2400" dirty="0">
              <a:latin typeface="+mn-lt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drhgfdjhngngfmhgmghmghjmghfmf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7"/>
          </p:nvPr>
        </p:nvSpPr>
        <p:spPr>
          <a:xfrm>
            <a:off x="469900" y="4560087"/>
            <a:ext cx="3721100" cy="169232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Chair: Justin m Wozniak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Presenters:</a:t>
            </a:r>
          </a:p>
          <a:p>
            <a:r>
              <a:rPr lang="en-US" dirty="0"/>
              <a:t>Thomas </a:t>
            </a:r>
            <a:r>
              <a:rPr lang="en-US" dirty="0" err="1"/>
              <a:t>Brettin</a:t>
            </a:r>
            <a:br>
              <a:rPr lang="en-US" dirty="0"/>
            </a:br>
            <a:r>
              <a:rPr lang="en-US" dirty="0"/>
              <a:t>John </a:t>
            </a:r>
            <a:r>
              <a:rPr lang="en-US" dirty="0" err="1"/>
              <a:t>Gounley</a:t>
            </a:r>
            <a:br>
              <a:rPr lang="en-US" dirty="0"/>
            </a:br>
            <a:r>
              <a:rPr lang="en-US" dirty="0" err="1"/>
              <a:t>Jamaludin</a:t>
            </a:r>
            <a:r>
              <a:rPr lang="en-US" dirty="0"/>
              <a:t> </a:t>
            </a:r>
            <a:r>
              <a:rPr lang="en-US" dirty="0" err="1"/>
              <a:t>Mohd</a:t>
            </a:r>
            <a:r>
              <a:rPr lang="en-US" dirty="0"/>
              <a:t>-Yusof</a:t>
            </a:r>
          </a:p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9"/>
          </p:nvPr>
        </p:nvSpPr>
        <p:spPr>
          <a:xfrm>
            <a:off x="469900" y="6094281"/>
            <a:ext cx="6604418" cy="515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PASC					July 7, 2021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431799" y="730249"/>
            <a:ext cx="6470317" cy="573171"/>
          </a:xfrm>
        </p:spPr>
        <p:txBody>
          <a:bodyPr>
            <a:normAutofit/>
          </a:bodyPr>
          <a:lstStyle/>
          <a:p>
            <a:r>
              <a:rPr lang="en-US" dirty="0"/>
              <a:t>MINISYMPOSIUM: CS and Math: Life Sciences</a:t>
            </a:r>
          </a:p>
        </p:txBody>
      </p:sp>
      <p:pic>
        <p:nvPicPr>
          <p:cNvPr id="11" name="Picture 4" descr="E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43" y="5056905"/>
            <a:ext cx="2075056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LCF Resources – Oak Ridge Leadership Computing Facility">
            <a:extLst>
              <a:ext uri="{FF2B5EF4-FFF2-40B4-BE49-F238E27FC236}">
                <a16:creationId xmlns:a16="http://schemas.microsoft.com/office/drawing/2014/main" id="{D50C6CD3-9DF3-4534-89F9-CBCB87E2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11" y="1688610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C0EE4BE3-9EE6-4511-957D-0A7FA3D6DF9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5513" r="5513"/>
          <a:stretch>
            <a:fillRect/>
          </a:stretch>
        </p:blipFill>
        <p:spPr>
          <a:xfrm>
            <a:off x="6376180" y="2606795"/>
            <a:ext cx="2667557" cy="1686825"/>
          </a:xfr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725590-8C77-46C9-A096-1CE924D5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741646"/>
            <a:ext cx="4215063" cy="4422776"/>
          </a:xfrm>
        </p:spPr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Gounley</a:t>
            </a:r>
            <a:endParaRPr lang="en-US" dirty="0"/>
          </a:p>
          <a:p>
            <a:pPr lvl="1"/>
            <a:r>
              <a:rPr lang="en-US" dirty="0"/>
              <a:t>Computational scientist </a:t>
            </a:r>
          </a:p>
          <a:p>
            <a:pPr lvl="1"/>
            <a:r>
              <a:rPr lang="en-US" dirty="0"/>
              <a:t>Computational Sciences </a:t>
            </a:r>
            <a:br>
              <a:rPr lang="en-US" dirty="0"/>
            </a:br>
            <a:r>
              <a:rPr lang="en-US" dirty="0"/>
              <a:t>and Engineering Division </a:t>
            </a:r>
          </a:p>
          <a:p>
            <a:pPr lvl="1"/>
            <a:r>
              <a:rPr lang="en-US" dirty="0"/>
              <a:t>Oak Ridge National Laboratory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Jamaludin</a:t>
            </a:r>
            <a:r>
              <a:rPr lang="en-US" dirty="0"/>
              <a:t> </a:t>
            </a:r>
            <a:r>
              <a:rPr lang="en-US" dirty="0" err="1"/>
              <a:t>Mohd</a:t>
            </a:r>
            <a:r>
              <a:rPr lang="en-US" dirty="0"/>
              <a:t>-Yusof</a:t>
            </a:r>
          </a:p>
          <a:p>
            <a:pPr lvl="1"/>
            <a:r>
              <a:rPr lang="en-US" dirty="0"/>
              <a:t>Research Scientist </a:t>
            </a:r>
          </a:p>
          <a:p>
            <a:pPr lvl="1"/>
            <a:r>
              <a:rPr lang="en-US" dirty="0"/>
              <a:t>Los Alamos National Laboratory</a:t>
            </a:r>
          </a:p>
        </p:txBody>
      </p:sp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EC6D47A-9DA4-4269-82E5-5C4FD977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7" y="1741646"/>
            <a:ext cx="762000" cy="762000"/>
          </a:xfrm>
          <a:prstGeom prst="rect">
            <a:avLst/>
          </a:prstGeom>
        </p:spPr>
      </p:pic>
      <p:pic>
        <p:nvPicPr>
          <p:cNvPr id="17" name="Picture 1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4B94D7A-6592-4999-B3C2-423666DA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785937"/>
            <a:ext cx="804612" cy="804612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3544262-19E3-49B6-8840-A1E273C8BE0E}"/>
              </a:ext>
            </a:extLst>
          </p:cNvPr>
          <p:cNvSpPr txBox="1">
            <a:spLocks/>
          </p:cNvSpPr>
          <p:nvPr/>
        </p:nvSpPr>
        <p:spPr>
          <a:xfrm>
            <a:off x="609600" y="1852395"/>
            <a:ext cx="4215063" cy="442277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Justin Wozniak</a:t>
            </a:r>
          </a:p>
          <a:p>
            <a:pPr lvl="1"/>
            <a:r>
              <a:rPr lang="en-US" dirty="0"/>
              <a:t>Computer Scientist</a:t>
            </a:r>
          </a:p>
          <a:p>
            <a:pPr lvl="1"/>
            <a:r>
              <a:rPr lang="en-US" dirty="0"/>
              <a:t>Data Science &amp; Learning </a:t>
            </a:r>
            <a:br>
              <a:rPr lang="en-US" dirty="0"/>
            </a:br>
            <a:r>
              <a:rPr lang="en-US" dirty="0"/>
              <a:t>Division</a:t>
            </a:r>
          </a:p>
          <a:p>
            <a:pPr lvl="1"/>
            <a:r>
              <a:rPr lang="en-US" dirty="0"/>
              <a:t>Argonne National Laboratory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Brettin</a:t>
            </a:r>
            <a:endParaRPr lang="en-US" dirty="0"/>
          </a:p>
          <a:p>
            <a:pPr lvl="1"/>
            <a:r>
              <a:rPr lang="en-US" dirty="0"/>
              <a:t>Strategic Program </a:t>
            </a:r>
            <a:br>
              <a:rPr lang="en-US" dirty="0"/>
            </a:br>
            <a:r>
              <a:rPr lang="en-US" dirty="0"/>
              <a:t>Manager</a:t>
            </a:r>
          </a:p>
          <a:p>
            <a:pPr lvl="1"/>
            <a:r>
              <a:rPr lang="en-US" dirty="0"/>
              <a:t>Computing, Environment, and </a:t>
            </a:r>
            <a:br>
              <a:rPr lang="en-US" dirty="0"/>
            </a:br>
            <a:r>
              <a:rPr lang="en-US" dirty="0"/>
              <a:t>Life Sciences</a:t>
            </a:r>
          </a:p>
          <a:p>
            <a:pPr lvl="1"/>
            <a:r>
              <a:rPr lang="en-US" dirty="0"/>
              <a:t>Argonne National Laboratory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8612CDE-FE02-4F77-9161-153F4CC1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914" y="1741646"/>
            <a:ext cx="833187" cy="8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7F58-5609-4437-BE10-74D259D1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Minisymposium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7FC9-646D-4254-AE32-D2F78A25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Deep learning (DL) has the capability to transform many scientific problems, including COVID-19 research, cancer studies, and a wide range of energy sciences. Ever more complex couplings of data sources, analysis, and learning methods demand additional resources in computing capability, data movement, and storage.</a:t>
            </a:r>
          </a:p>
          <a:p>
            <a:pPr>
              <a:spcBef>
                <a:spcPts val="2400"/>
              </a:spcBef>
            </a:pPr>
            <a:r>
              <a:rPr lang="en-US" dirty="0" err="1"/>
              <a:t>Exascale</a:t>
            </a:r>
            <a:r>
              <a:rPr lang="en-US" dirty="0"/>
              <a:t> challenges for DL include scaling models, scaling workflows, integrating methods, integrating software, and down-scaling results for return to users with varying levels of available computing power. </a:t>
            </a:r>
          </a:p>
          <a:p>
            <a:pPr>
              <a:spcBef>
                <a:spcPts val="2400"/>
              </a:spcBef>
            </a:pPr>
            <a:r>
              <a:rPr lang="en-US" dirty="0"/>
              <a:t>This symposium will illustrate these challenges and present the an infrastructure in which to address them, followed by three related application case studies, including two from the life sciences.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ECD87-B3AD-4661-8834-823631046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Driving topics of this session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07246-52C0-42BE-804C-E4BF07BC6A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AFD4-7316-45D5-A2E2-763F474C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E0F3-ABA6-415B-9821-F4EB9344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times CEST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14:00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Wozniak: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Intros (these slides)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14:10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Wozniak: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Programmable Infrastructure for Diverse, Scalable Learning 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Exascale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:35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Brettin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Targeting Billion-Scale Compound Libraries with Deep Learning: A SARS-Cov-2 Example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Gounley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Health Data Science at Scale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:25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Mohd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-Yusof: Reinforcement Learning 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Exascale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:50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Wozniak: Final discussion, questions</a:t>
            </a:r>
            <a:endParaRPr lang="en-US" b="0" dirty="0">
              <a:effectLst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Adjournment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8188-92D8-4AC9-B680-BF060AABA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AD99B-AB47-4C55-99B9-3F65F68BC0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0E9-8ACA-4786-AD6E-F9277B1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6288-9DD1-43A4-BE43-D14AE5C0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4370-26FC-4193-812A-D1DE6B12FB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1E208-20F0-4936-B423-B3D91BEAB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28156</TotalTime>
  <Words>292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presentation_4x3</vt:lpstr>
      <vt:lpstr>Exploiting and Supporting Exascale Infrastructure for Deep Learning Applications</vt:lpstr>
      <vt:lpstr>introductions</vt:lpstr>
      <vt:lpstr>Minisymposium Overview</vt:lpstr>
      <vt:lpstr>Schedule </vt:lpstr>
      <vt:lpstr>Questions?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Wozniak, Justin M.</cp:lastModifiedBy>
  <cp:revision>444</cp:revision>
  <cp:lastPrinted>2015-09-08T15:35:42Z</cp:lastPrinted>
  <dcterms:created xsi:type="dcterms:W3CDTF">2015-11-17T23:08:18Z</dcterms:created>
  <dcterms:modified xsi:type="dcterms:W3CDTF">2021-07-06T22:07:20Z</dcterms:modified>
</cp:coreProperties>
</file>