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38"/>
  </p:notesMasterIdLst>
  <p:sldIdLst>
    <p:sldId id="264" r:id="rId3"/>
    <p:sldId id="331" r:id="rId4"/>
    <p:sldId id="265" r:id="rId5"/>
    <p:sldId id="270" r:id="rId6"/>
    <p:sldId id="343" r:id="rId7"/>
    <p:sldId id="300" r:id="rId8"/>
    <p:sldId id="292" r:id="rId9"/>
    <p:sldId id="335" r:id="rId10"/>
    <p:sldId id="336" r:id="rId11"/>
    <p:sldId id="337" r:id="rId12"/>
    <p:sldId id="338" r:id="rId13"/>
    <p:sldId id="339" r:id="rId14"/>
    <p:sldId id="324" r:id="rId15"/>
    <p:sldId id="273" r:id="rId16"/>
    <p:sldId id="291" r:id="rId17"/>
    <p:sldId id="278" r:id="rId18"/>
    <p:sldId id="294" r:id="rId19"/>
    <p:sldId id="295" r:id="rId20"/>
    <p:sldId id="259" r:id="rId21"/>
    <p:sldId id="261" r:id="rId22"/>
    <p:sldId id="344" r:id="rId23"/>
    <p:sldId id="307" r:id="rId24"/>
    <p:sldId id="345" r:id="rId25"/>
    <p:sldId id="346" r:id="rId26"/>
    <p:sldId id="347" r:id="rId27"/>
    <p:sldId id="348" r:id="rId28"/>
    <p:sldId id="313" r:id="rId29"/>
    <p:sldId id="266" r:id="rId30"/>
    <p:sldId id="267" r:id="rId31"/>
    <p:sldId id="293" r:id="rId32"/>
    <p:sldId id="268" r:id="rId33"/>
    <p:sldId id="290" r:id="rId34"/>
    <p:sldId id="296" r:id="rId35"/>
    <p:sldId id="325" r:id="rId36"/>
    <p:sldId id="298" r:id="rId3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73" d="100"/>
          <a:sy n="73" d="100"/>
        </p:scale>
        <p:origin x="-76" y="-73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rgbClr val="FFFFFF"/>
                </a:solidFill>
              </a:rPr>
              <a:t>Select </a:t>
            </a:r>
            <a:r>
              <a:rPr lang="en-US" sz="1400" dirty="0">
                <a:solidFill>
                  <a:srgbClr val="FFFFFF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rgbClr val="47484A">
                    <a:lumMod val="50000"/>
                  </a:srgbClr>
                </a:solidFill>
              </a:rPr>
              <a:t>www.anl.gov</a:t>
            </a:r>
            <a:endParaRPr lang="en-US" dirty="0">
              <a:solidFill>
                <a:srgbClr val="47484A">
                  <a:lumMod val="50000"/>
                </a:srgbClr>
              </a:solidFill>
            </a:endParaRP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WE START WITH YES.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Instructions on replacing a current image:</a:t>
            </a:r>
            <a:endParaRPr lang="en-US" sz="1400" b="1" dirty="0">
              <a:solidFill>
                <a:srgbClr val="FFFF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47484A"/>
                </a:solidFill>
              </a:rPr>
              <a:t>www.ci.uchicago.edu/swift    www.mcs.anl.gov/exm</a:t>
            </a:r>
            <a:endParaRPr lang="en-US" dirty="0" smtClean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1/14/2019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gif"/><Relationship Id="rId9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 fontScale="92500"/>
          </a:bodyPr>
          <a:lstStyle/>
          <a:p>
            <a:r>
              <a:rPr lang="en-US" dirty="0"/>
              <a:t>OPTIMAL DEEP LEARNING On </a:t>
            </a:r>
            <a:r>
              <a:rPr lang="en-US" dirty="0" smtClean="0"/>
              <a:t>EXASCALE computers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Hyperparameter optimization WORKflows with </a:t>
            </a:r>
            <a:r>
              <a:rPr lang="en-US" dirty="0"/>
              <a:t>CANDLE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 Tutorial @ Exascale Computing Project Annual Meeting</a:t>
            </a:r>
          </a:p>
          <a:p>
            <a:r>
              <a:rPr lang="en-US" dirty="0" smtClean="0"/>
              <a:t>January 14, 2019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for </a:t>
            </a:r>
            <a:r>
              <a:rPr lang="en-US" dirty="0" err="1" smtClean="0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We can use a generic, previously developed method to optimize </a:t>
            </a:r>
            <a:r>
              <a:rPr lang="en-US" b="1" i="1" dirty="0" smtClean="0"/>
              <a:t>F</a:t>
            </a:r>
            <a:r>
              <a:rPr lang="en-US" dirty="0" smtClean="0"/>
              <a:t> !</a:t>
            </a:r>
          </a:p>
          <a:p>
            <a:r>
              <a:rPr lang="en-US" dirty="0" smtClean="0"/>
              <a:t>These methods require and can use large compute 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search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optimization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Evolutionary algorithms</a:t>
            </a:r>
          </a:p>
          <a:p>
            <a:pPr lvl="1"/>
            <a:r>
              <a:rPr lang="en-US" dirty="0" smtClean="0"/>
              <a:t>Model-based optimization (</a:t>
            </a:r>
            <a:r>
              <a:rPr lang="en-US" dirty="0" err="1" smtClean="0"/>
              <a:t>mlrMBO</a:t>
            </a:r>
            <a:r>
              <a:rPr lang="en-US" dirty="0" smtClean="0"/>
              <a:t> in R)</a:t>
            </a:r>
            <a:endParaRPr lang="en-US" dirty="0"/>
          </a:p>
          <a:p>
            <a:r>
              <a:rPr lang="en-US" dirty="0" smtClean="0"/>
              <a:t>NN hyperparameter-specific optimization</a:t>
            </a:r>
          </a:p>
          <a:p>
            <a:pPr lvl="1"/>
            <a:r>
              <a:rPr lang="en-US" dirty="0" err="1" smtClean="0"/>
              <a:t>Hyperopt</a:t>
            </a:r>
            <a:r>
              <a:rPr lang="en-US" dirty="0" smtClean="0"/>
              <a:t>, NEAT, </a:t>
            </a:r>
            <a:r>
              <a:rPr lang="en-US" dirty="0" err="1" smtClean="0"/>
              <a:t>Optunity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 smtClean="0"/>
              <a:t>Candle Hyperparameter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</a:t>
            </a:r>
            <a:r>
              <a:rPr lang="en-US" sz="1400" dirty="0" smtClean="0">
                <a:solidFill>
                  <a:srgbClr val="000000"/>
                </a:solidFill>
              </a:rPr>
              <a:t>Stevens (Computational Approaches for Cancer Workshop @ SC 2017)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</a:t>
            </a:r>
            <a:r>
              <a:rPr lang="en-US" dirty="0">
                <a:solidFill>
                  <a:srgbClr val="000000"/>
                </a:solidFill>
              </a:rPr>
              <a:t>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iteration does 300 </a:t>
            </a:r>
            <a:r>
              <a:rPr lang="en-US" dirty="0">
                <a:solidFill>
                  <a:srgbClr val="000000"/>
                </a:solidFill>
              </a:rPr>
              <a:t>evaluations (batch size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CANDLE: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strategies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</a:t>
            </a:r>
            <a:r>
              <a:rPr lang="en-US" sz="2800" b="1" dirty="0" smtClean="0">
                <a:solidFill>
                  <a:prstClr val="black"/>
                </a:solidFill>
              </a:rPr>
              <a:t>Search: </a:t>
            </a:r>
            <a:r>
              <a:rPr lang="en-US" sz="2800" b="1" dirty="0">
                <a:solidFill>
                  <a:prstClr val="black"/>
                </a:solidFill>
              </a:rPr>
              <a:t>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</a:t>
            </a:r>
            <a:r>
              <a:rPr lang="en-US" sz="2800" b="1" dirty="0" smtClean="0">
                <a:solidFill>
                  <a:prstClr val="black"/>
                </a:solidFill>
              </a:rPr>
              <a:t>Parallel: 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 smtClean="0">
                <a:solidFill>
                  <a:prstClr val="black"/>
                </a:solidFill>
              </a:rPr>
              <a:t>10x-1000x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 smtClean="0">
                <a:solidFill>
                  <a:prstClr val="white"/>
                </a:solidFill>
              </a:rPr>
              <a:t>10x-100x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</a:t>
            </a:r>
            <a:r>
              <a:rPr lang="en-US" dirty="0" smtClean="0"/>
              <a:t>processing elements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 smtClean="0"/>
              <a:t>CANDLE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Delivers 1+ petaflop!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over time for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 load plot for NT3 workflow on Cori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/ ramp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Zoom in on single iteration on Titan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 Infrastructure: </a:t>
            </a:r>
            <a:br>
              <a:rPr lang="en-US" dirty="0" smtClean="0"/>
            </a:br>
            <a:r>
              <a:rPr lang="en-US" dirty="0" smtClean="0"/>
              <a:t>Tom Brettin, Jon Ozik, Nick Collier, Rajeev Jain (ANL), Harry Yoo (ANL)</a:t>
            </a:r>
            <a:br>
              <a:rPr lang="en-US" dirty="0" smtClean="0"/>
            </a:br>
            <a:r>
              <a:rPr lang="en-US" dirty="0" smtClean="0"/>
              <a:t>Jamal Mohd-Yusof, Cristina Garcia Cardona (</a:t>
            </a:r>
            <a:r>
              <a:rPr lang="en-US" smtClean="0"/>
              <a:t>LANL),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George </a:t>
            </a:r>
            <a:r>
              <a:rPr lang="en-US" dirty="0" err="1" smtClean="0"/>
              <a:t>Zaki</a:t>
            </a:r>
            <a:r>
              <a:rPr lang="en-US" dirty="0" smtClean="0"/>
              <a:t> (NIH)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Pilot benchmarks</a:t>
            </a:r>
            <a:br>
              <a:rPr lang="en-US" dirty="0" smtClean="0"/>
            </a:br>
            <a:r>
              <a:rPr lang="en-US" dirty="0" err="1" smtClean="0"/>
              <a:t>Fangfang</a:t>
            </a:r>
            <a:r>
              <a:rPr lang="en-US" dirty="0" smtClean="0"/>
              <a:t> Xia (ANL), Brian Van Essen (LLNL), Arvind </a:t>
            </a:r>
            <a:r>
              <a:rPr lang="en-US" dirty="0" err="1" smtClean="0"/>
              <a:t>Ramanathan</a:t>
            </a:r>
            <a:r>
              <a:rPr lang="en-US" dirty="0" smtClean="0"/>
              <a:t> (ORNL)</a:t>
            </a:r>
          </a:p>
          <a:p>
            <a:endParaRPr lang="en-US" dirty="0"/>
          </a:p>
          <a:p>
            <a:r>
              <a:rPr lang="en-US" dirty="0" smtClean="0"/>
              <a:t>PI </a:t>
            </a:r>
            <a:br>
              <a:rPr lang="en-US" dirty="0" smtClean="0"/>
            </a:br>
            <a:r>
              <a:rPr lang="en-US" dirty="0" smtClean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support for ML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</a:t>
            </a:r>
          </a:p>
          <a:p>
            <a:pPr lvl="1"/>
            <a:r>
              <a:rPr lang="en-US" dirty="0" smtClean="0"/>
              <a:t>Scalable task distributor</a:t>
            </a:r>
          </a:p>
          <a:p>
            <a:pPr lvl="1"/>
            <a:r>
              <a:rPr lang="en-US" dirty="0" smtClean="0"/>
              <a:t>Intranode concurrency, accelerators left up to the framework</a:t>
            </a:r>
          </a:p>
          <a:p>
            <a:pPr lvl="1"/>
            <a:r>
              <a:rPr lang="en-US" dirty="0" smtClean="0"/>
              <a:t>Multinode ML tasks are future work (already basically supported)</a:t>
            </a:r>
          </a:p>
          <a:p>
            <a:r>
              <a:rPr lang="en-US" dirty="0" smtClean="0"/>
              <a:t>Data management:</a:t>
            </a:r>
          </a:p>
          <a:p>
            <a:pPr lvl="1"/>
            <a:r>
              <a:rPr lang="en-US" dirty="0" smtClean="0"/>
              <a:t>Input staging methods have been developed </a:t>
            </a:r>
          </a:p>
          <a:p>
            <a:pPr lvl="1"/>
            <a:r>
              <a:rPr lang="en-US" dirty="0" smtClean="0"/>
              <a:t>Intermediate caches via DataSpaces</a:t>
            </a:r>
          </a:p>
          <a:p>
            <a:r>
              <a:rPr lang="en-US" dirty="0" smtClean="0"/>
              <a:t>Software integration:</a:t>
            </a:r>
          </a:p>
          <a:p>
            <a:pPr lvl="1"/>
            <a:r>
              <a:rPr lang="en-US" dirty="0" smtClean="0"/>
              <a:t>Usually launch frameworks in separate process</a:t>
            </a:r>
          </a:p>
          <a:p>
            <a:pPr lvl="1"/>
            <a:r>
              <a:rPr lang="en-US" dirty="0" smtClean="0"/>
              <a:t>Launching within process is a configuration challenge</a:t>
            </a:r>
          </a:p>
          <a:p>
            <a:pPr lvl="1"/>
            <a:r>
              <a:rPr lang="en-US" dirty="0" smtClean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6640"/>
            <a:ext cx="8372901" cy="3005438"/>
          </a:xfrm>
        </p:spPr>
        <p:txBody>
          <a:bodyPr/>
          <a:lstStyle/>
          <a:p>
            <a:r>
              <a:rPr lang="en-GB" dirty="0" smtClean="0"/>
              <a:t>Make it easy to run large batteries of external program or library executions</a:t>
            </a:r>
          </a:p>
          <a:p>
            <a:endParaRPr lang="en-GB" i="1" dirty="0"/>
          </a:p>
          <a:p>
            <a:r>
              <a:rPr lang="en-GB" dirty="0" smtClean="0"/>
              <a:t>Provide rich programming language at the top level – fully generic</a:t>
            </a:r>
          </a:p>
          <a:p>
            <a:endParaRPr lang="en-GB" dirty="0"/>
          </a:p>
          <a:p>
            <a:r>
              <a:rPr lang="en-GB" dirty="0" smtClean="0"/>
              <a:t>Support implicit concurrency and conventional programming constructs</a:t>
            </a:r>
          </a:p>
          <a:p>
            <a:endParaRPr lang="en-GB" dirty="0"/>
          </a:p>
          <a:p>
            <a:r>
              <a:rPr lang="en-GB" dirty="0" smtClean="0"/>
              <a:t>Enable complex tasks based in other scripting languages (e.g., Python) or parallel MPI tasks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Hierarchical, naturally parallel, script-like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Swift </a:t>
            </a:r>
            <a:r>
              <a:rPr lang="en-GB" dirty="0"/>
              <a:t>programming </a:t>
            </a:r>
            <a:r>
              <a:rPr lang="en-GB" dirty="0" smtClean="0"/>
              <a:t>model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All </a:t>
            </a:r>
            <a:r>
              <a:rPr lang="en-GB" dirty="0"/>
              <a:t>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4181168" cy="3317082"/>
          </a:xfrm>
        </p:spPr>
        <p:txBody>
          <a:bodyPr/>
          <a:lstStyle/>
          <a:p>
            <a:pPr marL="169863" lvl="0" indent="-169863"/>
            <a:r>
              <a:rPr lang="en-US" sz="1200" dirty="0">
                <a:solidFill>
                  <a:schemeClr val="tx1"/>
                </a:solidFill>
              </a:rPr>
              <a:t>Data types</a:t>
            </a:r>
          </a:p>
          <a:p>
            <a:pPr lvl="0">
              <a:buNone/>
            </a:pP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 smtClean="0">
                <a:latin typeface="Inconsolata-dz" pitchFamily="49" charset="0"/>
              </a:rPr>
              <a:t>i</a:t>
            </a:r>
            <a:r>
              <a:rPr lang="en-US" sz="1050" dirty="0" smtClean="0">
                <a:latin typeface="Inconsolata-dz" pitchFamily="49" charset="0"/>
              </a:rPr>
              <a:t> </a:t>
            </a:r>
            <a:r>
              <a:rPr lang="en-US" sz="1050" dirty="0">
                <a:latin typeface="Inconsolata-dz" pitchFamily="49" charset="0"/>
              </a:rPr>
              <a:t>= 4;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string s = "hello world";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file image&lt;"snapshot.jpg"&gt;;</a:t>
            </a:r>
          </a:p>
          <a:p>
            <a:pPr lvl="0"/>
            <a:endParaRPr lang="en-US" sz="400" dirty="0">
              <a:latin typeface="Courier New" pitchFamily="49" charset="0"/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Shell access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app (file o) </a:t>
            </a:r>
            <a:r>
              <a:rPr lang="en-US" sz="1050" dirty="0" err="1">
                <a:latin typeface="Inconsolata-dz" pitchFamily="49" charset="0"/>
              </a:rPr>
              <a:t>myapp</a:t>
            </a:r>
            <a:r>
              <a:rPr lang="en-US" sz="1050" dirty="0">
                <a:latin typeface="Inconsolata-dz" pitchFamily="49" charset="0"/>
              </a:rPr>
              <a:t>(file f, </a:t>
            </a: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)</a:t>
            </a: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{ </a:t>
            </a:r>
            <a:r>
              <a:rPr lang="en-US" sz="1050" dirty="0" err="1">
                <a:latin typeface="Inconsolata-dz" pitchFamily="49" charset="0"/>
              </a:rPr>
              <a:t>mysim</a:t>
            </a:r>
            <a:r>
              <a:rPr lang="en-US" sz="1050" dirty="0">
                <a:latin typeface="Inconsolata-dz" pitchFamily="49" charset="0"/>
              </a:rPr>
              <a:t>  "-s"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 @f @o; }</a:t>
            </a:r>
          </a:p>
          <a:p>
            <a:pPr marL="0" lvl="0" indent="0">
              <a:buNone/>
              <a:defRPr/>
            </a:pPr>
            <a:endParaRPr lang="en-US" sz="1050" dirty="0">
              <a:latin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schemeClr val="tx1"/>
                </a:solidFill>
              </a:rPr>
              <a:t>Structured data</a:t>
            </a:r>
          </a:p>
          <a:p>
            <a:pPr lvl="0">
              <a:buNone/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typedef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image file;</a:t>
            </a:r>
          </a:p>
          <a:p>
            <a:pPr lvl="0">
              <a:buNone/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image A[];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type </a:t>
            </a:r>
            <a:r>
              <a:rPr lang="en-US" sz="1050" dirty="0" err="1">
                <a:latin typeface="Inconsolata-dz" pitchFamily="49" charset="0"/>
              </a:rPr>
              <a:t>protein_run</a:t>
            </a:r>
            <a:r>
              <a:rPr lang="en-US" sz="1050" dirty="0">
                <a:latin typeface="Inconsolata-dz" pitchFamily="49" charset="0"/>
              </a:rPr>
              <a:t> {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	file </a:t>
            </a:r>
            <a:r>
              <a:rPr lang="en-US" sz="1050" dirty="0" err="1">
                <a:latin typeface="Inconsolata-dz" pitchFamily="49" charset="0"/>
              </a:rPr>
              <a:t>pdb_in</a:t>
            </a:r>
            <a:r>
              <a:rPr lang="en-US" sz="1050" dirty="0">
                <a:latin typeface="Inconsolata-dz" pitchFamily="49" charset="0"/>
              </a:rPr>
              <a:t>; file </a:t>
            </a:r>
            <a:r>
              <a:rPr lang="en-US" sz="1050" dirty="0" err="1">
                <a:latin typeface="Inconsolata-dz" pitchFamily="49" charset="0"/>
              </a:rPr>
              <a:t>sim_out</a:t>
            </a:r>
            <a:r>
              <a:rPr lang="en-US" sz="1050" dirty="0">
                <a:latin typeface="Inconsolata-dz" pitchFamily="49" charset="0"/>
              </a:rPr>
              <a:t>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bag&lt;blob&gt;[] B;</a:t>
            </a:r>
          </a:p>
          <a:p>
            <a:endParaRPr lang="en-US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2284" y="1289684"/>
            <a:ext cx="4572000" cy="2543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Conventional expressions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if (x == 3) { 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y = x+2;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s = </a:t>
            </a:r>
            <a:r>
              <a:rPr lang="en-US" sz="1050" dirty="0" err="1">
                <a:latin typeface="Inconsolata-dz" pitchFamily="49" charset="0"/>
              </a:rPr>
              <a:t>strcat</a:t>
            </a:r>
            <a:r>
              <a:rPr lang="en-US" sz="1050" dirty="0">
                <a:latin typeface="Inconsolata-dz" pitchFamily="49" charset="0"/>
              </a:rPr>
              <a:t>("y: ", y);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</a:endParaRPr>
          </a:p>
          <a:p>
            <a:pPr marL="169863" lvl="0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Parallel loops</a:t>
            </a:r>
          </a:p>
          <a:p>
            <a:pPr lvl="0"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f,i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in A {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    B[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 = convert(A[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Data flow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merge(analyze(B[0], B[1]),</a:t>
            </a:r>
          </a:p>
          <a:p>
            <a:r>
              <a:rPr lang="en-US" sz="1050" dirty="0">
                <a:latin typeface="Inconsolata-dz" pitchFamily="49" charset="0"/>
                <a:cs typeface="Courier New" pitchFamily="49" charset="0"/>
              </a:rPr>
              <a:t>      analyze(B[2], B[3]));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9045" y="3957846"/>
            <a:ext cx="4874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Swift: A language for distributed parallel scripting.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J. Parallel Computing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</a:t>
            </a:r>
            <a:r>
              <a:rPr lang="en-US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SC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2014</a:t>
            </a:r>
          </a:p>
          <a:p>
            <a:endParaRPr lang="en-US" sz="11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9045" y="3919954"/>
            <a:ext cx="4874217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6F9E"/>
                </a:solidFill>
              </a:rPr>
              <a:t>Centralized evaluation </a:t>
            </a:r>
            <a:r>
              <a:rPr lang="en-US" dirty="0" smtClean="0">
                <a:solidFill>
                  <a:srgbClr val="406F9E"/>
                </a:solidFill>
              </a:rPr>
              <a:t>is </a:t>
            </a:r>
            <a:r>
              <a:rPr lang="en-US" dirty="0">
                <a:solidFill>
                  <a:srgbClr val="406F9E"/>
                </a:solidFill>
              </a:rPr>
              <a:t>a bottleneck</a:t>
            </a:r>
            <a:br>
              <a:rPr lang="en-US" dirty="0">
                <a:solidFill>
                  <a:srgbClr val="406F9E"/>
                </a:solidFill>
              </a:rPr>
            </a:br>
            <a:r>
              <a:rPr lang="en-US" dirty="0">
                <a:solidFill>
                  <a:srgbClr val="406F9E"/>
                </a:solidFill>
              </a:rPr>
              <a:t>at extreme scales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2" descr="C:\cygwin\home\justin\mcs\pubs\slides\2015\EDF\distributed-ev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99" y="1721199"/>
            <a:ext cx="5501488" cy="2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099" y="130186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 this (Swift/K):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8935" y="13018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have this (Swift/T):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469" y="4239395"/>
            <a:ext cx="87487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803" y="4368413"/>
            <a:ext cx="757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Turbine: A distributed-memory dataflow engine for high performance many-task </a:t>
            </a: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applications. </a:t>
            </a:r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Fundamenta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Informaticae 28(3), 2013</a:t>
            </a:r>
          </a:p>
        </p:txBody>
      </p:sp>
    </p:spTree>
    <p:extLst>
      <p:ext uri="{BB962C8B-B14F-4D97-AF65-F5344CB8AC3E}">
        <p14:creationId xmlns:p14="http://schemas.microsoft.com/office/powerpoint/2010/main" val="20393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Swift/T: Fully parallel evaluation                                  of complex scripts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307" y="1121229"/>
            <a:ext cx="4356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X = 100, Y = 100;</a:t>
            </a:r>
          </a:p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A[][];</a:t>
            </a:r>
          </a:p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B[];</a:t>
            </a:r>
          </a:p>
          <a:p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in [0:X-1]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 in [0:Y-1]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check(x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))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g(f(x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),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f(y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} else {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 = 0;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B[x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latin typeface="Inconsolata-dz" pitchFamily="49" charset="0"/>
                <a:cs typeface="Courier New" pitchFamily="49" charset="0"/>
              </a:rPr>
              <a:t>sum(A[x</a:t>
            </a:r>
            <a:r>
              <a:rPr lang="en-US" dirty="0" smtClean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r>
              <a:rPr lang="en-US" dirty="0" smtClean="0">
                <a:latin typeface="Inconsolata-dz" pitchFamily="49" charset="0"/>
                <a:cs typeface="Courier New" pitchFamily="49" charset="0"/>
              </a:rPr>
              <a:t>}</a:t>
            </a:r>
            <a:endParaRPr lang="en-US" dirty="0">
              <a:latin typeface="Inconsolata-dz" pitchFamily="49" charset="0"/>
              <a:cs typeface="Courier New" pitchFamily="49" charset="0"/>
            </a:endParaRPr>
          </a:p>
        </p:txBody>
      </p:sp>
      <p:pic>
        <p:nvPicPr>
          <p:cNvPr id="1026" name="Picture 2" descr="C:\cygwin\home\wozniak\exm\materials\misc-slides\spaw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4" y="1217517"/>
            <a:ext cx="4272966" cy="2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3340" y="4411756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Swift/T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: Scalable data flow programming for distributed-memory task-parallel applications 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CCGrid, 2013.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3341" y="4395678"/>
            <a:ext cx="74279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2" y="1408346"/>
            <a:ext cx="5490228" cy="305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Write site-independent scripts, translates to MPI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Automatic task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Invoke native code, script fragments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</a:br>
            <a:r>
              <a:rPr lang="en-US" sz="1600" kern="0" dirty="0" smtClean="0">
                <a:solidFill>
                  <a:srgbClr val="1B1B1B"/>
                </a:solidFill>
                <a:ea typeface="ＭＳ Ｐゴシック" charset="-128"/>
              </a:rPr>
              <a:t>MPI jobs in multiple ways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</a:t>
            </a:r>
            <a:r>
              <a:rPr lang="en-US" dirty="0" smtClean="0">
                <a:solidFill>
                  <a:srgbClr val="000000"/>
                </a:solidFill>
              </a:rPr>
              <a:t>Scripted workflows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Supports tasks written in many languages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06206" y="2131702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83584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200968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18352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25670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25670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25670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581938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727783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2803651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89269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65150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380701" y="2985819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3007633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28902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84786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36257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791664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194650" y="362512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  <a:endParaRPr lang="en-US" sz="1600" b="1" kern="1200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114370" y="4528458"/>
            <a:ext cx="3862334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14370" y="4528458"/>
            <a:ext cx="366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parallelism. 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Proc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SC 2014.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271" y="4718550"/>
            <a:ext cx="445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-c lightsource2-tag swift-t</a:t>
            </a:r>
          </a:p>
        </p:txBody>
      </p:sp>
      <p:pic>
        <p:nvPicPr>
          <p:cNvPr id="5" name="Picture 2" descr="C:\cygwin\home\wozniak\mcs\slides\2018\Parsl\RD1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48" y="798770"/>
            <a:ext cx="928116" cy="11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cygwin\home\wozniak\mcs\pubs\materials\Swift-T-logo\Swift-T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05" y="923925"/>
            <a:ext cx="1524649" cy="75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</a:t>
            </a:r>
            <a:r>
              <a:rPr lang="en-US" sz="1400" dirty="0" smtClean="0"/>
              <a:t>execution</a:t>
            </a:r>
          </a:p>
          <a:p>
            <a:pPr lvl="1"/>
            <a:r>
              <a:rPr lang="en-US" sz="1400" dirty="0" smtClean="0"/>
              <a:t>Parallel tasks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ADLB for short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workers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2010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Extreme-scale model exploration with Swift (EMEWS)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 smtClean="0"/>
              <a:t>EMEWS workflow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</a:t>
            </a:r>
            <a:r>
              <a:rPr lang="en-US" sz="1500" dirty="0"/>
              <a:t>core novel contributions of EMEWS are shown in green, these allow the Swift script to access a running </a:t>
            </a:r>
            <a:r>
              <a:rPr lang="en-US" sz="1500" b="1" dirty="0" smtClean="0"/>
              <a:t>Model Exploration</a:t>
            </a:r>
            <a:r>
              <a:rPr lang="en-US" sz="1500" b="1" dirty="0" smtClean="0">
                <a:solidFill>
                  <a:srgbClr val="000000"/>
                </a:solidFill>
              </a:rPr>
              <a:t> (ME)</a:t>
            </a:r>
            <a:r>
              <a:rPr lang="en-US" sz="1500" dirty="0" smtClean="0"/>
              <a:t> algorithm</a:t>
            </a:r>
            <a:r>
              <a:rPr lang="en-US" sz="1500" dirty="0"/>
              <a:t>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</a:t>
            </a:r>
            <a:r>
              <a:rPr lang="en-US" sz="1500" b="1" dirty="0" smtClean="0">
                <a:solidFill>
                  <a:srgbClr val="000000"/>
                </a:solidFill>
              </a:rPr>
              <a:t>code</a:t>
            </a:r>
            <a:endParaRPr lang="en-US" sz="1500" b="1" dirty="0">
              <a:solidFill>
                <a:srgbClr val="000000"/>
              </a:solidFill>
            </a:endParaRP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2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97" y="923239"/>
            <a:ext cx="795934" cy="1604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4902" y="2601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emews.org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CANDLE project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 smtClean="0"/>
              <a:t>Overview of hyperparameter optimization</a:t>
            </a:r>
          </a:p>
          <a:p>
            <a:pPr lvl="1"/>
            <a:r>
              <a:rPr lang="en-US" dirty="0" smtClean="0"/>
              <a:t>Introduction to hyperparameter optimization</a:t>
            </a:r>
          </a:p>
          <a:p>
            <a:pPr lvl="1"/>
            <a:r>
              <a:rPr lang="en-US" dirty="0" smtClean="0"/>
              <a:t>Workflow-based solution: EMEWS</a:t>
            </a:r>
          </a:p>
          <a:p>
            <a:pPr lvl="1"/>
            <a:endParaRPr lang="en-US" dirty="0"/>
          </a:p>
          <a:p>
            <a:r>
              <a:rPr lang="en-US" dirty="0" smtClean="0"/>
              <a:t>Demo of Swift/T and CANDLE/Supervisor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EMEWS: Extreme-scale model exploration workflows in 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</a:t>
            </a:r>
            <a:r>
              <a:rPr lang="en-US" dirty="0" smtClean="0"/>
              <a:t>Other optimizers can easily be used (e.g., </a:t>
            </a:r>
            <a:r>
              <a:rPr lang="en-US" dirty="0" err="1" smtClean="0"/>
              <a:t>mlrMBO</a:t>
            </a:r>
            <a:r>
              <a:rPr lang="en-US" dirty="0" smtClean="0"/>
              <a:t> in CANDLE)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B1F8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B1F8F"/>
                </a:solidFill>
                <a:hlinkClick r:id="rId2"/>
              </a:rPr>
              <a:t>://www.mcs.anl.gov/~</a:t>
            </a:r>
            <a:r>
              <a:rPr lang="en-US" dirty="0" smtClean="0">
                <a:solidFill>
                  <a:srgbClr val="0B1F8F"/>
                </a:solidFill>
                <a:hlinkClick r:id="rId2"/>
              </a:rPr>
              <a:t>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 dirty="0"/>
              <a:t>Previous work on HPC </a:t>
            </a:r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Other uses </a:t>
            </a:r>
            <a:r>
              <a:rPr lang="en-US" sz="2000" dirty="0"/>
              <a:t>of workflows to control model exploration </a:t>
            </a:r>
            <a:r>
              <a:rPr lang="en-US" sz="2000" dirty="0" smtClean="0"/>
              <a:t>(ME) typically take one </a:t>
            </a:r>
            <a:r>
              <a:rPr lang="en-US" sz="2000" dirty="0"/>
              <a:t>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provide </a:t>
            </a:r>
            <a:r>
              <a:rPr lang="en-US" sz="2000" dirty="0"/>
              <a:t>rich support for arithmetic operations so that </a:t>
            </a:r>
            <a:r>
              <a:rPr lang="en-US" sz="2000" dirty="0" smtClean="0"/>
              <a:t>ME algorithms </a:t>
            </a:r>
            <a:r>
              <a:rPr lang="en-US" sz="2000" dirty="0"/>
              <a:t>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impossible </a:t>
            </a:r>
            <a:r>
              <a:rPr lang="en-US" b="1" dirty="0">
                <a:solidFill>
                  <a:srgbClr val="000000"/>
                </a:solidFill>
              </a:rPr>
              <a:t>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ME algorithm </a:t>
            </a:r>
            <a:r>
              <a:rPr lang="en-US" sz="2000" dirty="0"/>
              <a:t>is provided as a built-in feature of the </a:t>
            </a:r>
            <a:r>
              <a:rPr lang="en-US" sz="2000" dirty="0" smtClean="0"/>
              <a:t>system </a:t>
            </a:r>
            <a:endParaRPr lang="en-US" sz="2000" dirty="0"/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 smtClean="0"/>
              <a:t>In both cases, the many </a:t>
            </a:r>
            <a:r>
              <a:rPr lang="en-US" sz="2000" dirty="0"/>
              <a:t>libraries </a:t>
            </a:r>
            <a:r>
              <a:rPr lang="en-US" sz="2000" dirty="0" smtClean="0"/>
              <a:t>being </a:t>
            </a:r>
            <a:r>
              <a:rPr lang="en-US" sz="2000" dirty="0"/>
              <a:t>actively developed and implemented as free and open source software in </a:t>
            </a:r>
            <a:r>
              <a:rPr lang="en-US" sz="2000" dirty="0" smtClean="0"/>
              <a:t>programming </a:t>
            </a:r>
            <a:r>
              <a:rPr lang="en-US" sz="2000" dirty="0"/>
              <a:t>languages such as R and Python </a:t>
            </a:r>
            <a:r>
              <a:rPr lang="en-US" sz="2000" b="1" dirty="0"/>
              <a:t>cannot be </a:t>
            </a:r>
            <a:r>
              <a:rPr lang="en-US" sz="2000" b="1" dirty="0" smtClean="0"/>
              <a:t>directly/easily </a:t>
            </a:r>
            <a:r>
              <a:rPr lang="en-US" sz="2000" b="1" dirty="0"/>
              <a:t>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system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Swift/T enables CANDLE?</a:t>
            </a:r>
          </a:p>
          <a:p>
            <a:pPr lvl="1"/>
            <a:r>
              <a:rPr lang="en-US" dirty="0" smtClean="0"/>
              <a:t>A workflow system that is actually a hierarchical programming language</a:t>
            </a:r>
          </a:p>
          <a:p>
            <a:pPr lvl="1"/>
            <a:r>
              <a:rPr lang="en-US" dirty="0" smtClean="0"/>
              <a:t>Runs entirely on the compute nodes</a:t>
            </a:r>
          </a:p>
          <a:p>
            <a:pPr lvl="1"/>
            <a:r>
              <a:rPr lang="en-US" dirty="0" smtClean="0"/>
              <a:t>Uses standard APIs for HPC (MPI), allows for minimal OS environment</a:t>
            </a:r>
          </a:p>
          <a:p>
            <a:pPr lvl="1"/>
            <a:r>
              <a:rPr lang="en-US" dirty="0" smtClean="0"/>
              <a:t>Very scalable</a:t>
            </a:r>
          </a:p>
          <a:p>
            <a:pPr lvl="1"/>
            <a:r>
              <a:rPr lang="en-US" dirty="0" smtClean="0"/>
              <a:t>Supports MPI tasks, embedded Python, R interpreters</a:t>
            </a:r>
          </a:p>
          <a:p>
            <a:r>
              <a:rPr lang="en-US" dirty="0" smtClean="0"/>
              <a:t>What about EMEWS enables CANDLE?</a:t>
            </a:r>
          </a:p>
          <a:p>
            <a:pPr lvl="1"/>
            <a:r>
              <a:rPr lang="en-US" dirty="0" smtClean="0"/>
              <a:t>Allows user to focus on two sequential codes</a:t>
            </a:r>
          </a:p>
          <a:p>
            <a:pPr lvl="2"/>
            <a:r>
              <a:rPr lang="en-US" dirty="0" smtClean="0"/>
              <a:t>The optimizer</a:t>
            </a:r>
          </a:p>
          <a:p>
            <a:pPr lvl="2"/>
            <a:r>
              <a:rPr lang="en-US" dirty="0" smtClean="0"/>
              <a:t>Their objective function code</a:t>
            </a:r>
          </a:p>
          <a:p>
            <a:pPr lvl="1"/>
            <a:r>
              <a:rPr lang="en-US" dirty="0" smtClean="0"/>
              <a:t>Everything else is managed by the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 smtClean="0"/>
              <a:t>Thanks to the organizers</a:t>
            </a:r>
          </a:p>
          <a:p>
            <a:endParaRPr lang="en-US" dirty="0" smtClean="0"/>
          </a:p>
          <a:p>
            <a:r>
              <a:rPr lang="en-US" dirty="0" smtClean="0"/>
              <a:t>Code and guides:</a:t>
            </a:r>
          </a:p>
          <a:p>
            <a:pPr lvl="1"/>
            <a:r>
              <a:rPr lang="en-US" dirty="0" smtClean="0"/>
              <a:t>CANDLE GitHub Organization: https</a:t>
            </a:r>
            <a:r>
              <a:rPr lang="en-US" dirty="0"/>
              <a:t>://</a:t>
            </a:r>
            <a:r>
              <a:rPr lang="en-US" dirty="0" smtClean="0"/>
              <a:t>github.com/ECP-CANDLE</a:t>
            </a:r>
            <a:endParaRPr lang="en-US" dirty="0"/>
          </a:p>
          <a:p>
            <a:pPr lvl="1"/>
            <a:r>
              <a:rPr lang="en-US" dirty="0" smtClean="0"/>
              <a:t>Swift/T </a:t>
            </a:r>
            <a:r>
              <a:rPr lang="en-US" dirty="0"/>
              <a:t>Home: http://</a:t>
            </a:r>
            <a:r>
              <a:rPr lang="en-US" dirty="0" smtClean="0"/>
              <a:t>swift-lang.org/Swift-T</a:t>
            </a:r>
          </a:p>
          <a:p>
            <a:pPr lvl="1"/>
            <a:r>
              <a:rPr lang="en-US" dirty="0"/>
              <a:t>EMEWS Tutorial: </a:t>
            </a:r>
            <a:r>
              <a:rPr lang="en-US" dirty="0" smtClean="0"/>
              <a:t>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</a:t>
            </a:r>
            <a:r>
              <a:rPr lang="en-US" sz="1400" dirty="0" smtClean="0"/>
              <a:t>imperative.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TUTORIAL: 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git@github.com:brettin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candle_tutorials.git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Topics/2_hyperparameter_optimization</a:t>
            </a:r>
          </a:p>
          <a:p>
            <a:r>
              <a:rPr lang="en-US" dirty="0" smtClean="0"/>
              <a:t>See the top-level README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CANDLE</a:t>
            </a:r>
            <a:r>
              <a:rPr lang="en-US" dirty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1004" y="1105428"/>
            <a:ext cx="1351620" cy="923283"/>
          </a:xfrm>
          <a:prstGeom prst="rect">
            <a:avLst/>
          </a:prstGeom>
          <a:solidFill>
            <a:schemeClr val="bg1"/>
          </a:solidFill>
        </p:spPr>
        <p:txBody>
          <a:bodyPr wrap="non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Traditional</a:t>
            </a:r>
          </a:p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HPC</a:t>
            </a:r>
          </a:p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integration </a:t>
            </a:r>
            <a:r>
              <a:rPr lang="en-US" dirty="0"/>
              <a:t>of Simulation, Data Analytics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21798" y="1352438"/>
            <a:ext cx="5358702" cy="3493661"/>
            <a:chOff x="1321798" y="1769063"/>
            <a:chExt cx="5358702" cy="4658215"/>
          </a:xfrm>
        </p:grpSpPr>
        <p:sp>
          <p:nvSpPr>
            <p:cNvPr id="8" name="Oval 7"/>
            <p:cNvSpPr/>
            <p:nvPr/>
          </p:nvSpPr>
          <p:spPr>
            <a:xfrm>
              <a:off x="2974312" y="3550611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Deep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Learning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21798" y="2018349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Large-Scale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Numerical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Simulation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87035" y="1769063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Scalable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Data Analytics</a:t>
              </a:r>
            </a:p>
            <a:p>
              <a:pPr algn="ctr" defTabSz="914400"/>
              <a:endParaRPr lang="en-US" sz="2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93098" y="1569171"/>
            <a:ext cx="2850919" cy="923283"/>
          </a:xfrm>
          <a:prstGeom prst="rect">
            <a:avLst/>
          </a:prstGeom>
          <a:noFill/>
          <a:ln>
            <a:noFill/>
          </a:ln>
        </p:spPr>
        <p:txBody>
          <a:bodyPr wrap="squar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CORAL Supercomputers</a:t>
            </a:r>
          </a:p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and Exascale Systems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6168355" y="2492454"/>
            <a:ext cx="1550203" cy="9918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2387" y="1807636"/>
            <a:ext cx="2125230" cy="15452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976814" y="2028711"/>
            <a:ext cx="785575" cy="3717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4438" y="1399460"/>
            <a:ext cx="4313917" cy="27892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</a:t>
            </a:r>
            <a:r>
              <a:rPr lang="en-US" dirty="0" smtClean="0">
                <a:solidFill>
                  <a:prstClr val="black"/>
                </a:solidFill>
              </a:rPr>
              <a:t>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prstClr val="black"/>
                </a:solidFill>
              </a:rPr>
              <a:t>Develop </a:t>
            </a:r>
            <a:r>
              <a:rPr lang="en-US" sz="1600" dirty="0">
                <a:solidFill>
                  <a:prstClr val="black"/>
                </a:solidFill>
              </a:rPr>
              <a:t>an </a:t>
            </a:r>
            <a:r>
              <a:rPr lang="en-US" sz="1600" dirty="0" smtClean="0">
                <a:solidFill>
                  <a:prstClr val="black"/>
                </a:solidFill>
              </a:rPr>
              <a:t>exascale </a:t>
            </a:r>
            <a:r>
              <a:rPr lang="en-US" sz="1600" dirty="0">
                <a:solidFill>
                  <a:prstClr val="black"/>
                </a:solidFill>
              </a:rPr>
              <a:t>deep </a:t>
            </a:r>
            <a:r>
              <a:rPr lang="en-US" sz="1600" dirty="0" smtClean="0">
                <a:solidFill>
                  <a:prstClr val="black"/>
                </a:solidFill>
              </a:rPr>
              <a:t>learning </a:t>
            </a:r>
            <a:r>
              <a:rPr lang="en-US" sz="1600" dirty="0">
                <a:solidFill>
                  <a:prstClr val="black"/>
                </a:solidFill>
              </a:rPr>
              <a:t>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</a:t>
            </a:r>
            <a:r>
              <a:rPr lang="en-US" sz="1600" dirty="0" smtClean="0">
                <a:solidFill>
                  <a:prstClr val="black"/>
                </a:solidFill>
              </a:rPr>
              <a:t>deep </a:t>
            </a:r>
            <a:r>
              <a:rPr lang="en-US" sz="1600" dirty="0">
                <a:solidFill>
                  <a:prstClr val="black"/>
                </a:solidFill>
              </a:rPr>
              <a:t>learning </a:t>
            </a:r>
            <a:r>
              <a:rPr lang="en-US" sz="1600" dirty="0" smtClean="0">
                <a:solidFill>
                  <a:prstClr val="black"/>
                </a:solidFill>
              </a:rPr>
              <a:t>frameworks and middleware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</a:t>
            </a:r>
            <a:r>
              <a:rPr lang="en-US" sz="1600" dirty="0" smtClean="0">
                <a:solidFill>
                  <a:prstClr val="black"/>
                </a:solidFill>
              </a:rPr>
              <a:t>CORAL and </a:t>
            </a:r>
            <a:r>
              <a:rPr lang="en-US" sz="1600" dirty="0">
                <a:solidFill>
                  <a:prstClr val="black"/>
                </a:solidFill>
              </a:rPr>
              <a:t>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</a:t>
            </a:r>
            <a:r>
              <a:rPr lang="en-US" sz="1600" dirty="0" smtClean="0">
                <a:solidFill>
                  <a:prstClr val="black"/>
                </a:solidFill>
              </a:rPr>
              <a:t>project needs </a:t>
            </a:r>
            <a:r>
              <a:rPr lang="en-US" sz="1600" dirty="0">
                <a:solidFill>
                  <a:prstClr val="black"/>
                </a:solidFill>
              </a:rPr>
              <a:t>for deep </a:t>
            </a:r>
            <a:r>
              <a:rPr lang="en-US" sz="1600" dirty="0" smtClean="0">
                <a:solidFill>
                  <a:prstClr val="black"/>
                </a:solidFill>
              </a:rPr>
              <a:t>learning – common abstractions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  <a:endParaRPr lang="en-US" sz="1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Mission statement: Enable </a:t>
            </a:r>
            <a:r>
              <a:rPr lang="en-US" sz="1600" dirty="0"/>
              <a:t>the most challenging deep learning problems in </a:t>
            </a:r>
            <a:r>
              <a:rPr lang="en-US" sz="1600" dirty="0" smtClean="0"/>
              <a:t>cancer </a:t>
            </a:r>
            <a:r>
              <a:rPr lang="en-US" sz="1600" dirty="0"/>
              <a:t>research to run on the most capable supercomputers in the </a:t>
            </a:r>
            <a:r>
              <a:rPr lang="en-US" sz="1600" dirty="0" smtClean="0"/>
              <a:t>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HYPERPARAMETER OPTIMIZATION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have a large number of possible configuration parameters, called </a:t>
            </a:r>
            <a:r>
              <a:rPr lang="en-US" i="1" dirty="0" smtClean="0"/>
              <a:t>hyperparameters</a:t>
            </a:r>
          </a:p>
          <a:p>
            <a:pPr lvl="1"/>
            <a:r>
              <a:rPr lang="en-US" dirty="0" smtClean="0"/>
              <a:t>Avoids collision with NN </a:t>
            </a:r>
            <a:r>
              <a:rPr lang="en-US" i="1" dirty="0" smtClean="0"/>
              <a:t>weights</a:t>
            </a:r>
            <a:r>
              <a:rPr lang="en-US" dirty="0" smtClean="0"/>
              <a:t>, which are sometimes called </a:t>
            </a:r>
            <a:r>
              <a:rPr lang="en-US" i="1" dirty="0" smtClean="0"/>
              <a:t>parameters</a:t>
            </a:r>
            <a:endParaRPr lang="en-US" dirty="0"/>
          </a:p>
          <a:p>
            <a:r>
              <a:rPr lang="en-US" dirty="0" smtClean="0"/>
              <a:t>Applying optimization can automate part of the design of the neural network</a:t>
            </a:r>
          </a:p>
          <a:p>
            <a:endParaRPr lang="en-US" dirty="0" smtClean="0"/>
          </a:p>
          <a:p>
            <a:r>
              <a:rPr lang="en-US" dirty="0" smtClean="0"/>
              <a:t>In the cancer Pilot 1 autoencoder shown, </a:t>
            </a:r>
            <a:br>
              <a:rPr lang="en-US" dirty="0" smtClean="0"/>
            </a:br>
            <a:r>
              <a:rPr lang="en-US" dirty="0" smtClean="0"/>
              <a:t>the system can determine</a:t>
            </a:r>
          </a:p>
          <a:p>
            <a:pPr lvl="1"/>
            <a:r>
              <a:rPr lang="en-US" dirty="0" smtClean="0"/>
              <a:t>How many neurons to put in each layer</a:t>
            </a:r>
          </a:p>
          <a:p>
            <a:pPr lvl="1"/>
            <a:r>
              <a:rPr lang="en-US" dirty="0" smtClean="0"/>
              <a:t>What activation function to use</a:t>
            </a:r>
          </a:p>
          <a:p>
            <a:pPr lvl="1"/>
            <a:r>
              <a:rPr lang="en-US" dirty="0" smtClean="0"/>
              <a:t>What batch size to use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Hyperparameter optimization = HPO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1652</Words>
  <Application>Microsoft Office PowerPoint</Application>
  <PresentationFormat>On-screen Show (16:9)</PresentationFormat>
  <Paragraphs>415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presentation_16x9</vt:lpstr>
      <vt:lpstr>presentation_4x3</vt:lpstr>
      <vt:lpstr>Hyperparameter optimization WORKflows with CANDLE</vt:lpstr>
      <vt:lpstr>Collaborators</vt:lpstr>
      <vt:lpstr>OUTLINE</vt:lpstr>
      <vt:lpstr>PowerPoint Presentation</vt:lpstr>
      <vt:lpstr>Driving integration of Simulation, Data Analytics and Machine Learning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WORKFLOW support for ML frameworks</vt:lpstr>
      <vt:lpstr>Workflow goals</vt:lpstr>
      <vt:lpstr>The Swift programming model </vt:lpstr>
      <vt:lpstr>Swift syntax</vt:lpstr>
      <vt:lpstr>Centralized evaluation is a bottleneck at extreme scales </vt:lpstr>
      <vt:lpstr>Swift/T: Fully parallel evaluation                                  of complex scripts</vt:lpstr>
      <vt:lpstr>Swift/T: Enabling high-performance Scripted workflows</vt:lpstr>
      <vt:lpstr>Asynchronous Dynamic Load Balancer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Thanks</vt:lpstr>
      <vt:lpstr>PowerPoint Presentation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168</cp:revision>
  <cp:lastPrinted>2017-11-28T23:46:34Z</cp:lastPrinted>
  <dcterms:created xsi:type="dcterms:W3CDTF">2015-11-17T20:01:38Z</dcterms:created>
  <dcterms:modified xsi:type="dcterms:W3CDTF">2019-01-14T23:42:17Z</dcterms:modified>
</cp:coreProperties>
</file>