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83" r:id="rId5"/>
    <p:sldId id="320" r:id="rId6"/>
    <p:sldId id="310" r:id="rId7"/>
    <p:sldId id="317" r:id="rId8"/>
    <p:sldId id="318" r:id="rId9"/>
    <p:sldId id="312" r:id="rId10"/>
    <p:sldId id="321" r:id="rId11"/>
    <p:sldId id="316" r:id="rId12"/>
    <p:sldId id="322" r:id="rId13"/>
    <p:sldId id="325" r:id="rId14"/>
    <p:sldId id="324" r:id="rId15"/>
    <p:sldId id="326" r:id="rId16"/>
    <p:sldId id="328" r:id="rId17"/>
    <p:sldId id="327" r:id="rId18"/>
    <p:sldId id="329" r:id="rId19"/>
    <p:sldId id="331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008"/>
    <a:srgbClr val="F37021"/>
    <a:srgbClr val="FFC000"/>
    <a:srgbClr val="061922"/>
    <a:srgbClr val="B4BABD"/>
    <a:srgbClr val="D7DF23"/>
    <a:srgbClr val="8DC63F"/>
    <a:srgbClr val="0071C5"/>
    <a:srgbClr val="DDDDDD"/>
    <a:srgbClr val="F1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759" autoAdjust="0"/>
    <p:restoredTop sz="99700" autoAdjust="0"/>
  </p:normalViewPr>
  <p:slideViewPr>
    <p:cSldViewPr snapToGrid="0">
      <p:cViewPr varScale="1">
        <p:scale>
          <a:sx n="97" d="100"/>
          <a:sy n="97" d="100"/>
        </p:scale>
        <p:origin x="-504" y="-96"/>
      </p:cViewPr>
      <p:guideLst>
        <p:guide orient="horz" pos="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8793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mipt-mips/wiki/HowToMakeYourFirstSVNCommit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5" Type="http://schemas.openxmlformats.org/officeDocument/2006/relationships/hyperlink" Target="https://code.google.com/p/uarch-sim/wiki/SVNCheatSheet" TargetMode="External"/><Relationship Id="rId4" Type="http://schemas.openxmlformats.org/officeDocument/2006/relationships/hyperlink" Target="https://code.google.com/p/mipt-mip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209759" y="2429885"/>
            <a:ext cx="6947415" cy="984885"/>
          </a:xfrm>
        </p:spPr>
        <p:txBody>
          <a:bodyPr/>
          <a:lstStyle/>
          <a:p>
            <a:r>
              <a:rPr lang="en-US" sz="3200" dirty="0" smtClean="0"/>
              <a:t>MIPT-MIPS 2013</a:t>
            </a:r>
            <a:br>
              <a:rPr lang="en-US" sz="3200" dirty="0" smtClean="0"/>
            </a:br>
            <a:r>
              <a:rPr lang="en-US" sz="3200" dirty="0" smtClean="0"/>
              <a:t>Basics of team development on FPGA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err="1" smtClean="0">
                <a:latin typeface="Neo Sans Intel"/>
              </a:rPr>
              <a:t>Pavel</a:t>
            </a:r>
            <a:r>
              <a:rPr lang="en-US" dirty="0" smtClean="0">
                <a:latin typeface="Neo Sans Intel"/>
              </a:rPr>
              <a:t> </a:t>
            </a:r>
            <a:r>
              <a:rPr lang="en-US" dirty="0" err="1" smtClean="0">
                <a:latin typeface="Neo Sans Intel"/>
              </a:rPr>
              <a:t>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05.10.2013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How to synchronize work with your colleague? You may send modified files to each other, but you will face difficulties on merges.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The solution is to create one server with most relevant version. This server is called ‘repository’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can download copy of repository to own computer (‘working copy’), this is called checkout.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of team can send their changes to repository (commit) and download from it changes of other users (update).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has special interface if your changes conflict with changes of other people in team (merge-conflict).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For traffic economy, SVN transmits only differences of files, called ‘patches’ or ‘diffs’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repository saves </a:t>
            </a:r>
            <a:r>
              <a:rPr lang="en-US" sz="2000" b="1" dirty="0" smtClean="0"/>
              <a:t>all </a:t>
            </a:r>
            <a:r>
              <a:rPr lang="en-US" sz="2000" dirty="0" smtClean="0"/>
              <a:t>committed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7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SVN work cycle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010694" y="943896"/>
            <a:ext cx="1838633" cy="1032388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Checkout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961534" y="2426101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Work with local copy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6076333" y="5004618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Update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6076334" y="2426102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Commit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 bwMode="auto">
          <a:xfrm>
            <a:off x="2930011" y="1976284"/>
            <a:ext cx="1" cy="4498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Прямая со стрелкой 10"/>
          <p:cNvCxnSpPr>
            <a:stCxn id="5" idx="2"/>
            <a:endCxn id="6" idx="1"/>
          </p:cNvCxnSpPr>
          <p:nvPr/>
        </p:nvCxnSpPr>
        <p:spPr bwMode="auto">
          <a:xfrm rot="16200000" flipH="1">
            <a:off x="3458491" y="2875932"/>
            <a:ext cx="2089362" cy="3146321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Прямая со стрелкой 12"/>
          <p:cNvCxnSpPr>
            <a:stCxn id="6" idx="0"/>
            <a:endCxn id="7" idx="2"/>
          </p:cNvCxnSpPr>
          <p:nvPr/>
        </p:nvCxnSpPr>
        <p:spPr bwMode="auto">
          <a:xfrm rot="5400000" flipH="1" flipV="1">
            <a:off x="6244709" y="4204516"/>
            <a:ext cx="1600205" cy="1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7" idx="1"/>
            <a:endCxn id="5" idx="3"/>
          </p:cNvCxnSpPr>
          <p:nvPr/>
        </p:nvCxnSpPr>
        <p:spPr bwMode="auto">
          <a:xfrm rot="10800000">
            <a:off x="3898490" y="2915258"/>
            <a:ext cx="2177845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7825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install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On Windows we recommend to install </a:t>
            </a:r>
            <a:r>
              <a:rPr lang="en-US" sz="2000" dirty="0" err="1" smtClean="0"/>
              <a:t>TortoiseSVN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http://tortoisesvn.net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On </a:t>
            </a:r>
            <a:r>
              <a:rPr lang="en-US" sz="2000" dirty="0" smtClean="0"/>
              <a:t>Linux SVN is provided by main repositories, so you just need to run command like in Ubuntu:</a:t>
            </a:r>
            <a:endParaRPr lang="en-US" sz="2000" dirty="0"/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apt-get install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subversion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7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>
            <a:noAutofit/>
          </a:bodyPr>
          <a:lstStyle/>
          <a:p>
            <a:pPr indent="233363">
              <a:buFont typeface="Arial" pitchFamily="34" charset="0"/>
              <a:buChar char="•"/>
            </a:pPr>
            <a:r>
              <a:rPr lang="en-US" dirty="0"/>
              <a:t>Checkout is operation of initial download of sources from repository. Syntax is following: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&lt;address&gt;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localcopy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--username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Update is operation of downloading changes of repository version to already </a:t>
            </a:r>
            <a:r>
              <a:rPr lang="en-US" dirty="0" err="1" smtClean="0"/>
              <a:t>checkouted</a:t>
            </a:r>
            <a:r>
              <a:rPr lang="en-US" dirty="0" smtClean="0"/>
              <a:t> local copy.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 [-r &lt;revision number&gt;]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/>
              <a:t>Commit is operation of uploading changes of local copy to repository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-m &lt;message&gt;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631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Patches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can create patch with command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or just look at it with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diff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vim –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| less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To apply a patch, run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patch –p0 -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may revert patch using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patch –p0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–R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941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 and delete files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If you add new file to local copy, SVN won’t know about this file, e.g. on commit. You need to show this fact to SVN: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The same thing happens with deletion. If you delete some file with ‘</a:t>
            </a:r>
            <a:r>
              <a:rPr lang="en-US" sz="2000" dirty="0" err="1" smtClean="0">
                <a:cs typeface="Courier New" pitchFamily="49" charset="0"/>
              </a:rPr>
              <a:t>rm</a:t>
            </a:r>
            <a:r>
              <a:rPr lang="en-US" sz="2000" dirty="0" smtClean="0">
                <a:cs typeface="Courier New" pitchFamily="49" charset="0"/>
              </a:rPr>
              <a:t>’ command, after next SVN update it will be restored. To delete file from repository, run command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and on next your commit file will be deleted.</a:t>
            </a:r>
            <a:endParaRPr lang="en-US" sz="20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942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hometask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4244"/>
            <a:ext cx="9055510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In our repository we’ve got file ‘members.txt’. You need to add your name to this file.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  <a:hlinkClick r:id="rId3"/>
              </a:rPr>
              <a:t>https</a:t>
            </a:r>
            <a:r>
              <a:rPr lang="en-US" sz="2000" dirty="0">
                <a:cs typeface="Courier New" pitchFamily="49" charset="0"/>
                <a:hlinkClick r:id="rId3"/>
              </a:rPr>
              <a:t>://</a:t>
            </a:r>
            <a:r>
              <a:rPr lang="en-US" sz="2000" dirty="0" smtClean="0">
                <a:cs typeface="Courier New" pitchFamily="49" charset="0"/>
                <a:hlinkClick r:id="rId3"/>
              </a:rPr>
              <a:t>code.google.com/p/mipt-mips/wiki/HowToMakeYourFirstSVNCommit</a:t>
            </a:r>
            <a:r>
              <a:rPr lang="en-US" sz="2000" dirty="0" smtClean="0">
                <a:cs typeface="Courier New" pitchFamily="49" charset="0"/>
              </a:rPr>
              <a:t> Step by step instruction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>
                <a:cs typeface="Courier New" pitchFamily="49" charset="0"/>
                <a:hlinkClick r:id="rId4"/>
              </a:rPr>
              <a:t>https://</a:t>
            </a:r>
            <a:r>
              <a:rPr lang="en-US" sz="2000" dirty="0" smtClean="0">
                <a:cs typeface="Courier New" pitchFamily="49" charset="0"/>
                <a:hlinkClick r:id="rId4"/>
              </a:rPr>
              <a:t>code.google.com/p/mipt-mips/</a:t>
            </a:r>
            <a:r>
              <a:rPr lang="en-US" sz="2000" dirty="0" smtClean="0">
                <a:cs typeface="Courier New" pitchFamily="49" charset="0"/>
                <a:hlinkClick r:id="rId5"/>
              </a:rPr>
              <a:t>wiki/SVNCheatSheet</a:t>
            </a:r>
            <a:r>
              <a:rPr lang="en-US" sz="2000" dirty="0" smtClean="0">
                <a:cs typeface="Courier New" pitchFamily="49" charset="0"/>
              </a:rPr>
              <a:t> Cheat sheet on main SVN commands. It may be necessary in future.</a:t>
            </a:r>
          </a:p>
          <a:p>
            <a:pPr indent="233363">
              <a:buFont typeface="Arial" pitchFamily="34" charset="0"/>
              <a:buChar char="•"/>
            </a:pPr>
            <a:endParaRPr lang="en-US" sz="20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48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Using E-mail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744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8801"/>
            <a:ext cx="8229600" cy="889000"/>
          </a:xfrm>
        </p:spPr>
        <p:txBody>
          <a:bodyPr anchor="ctr"/>
          <a:lstStyle/>
          <a:p>
            <a:pPr algn="ctr"/>
            <a:r>
              <a:rPr lang="en-US" dirty="0"/>
              <a:t>E-mail </a:t>
            </a:r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6" y="804555"/>
            <a:ext cx="8767483" cy="3077766"/>
          </a:xfrm>
        </p:spPr>
        <p:txBody>
          <a:bodyPr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Good e-mail address is useful. It can be easily spelled verbally or by phone. If it is written, chance of mistake become less.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Unreadable e-mail address may create unnecessary preconceptions.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always understand, who is sender or receiver of e-mail without lookups to address book.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It’s easy to set up mail redirection from your old address.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frtk.ru doesn’t support Google Hangouts yet.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E-mail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Make </a:t>
            </a:r>
            <a:r>
              <a:rPr lang="en-US" sz="2000" b="1" dirty="0" smtClean="0"/>
              <a:t>‘Reply All’ </a:t>
            </a:r>
            <a:r>
              <a:rPr lang="en-US" sz="2000" dirty="0" smtClean="0"/>
              <a:t>instead of </a:t>
            </a:r>
            <a:r>
              <a:rPr lang="en-US" sz="2000" b="1" dirty="0" smtClean="0"/>
              <a:t>‘Reply’</a:t>
            </a:r>
            <a:r>
              <a:rPr lang="en-US" sz="2000" b="1" dirty="0"/>
              <a:t> </a:t>
            </a:r>
            <a:r>
              <a:rPr lang="en-US" sz="2000" dirty="0" smtClean="0"/>
              <a:t>if it is necessary. Previous participants of conversations will be added to CC list, so they will be in the know.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use ‘Reply All’ if you started to discuss something private. Others usually do not want to listen your conversation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short, always look at ‘To:’ and ‘Cc:’ fields of your message</a:t>
            </a:r>
            <a:r>
              <a:rPr lang="en-US" sz="2000" dirty="0" smtClean="0"/>
              <a:t>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use local language prefixes instead of ‘RE’ and ‘FW’.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change topic on reply! Such letters are difficult for classification by people and mail clients.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create silly topics to message (e. g. ‘hello’ or ‘patch’). Try to explain what is in the message, respect the recipient!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If your message consist only of topic, add ‘&lt;</a:t>
            </a:r>
            <a:r>
              <a:rPr lang="en-US" sz="2000" dirty="0" err="1" smtClean="0"/>
              <a:t>eom</a:t>
            </a:r>
            <a:r>
              <a:rPr lang="en-US" sz="2000" dirty="0" smtClean="0"/>
              <a:t>&gt;’ in the end of message. Recipient won’t spend time on downloading message.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7101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abbreviations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(J)FYI — (just) for your information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ASAP — as soon as possible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AFAIK — as far as I know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IMHO — in my humble opinion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IIRC — if I recall correctly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BTW — by the way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EOM — end of message (see previous slide)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752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Using Google-groups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Google group is, firstly, a special e-mail address. When you send a message on this address, it is received by all subscribers.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view groups through </a:t>
            </a:r>
            <a:r>
              <a:rPr lang="en-US" sz="2000" dirty="0"/>
              <a:t>web interface: </a:t>
            </a:r>
            <a:r>
              <a:rPr lang="en-US" sz="2000" dirty="0">
                <a:solidFill>
                  <a:schemeClr val="accent1"/>
                </a:solidFill>
              </a:rPr>
              <a:t>https://</a:t>
            </a:r>
            <a:r>
              <a:rPr lang="en-US" sz="2000" dirty="0" smtClean="0">
                <a:solidFill>
                  <a:schemeClr val="accent1"/>
                </a:solidFill>
              </a:rPr>
              <a:t>groups.google.com/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Always check presence</a:t>
            </a:r>
            <a:r>
              <a:rPr lang="ru-RU" sz="2000" dirty="0" smtClean="0"/>
              <a:t>/</a:t>
            </a:r>
            <a:r>
              <a:rPr lang="en-US" sz="2000" dirty="0" smtClean="0"/>
              <a:t>absence of </a:t>
            </a:r>
            <a:r>
              <a:rPr lang="en-US" sz="2000" dirty="0"/>
              <a:t>G</a:t>
            </a:r>
            <a:r>
              <a:rPr lang="en-US" sz="2000" dirty="0" smtClean="0"/>
              <a:t>oogle-group e-mail address in ‘To:’ field!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Remember, we use only English language in our conversation.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Code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444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code style is so necessary?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Everybody has (I hope) its own style of writing code. It can be extremely practical, but what happens when you work in team?</a:t>
            </a: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(a == b)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a!=c)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 &gt; 0)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x*=*y;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statement2; }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statement3;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1800" dirty="0"/>
              <a:t>To </a:t>
            </a:r>
            <a:r>
              <a:rPr lang="en-US" sz="1800" dirty="0" smtClean="0"/>
              <a:t>avoid horror like this, </a:t>
            </a:r>
            <a:r>
              <a:rPr lang="en-US" sz="1800" dirty="0"/>
              <a:t>code style should be unified. </a:t>
            </a:r>
            <a:r>
              <a:rPr lang="en-US" sz="1800" dirty="0" smtClean="0"/>
              <a:t>Our Verilog code guidelines will be introduced to you on practical seminars.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222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2553930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Version control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78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8.7|9.7|13.2|1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42.2|14.1|17.4|14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7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0.3|21.1|10.3|19.2|3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6|2.9|9.4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7.1|18|4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2|0.3|0.2|0.2|0.3|0.2|0.2|0.3|0.2|0.3|0.6|0.4|1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6.5|15.2|14.5|16.8|66.4|5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3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1.9|8.1|1|0.5|32.3|1.4|16.5|11.5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773</TotalTime>
  <Words>914</Words>
  <Application>Microsoft Office PowerPoint</Application>
  <PresentationFormat>On-screen Show (4:3)</PresentationFormat>
  <Paragraphs>98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mdsp_2011</vt:lpstr>
      <vt:lpstr>MIPT-MIPS 2013 Basics of team development on FPGA</vt:lpstr>
      <vt:lpstr>Using E-mail</vt:lpstr>
      <vt:lpstr>E-mail address</vt:lpstr>
      <vt:lpstr>E-mail basics</vt:lpstr>
      <vt:lpstr>Common abbreviations</vt:lpstr>
      <vt:lpstr>Using Google-groups</vt:lpstr>
      <vt:lpstr>Code Style</vt:lpstr>
      <vt:lpstr>Why code style is so necessary?</vt:lpstr>
      <vt:lpstr>Version control system</vt:lpstr>
      <vt:lpstr>SVN</vt:lpstr>
      <vt:lpstr>SVN work cycle</vt:lpstr>
      <vt:lpstr>How to install</vt:lpstr>
      <vt:lpstr>Main commands</vt:lpstr>
      <vt:lpstr>Patches </vt:lpstr>
      <vt:lpstr>Add and delete files </vt:lpstr>
      <vt:lpstr>Your hometask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Kryukov, Pavel I</cp:lastModifiedBy>
  <cp:revision>68</cp:revision>
  <dcterms:created xsi:type="dcterms:W3CDTF">2011-10-24T08:13:52Z</dcterms:created>
  <dcterms:modified xsi:type="dcterms:W3CDTF">2013-10-07T14:40:57Z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