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83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304" r:id="rId15"/>
    <p:sldId id="301" r:id="rId16"/>
    <p:sldId id="303" r:id="rId17"/>
    <p:sldId id="302" r:id="rId18"/>
    <p:sldId id="288" r:id="rId19"/>
    <p:sldId id="28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4F25"/>
    <a:srgbClr val="F37021"/>
    <a:srgbClr val="FF714F"/>
    <a:srgbClr val="FFC000"/>
    <a:srgbClr val="9A4008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08" autoAdjust="0"/>
    <p:restoredTop sz="99278" autoAdjust="0"/>
  </p:normalViewPr>
  <p:slideViewPr>
    <p:cSldViewPr snapToGrid="0">
      <p:cViewPr varScale="1">
        <p:scale>
          <a:sx n="85" d="100"/>
          <a:sy n="85" d="100"/>
        </p:scale>
        <p:origin x="-322" y="-67"/>
      </p:cViewPr>
      <p:guideLst>
        <p:guide orient="horz" pos="1561"/>
        <p:guide pos="2936"/>
        <p:guide pos="50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10/28/2013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315" y="6496488"/>
            <a:ext cx="325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88793"/>
            <a:ext cx="325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MIPT-MIPS Project</a:t>
            </a:r>
            <a:endParaRPr lang="ru-RU" sz="105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NIAC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3" y="2990098"/>
            <a:ext cx="7128555" cy="584775"/>
          </a:xfrm>
        </p:spPr>
        <p:txBody>
          <a:bodyPr/>
          <a:lstStyle/>
          <a:p>
            <a:r>
              <a:rPr lang="en-US" dirty="0" smtClean="0"/>
              <a:t>Transistors and Integrated Circuits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Titov Alexander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10/26/2013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 of </a:t>
            </a:r>
            <a:r>
              <a:rPr lang="en-US" dirty="0"/>
              <a:t>S</a:t>
            </a:r>
            <a:r>
              <a:rPr lang="en-US" dirty="0" smtClean="0"/>
              <a:t>tates in Schemes with MOSFETs</a:t>
            </a:r>
            <a:endParaRPr lang="en-US" dirty="0"/>
          </a:p>
        </p:txBody>
      </p:sp>
      <p:graphicFrame>
        <p:nvGraphicFramePr>
          <p:cNvPr id="10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52433"/>
              </p:ext>
            </p:extLst>
          </p:nvPr>
        </p:nvGraphicFramePr>
        <p:xfrm>
          <a:off x="2093976" y="1161288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61497"/>
              </p:ext>
            </p:extLst>
          </p:nvPr>
        </p:nvGraphicFramePr>
        <p:xfrm>
          <a:off x="2093976" y="1161288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67476"/>
              </p:ext>
            </p:extLst>
          </p:nvPr>
        </p:nvGraphicFramePr>
        <p:xfrm>
          <a:off x="2090775" y="1161414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98469"/>
              </p:ext>
            </p:extLst>
          </p:nvPr>
        </p:nvGraphicFramePr>
        <p:xfrm>
          <a:off x="2089941" y="1158499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3169"/>
              </p:ext>
            </p:extLst>
          </p:nvPr>
        </p:nvGraphicFramePr>
        <p:xfrm>
          <a:off x="2093976" y="1161288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88466"/>
              </p:ext>
            </p:extLst>
          </p:nvPr>
        </p:nvGraphicFramePr>
        <p:xfrm>
          <a:off x="2089941" y="1158499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33015"/>
              </p:ext>
            </p:extLst>
          </p:nvPr>
        </p:nvGraphicFramePr>
        <p:xfrm>
          <a:off x="2089941" y="1158499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682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b="1" dirty="0"/>
              <a:t>Complementary metal–oxide–semiconductor</a:t>
            </a:r>
            <a:r>
              <a:rPr lang="en-US" dirty="0"/>
              <a:t> (</a:t>
            </a:r>
            <a:r>
              <a:rPr lang="en-US" b="1" dirty="0" smtClean="0"/>
              <a:t>CMOS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technology for </a:t>
            </a:r>
            <a:r>
              <a:rPr lang="en-US" dirty="0" smtClean="0"/>
              <a:t>constructing</a:t>
            </a:r>
            <a:r>
              <a:rPr lang="en-US" dirty="0"/>
              <a:t> integrated </a:t>
            </a:r>
            <a:r>
              <a:rPr lang="en-US" dirty="0" smtClean="0"/>
              <a:t>circuits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main </a:t>
            </a:r>
            <a:r>
              <a:rPr lang="en-US" dirty="0"/>
              <a:t>characteristics of CMOS devices </a:t>
            </a:r>
            <a:r>
              <a:rPr lang="en-US" dirty="0" smtClean="0"/>
              <a:t>is low </a:t>
            </a:r>
            <a:r>
              <a:rPr lang="en-US" dirty="0"/>
              <a:t>static power </a:t>
            </a:r>
            <a:r>
              <a:rPr lang="en-US" dirty="0" smtClean="0"/>
              <a:t>consumption</a:t>
            </a:r>
            <a:endParaRPr lang="en-US" dirty="0"/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There is no current in static state of the scheme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(i.e. the power supply is never connected to the ground)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/>
              <a:t>CMOS schemes </a:t>
            </a:r>
            <a:r>
              <a:rPr lang="en-US" b="1" dirty="0"/>
              <a:t>always</a:t>
            </a:r>
            <a:r>
              <a:rPr lang="en-US" dirty="0"/>
              <a:t> </a:t>
            </a:r>
            <a:r>
              <a:rPr lang="en-US" dirty="0" smtClean="0"/>
              <a:t>contain two </a:t>
            </a:r>
            <a:r>
              <a:rPr lang="en-US" dirty="0"/>
              <a:t>complementary paths</a:t>
            </a:r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One </a:t>
            </a:r>
            <a:r>
              <a:rPr lang="en-US" dirty="0" smtClean="0"/>
              <a:t>part consists of P-type transistors and is </a:t>
            </a:r>
            <a:r>
              <a:rPr lang="en-US" dirty="0"/>
              <a:t>connected to the power supply and provides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to the output</a:t>
            </a:r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The other </a:t>
            </a:r>
            <a:r>
              <a:rPr lang="en-US" dirty="0" smtClean="0"/>
              <a:t>consists of N-type transistors and is </a:t>
            </a:r>
            <a:r>
              <a:rPr lang="en-US" dirty="0"/>
              <a:t>connected to the ground and provides </a:t>
            </a:r>
            <a:r>
              <a:rPr lang="en-US" dirty="0">
                <a:solidFill>
                  <a:schemeClr val="accent1"/>
                </a:solidFill>
              </a:rPr>
              <a:t>0</a:t>
            </a:r>
            <a:r>
              <a:rPr lang="en-US" dirty="0"/>
              <a:t> to output</a:t>
            </a:r>
            <a:endParaRPr lang="en-US" dirty="0"/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When one part is turned on the other part is disabled (provides 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8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654" y="161000"/>
            <a:ext cx="3780692" cy="889000"/>
          </a:xfrm>
        </p:spPr>
        <p:txBody>
          <a:bodyPr/>
          <a:lstStyle/>
          <a:p>
            <a:r>
              <a:rPr lang="en-US" dirty="0" smtClean="0"/>
              <a:t>CMOS Inverter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201989"/>
              </p:ext>
            </p:extLst>
          </p:nvPr>
        </p:nvGraphicFramePr>
        <p:xfrm>
          <a:off x="6517829" y="1015035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Input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Output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97611" y="4262996"/>
            <a:ext cx="1966051" cy="1501566"/>
            <a:chOff x="9074875" y="3172029"/>
            <a:chExt cx="1966051" cy="1501566"/>
          </a:xfrm>
        </p:grpSpPr>
        <p:grpSp>
          <p:nvGrpSpPr>
            <p:cNvPr id="6" name="Group 5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" name="TextBox 6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Gate</a:t>
              </a:r>
              <a:endParaRPr lang="en-US" sz="1400" dirty="0" smtClean="0">
                <a:latin typeface="Neo Sans Inte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Drain</a:t>
              </a:r>
              <a:endParaRPr lang="en-US" sz="1400" dirty="0" smtClean="0">
                <a:latin typeface="Neo Sans Inte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Source</a:t>
              </a:r>
              <a:endParaRPr lang="en-US" sz="1400" dirty="0" smtClean="0">
                <a:latin typeface="Neo Sans Inte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57377" y="2795713"/>
            <a:ext cx="1467227" cy="1492820"/>
            <a:chOff x="528918" y="4512364"/>
            <a:chExt cx="1467227" cy="1492820"/>
          </a:xfrm>
        </p:grpSpPr>
        <p:grpSp>
          <p:nvGrpSpPr>
            <p:cNvPr id="18" name="Group 17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Gate</a:t>
                </a:r>
                <a:endParaRPr lang="en-US" sz="1400" dirty="0" smtClean="0">
                  <a:latin typeface="Neo Sans Intel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Drain</a:t>
                </a:r>
                <a:endParaRPr lang="en-US" sz="1400" dirty="0" smtClean="0">
                  <a:latin typeface="Neo Sans Intel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Source</a:t>
                </a:r>
                <a:endParaRPr lang="en-US" sz="1400" dirty="0" smtClean="0">
                  <a:latin typeface="Neo Sans Intel" pitchFamily="34" charset="0"/>
                </a:endParaRPr>
              </a:p>
            </p:txBody>
          </p:sp>
        </p:grpSp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73555" y="5757079"/>
            <a:ext cx="224790" cy="106680"/>
            <a:chOff x="3539490" y="4938999"/>
            <a:chExt cx="224790" cy="106680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0" name="TextBox 39"/>
          <p:cNvSpPr txBox="1"/>
          <p:nvPr/>
        </p:nvSpPr>
        <p:spPr>
          <a:xfrm>
            <a:off x="1352943" y="54582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1685950" y="4635011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300871" y="2363603"/>
            <a:ext cx="5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Neo Sans Intel" pitchFamily="34" charset="0"/>
              </a:rPr>
              <a:t>V</a:t>
            </a:r>
            <a:r>
              <a:rPr lang="en-US" sz="1600" dirty="0" err="1" smtClean="0">
                <a:latin typeface="Neo Sans Intel" pitchFamily="34" charset="0"/>
              </a:rPr>
              <a:t>cc</a:t>
            </a:r>
            <a:endParaRPr lang="en-US" sz="1600" dirty="0" smtClean="0">
              <a:latin typeface="Neo Sans Inte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66330" y="2732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34684" y="3952159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28254"/>
              </p:ext>
            </p:extLst>
          </p:nvPr>
        </p:nvGraphicFramePr>
        <p:xfrm>
          <a:off x="669529" y="1003460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Input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Output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3003"/>
              </p:ext>
            </p:extLst>
          </p:nvPr>
        </p:nvGraphicFramePr>
        <p:xfrm>
          <a:off x="3610414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Input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Output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10" name="Group 109"/>
          <p:cNvGrpSpPr/>
          <p:nvPr/>
        </p:nvGrpSpPr>
        <p:grpSpPr>
          <a:xfrm>
            <a:off x="7185543" y="4644563"/>
            <a:ext cx="734965" cy="1228748"/>
            <a:chOff x="7185543" y="4644563"/>
            <a:chExt cx="734965" cy="1228748"/>
          </a:xfrm>
        </p:grpSpPr>
        <p:grpSp>
          <p:nvGrpSpPr>
            <p:cNvPr id="49" name="Group 48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74" name="Group 73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75" name="Straight Connector 7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7475106" y="546781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183844" y="2370200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2" name="Straight Connector 7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3" name="Straight Connector 7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2" name="Oval 61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561569" y="2370200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Neo Sans Intel" pitchFamily="34" charset="0"/>
                </a:rPr>
                <a:t>V</a:t>
              </a:r>
              <a:r>
                <a:rPr lang="en-US" sz="1600" dirty="0" err="1" smtClean="0">
                  <a:latin typeface="Neo Sans Intel" pitchFamily="34" charset="0"/>
                </a:rPr>
                <a:t>cc</a:t>
              </a:r>
              <a:endParaRPr lang="en-US" sz="1600" dirty="0" smtClean="0">
                <a:latin typeface="Neo Sans Inte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961888" y="3393978"/>
            <a:ext cx="1234147" cy="1815361"/>
            <a:chOff x="5961888" y="3393979"/>
            <a:chExt cx="1234147" cy="1144798"/>
          </a:xfrm>
        </p:grpSpPr>
        <p:cxnSp>
          <p:nvCxnSpPr>
            <p:cNvPr id="85" name="Straight Connector 84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Input</a:t>
              </a:r>
              <a:endParaRPr lang="en-US" dirty="0" smtClean="0">
                <a:latin typeface="Neo Sans Intel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795382" y="3883166"/>
            <a:ext cx="1263995" cy="761397"/>
            <a:chOff x="7795382" y="3883166"/>
            <a:chExt cx="1263995" cy="761397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Output</a:t>
              </a:r>
              <a:endParaRPr lang="en-US" dirty="0" smtClean="0">
                <a:latin typeface="Neo Sans Intel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6151042" y="43595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Multiply 101"/>
          <p:cNvSpPr/>
          <p:nvPr/>
        </p:nvSpPr>
        <p:spPr bwMode="auto">
          <a:xfrm>
            <a:off x="7364034" y="3046134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403182" y="435953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08822" y="39190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Freeform 104"/>
          <p:cNvSpPr/>
          <p:nvPr/>
        </p:nvSpPr>
        <p:spPr bwMode="auto">
          <a:xfrm>
            <a:off x="7796784" y="4297681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1" name="Half Frame 100"/>
          <p:cNvSpPr/>
          <p:nvPr/>
        </p:nvSpPr>
        <p:spPr bwMode="auto">
          <a:xfrm rot="13374752">
            <a:off x="7447811" y="4907183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15800" y="5936066"/>
            <a:ext cx="185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bottom</a:t>
            </a:r>
            <a:r>
              <a:rPr lang="en-US" b="1" dirty="0" smtClean="0">
                <a:latin typeface="Neo Sans Intel" pitchFamily="34" charset="0"/>
              </a:rPr>
              <a:t> </a:t>
            </a:r>
            <a:r>
              <a:rPr lang="en-US" dirty="0" smtClean="0">
                <a:latin typeface="Neo Sans Intel" pitchFamily="34" charset="0"/>
              </a:rPr>
              <a:t>part</a:t>
            </a:r>
            <a:endParaRPr lang="en-US" dirty="0" smtClean="0">
              <a:latin typeface="Neo Sans Inte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90935" y="5936066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top </a:t>
            </a:r>
            <a:r>
              <a:rPr lang="en-US" dirty="0" smtClean="0">
                <a:latin typeface="Neo Sans Intel" pitchFamily="34" charset="0"/>
              </a:rPr>
              <a:t>part</a:t>
            </a:r>
            <a:endParaRPr lang="en-US" dirty="0" smtClean="0">
              <a:latin typeface="Neo Sans Inte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57935" y="593606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full</a:t>
            </a:r>
            <a:r>
              <a:rPr lang="en-US" b="1" dirty="0" smtClean="0">
                <a:latin typeface="Neo Sans Intel" pitchFamily="34" charset="0"/>
              </a:rPr>
              <a:t> </a:t>
            </a:r>
            <a:r>
              <a:rPr lang="en-US" dirty="0" smtClean="0">
                <a:latin typeface="Neo Sans Intel" pitchFamily="34" charset="0"/>
              </a:rPr>
              <a:t>scheme</a:t>
            </a:r>
            <a:endParaRPr lang="en-US" dirty="0" smtClean="0">
              <a:latin typeface="Neo Sans Intel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7574804" y="1816340"/>
            <a:ext cx="856725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6293104" y="282776"/>
            <a:ext cx="2588219" cy="468064"/>
            <a:chOff x="6293104" y="282776"/>
            <a:chExt cx="2588219" cy="468064"/>
          </a:xfrm>
        </p:grpSpPr>
        <p:grpSp>
          <p:nvGrpSpPr>
            <p:cNvPr id="123" name="Group 122"/>
            <p:cNvGrpSpPr/>
            <p:nvPr/>
          </p:nvGrpSpPr>
          <p:grpSpPr>
            <a:xfrm>
              <a:off x="6976579" y="282776"/>
              <a:ext cx="1049763" cy="444404"/>
              <a:chOff x="7196035" y="203528"/>
              <a:chExt cx="1049763" cy="444404"/>
            </a:xfrm>
          </p:grpSpPr>
          <p:sp>
            <p:nvSpPr>
              <p:cNvPr id="112" name="Isosceles Triangle 111"/>
              <p:cNvSpPr/>
              <p:nvPr/>
            </p:nvSpPr>
            <p:spPr bwMode="auto">
              <a:xfrm rot="19758681">
                <a:off x="7371657" y="203528"/>
                <a:ext cx="515509" cy="44440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7886313" y="435552"/>
                <a:ext cx="98467" cy="98467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118" name="Straight Connector 117"/>
              <p:cNvCxnSpPr/>
              <p:nvPr/>
            </p:nvCxnSpPr>
            <p:spPr bwMode="auto">
              <a:xfrm flipH="1">
                <a:off x="7982681" y="486523"/>
                <a:ext cx="26311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flipH="1">
                <a:off x="7196035" y="489343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24" name="TextBox 123"/>
            <p:cNvSpPr txBox="1"/>
            <p:nvPr/>
          </p:nvSpPr>
          <p:spPr>
            <a:xfrm>
              <a:off x="6293104" y="381508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Input</a:t>
              </a:r>
              <a:endParaRPr lang="en-US" dirty="0" smtClean="0">
                <a:latin typeface="Neo Sans Intel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12174" y="37936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Out</a:t>
              </a:r>
              <a:r>
                <a:rPr lang="en-US" dirty="0" smtClean="0">
                  <a:latin typeface="Neo Sans Intel" pitchFamily="34" charset="0"/>
                </a:rPr>
                <a:t>put</a:t>
              </a:r>
              <a:endParaRPr lang="en-US" dirty="0" smtClean="0">
                <a:latin typeface="Neo Sans Inte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4608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3.61111E-6 -0.0571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100" grpId="0"/>
      <p:bldP spid="102" grpId="0" animBg="1"/>
      <p:bldP spid="103" grpId="0"/>
      <p:bldP spid="104" grpId="0"/>
      <p:bldP spid="105" grpId="1" animBg="1"/>
      <p:bldP spid="101" grpId="0" animBg="1"/>
      <p:bldP spid="106" grpId="0"/>
      <p:bldP spid="107" grpId="0"/>
      <p:bldP spid="108" grpId="0"/>
      <p:bldP spid="109" grpId="0" animBg="1"/>
      <p:bldP spid="109" grpId="1" animBg="1"/>
      <p:bldP spid="109" grpId="2" animBg="1"/>
      <p:bldP spid="109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946863" y="5134177"/>
            <a:ext cx="3208583" cy="1084508"/>
            <a:chOff x="2946863" y="5134177"/>
            <a:chExt cx="3208583" cy="1084508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4257826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3387074" y="5810388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5116474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946863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576884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851915" y="5967134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045" name="Straight Arrow Connector 1044"/>
            <p:cNvCxnSpPr/>
            <p:nvPr/>
          </p:nvCxnSpPr>
          <p:spPr bwMode="auto">
            <a:xfrm>
              <a:off x="4599465" y="5134177"/>
              <a:ext cx="0" cy="6836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3984283" y="5451622"/>
              <a:ext cx="587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Neo Sans Intel" pitchFamily="34" charset="0"/>
                </a:rPr>
                <a:t>Gate</a:t>
              </a:r>
            </a:p>
          </p:txBody>
        </p:sp>
      </p:grpSp>
      <p:sp>
        <p:nvSpPr>
          <p:cNvPr id="1041" name="Rectangle 1040"/>
          <p:cNvSpPr/>
          <p:nvPr/>
        </p:nvSpPr>
        <p:spPr bwMode="auto">
          <a:xfrm>
            <a:off x="2903959" y="5810388"/>
            <a:ext cx="3352129" cy="5142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38000">
                <a:schemeClr val="bg1"/>
              </a:gs>
            </a:gsLst>
            <a:lin ang="16200000" scaled="0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2404" y="2466282"/>
            <a:ext cx="8404471" cy="2965278"/>
            <a:chOff x="522404" y="2466282"/>
            <a:chExt cx="8404471" cy="296527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349434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038471" y="4326970"/>
              <a:ext cx="3208583" cy="6917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208082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14" idx="0"/>
            </p:cNvCxnSpPr>
            <p:nvPr/>
          </p:nvCxnSpPr>
          <p:spPr bwMode="auto">
            <a:xfrm flipH="1" flipV="1">
              <a:off x="1777397" y="3591608"/>
              <a:ext cx="1" cy="32706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>
              <a:stCxn id="18" idx="0"/>
            </p:cNvCxnSpPr>
            <p:nvPr/>
          </p:nvCxnSpPr>
          <p:spPr bwMode="auto">
            <a:xfrm flipH="1" flipV="1">
              <a:off x="3506797" y="3628869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433319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Source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3472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Drain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56088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385336" y="3930100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945125" y="4327605"/>
              <a:ext cx="3208583" cy="6917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114736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>
              <a:stCxn id="45" idx="0"/>
            </p:cNvCxnSpPr>
            <p:nvPr/>
          </p:nvCxnSpPr>
          <p:spPr bwMode="auto">
            <a:xfrm flipV="1">
              <a:off x="5684051" y="3628869"/>
              <a:ext cx="1" cy="30123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>
              <a:stCxn id="13" idx="0"/>
            </p:cNvCxnSpPr>
            <p:nvPr/>
          </p:nvCxnSpPr>
          <p:spPr bwMode="auto">
            <a:xfrm flipV="1">
              <a:off x="2648148" y="2940419"/>
              <a:ext cx="0" cy="95214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/>
            <p:cNvCxnSpPr>
              <a:stCxn id="44" idx="0"/>
            </p:cNvCxnSpPr>
            <p:nvPr/>
          </p:nvCxnSpPr>
          <p:spPr bwMode="auto">
            <a:xfrm flipH="1" flipV="1">
              <a:off x="6554802" y="2940419"/>
              <a:ext cx="1" cy="98968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Straight Connector 38"/>
            <p:cNvCxnSpPr>
              <a:stCxn id="49" idx="0"/>
            </p:cNvCxnSpPr>
            <p:nvPr/>
          </p:nvCxnSpPr>
          <p:spPr bwMode="auto">
            <a:xfrm flipH="1" flipV="1">
              <a:off x="7413451" y="3640295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059718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Source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72811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Drain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943523" y="407542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68492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78682" y="3918674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341553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200201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515591" y="3628869"/>
              <a:ext cx="21684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0" name="Straight Connector 1029"/>
            <p:cNvCxnSpPr/>
            <p:nvPr/>
          </p:nvCxnSpPr>
          <p:spPr bwMode="auto">
            <a:xfrm flipH="1">
              <a:off x="904240" y="3598418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522404" y="322215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95374" y="3231921"/>
              <a:ext cx="531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 flipH="1">
              <a:off x="7411545" y="3635565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Rectangle 73"/>
            <p:cNvSpPr/>
            <p:nvPr/>
          </p:nvSpPr>
          <p:spPr bwMode="auto">
            <a:xfrm>
              <a:off x="14731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2025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390850" y="4327605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120250" y="4327605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945125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575146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850177" y="4086846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3847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35642" y="408050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66061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032" name="Straight Arrow Connector 1031"/>
            <p:cNvCxnSpPr/>
            <p:nvPr/>
          </p:nvCxnSpPr>
          <p:spPr bwMode="auto">
            <a:xfrm>
              <a:off x="4599820" y="3625996"/>
              <a:ext cx="0" cy="166490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5" name="Straight Connector 1034"/>
            <p:cNvCxnSpPr/>
            <p:nvPr/>
          </p:nvCxnSpPr>
          <p:spPr bwMode="auto">
            <a:xfrm>
              <a:off x="2642762" y="2940419"/>
              <a:ext cx="391340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8" name="Straight Arrow Connector 1037"/>
            <p:cNvCxnSpPr/>
            <p:nvPr/>
          </p:nvCxnSpPr>
          <p:spPr bwMode="auto">
            <a:xfrm flipH="1">
              <a:off x="4589307" y="2543311"/>
              <a:ext cx="356" cy="39710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43302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Gate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34687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Gate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60655" y="5093006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Neo Sans Intel" pitchFamily="34" charset="0"/>
                </a:rPr>
                <a:t>Output</a:t>
              </a:r>
            </a:p>
          </p:txBody>
        </p:sp>
        <p:sp>
          <p:nvSpPr>
            <p:cNvPr id="1040" name="TextBox 1039"/>
            <p:cNvSpPr txBox="1"/>
            <p:nvPr/>
          </p:nvSpPr>
          <p:spPr>
            <a:xfrm>
              <a:off x="6396169" y="462399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62660" y="4266858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n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25487" y="4283621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75028" y="461861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</a:t>
              </a:r>
              <a:endParaRPr lang="en-US" sz="2000" dirty="0" smtClean="0">
                <a:latin typeface="+mn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31205" y="429042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</a:t>
              </a:r>
              <a:endParaRPr lang="en-US" sz="2000" dirty="0" smtClean="0">
                <a:latin typeface="+mn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259483" y="4275325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</a:t>
              </a:r>
              <a:endParaRPr lang="en-US" sz="2000" dirty="0" smtClean="0">
                <a:latin typeface="+mn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97630" y="2466282"/>
              <a:ext cx="689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Neo Sans Intel" pitchFamily="34" charset="0"/>
                </a:rPr>
                <a:t>Input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</a:t>
            </a:r>
            <a:r>
              <a:rPr lang="en-US" dirty="0"/>
              <a:t>C</a:t>
            </a:r>
            <a:r>
              <a:rPr lang="en-US" dirty="0" smtClean="0"/>
              <a:t>onsumption in </a:t>
            </a:r>
            <a:r>
              <a:rPr lang="en-US" dirty="0" smtClean="0"/>
              <a:t>CMOS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 bwMode="auto">
          <a:xfrm>
            <a:off x="2068702" y="4326970"/>
            <a:ext cx="1131971" cy="78661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25226" y="2399498"/>
            <a:ext cx="53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4506967" y="2588424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4516595" y="25943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886071" y="351540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894532" y="3523869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81763" y="288586"/>
            <a:ext cx="2245112" cy="2295324"/>
            <a:chOff x="7059717" y="-578060"/>
            <a:chExt cx="2723916" cy="2784836"/>
          </a:xfrm>
        </p:grpSpPr>
        <p:grpSp>
          <p:nvGrpSpPr>
            <p:cNvPr id="69" name="Group 68"/>
            <p:cNvGrpSpPr/>
            <p:nvPr/>
          </p:nvGrpSpPr>
          <p:grpSpPr>
            <a:xfrm>
              <a:off x="8111259" y="978028"/>
              <a:ext cx="734965" cy="1228748"/>
              <a:chOff x="7185543" y="4644563"/>
              <a:chExt cx="734965" cy="1228748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5" name="Straight Connector 8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7" name="Straight Connector 8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8" name="Straight Connector 9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1" name="Straight Connector 8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7431598" y="5446065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sz="1600" dirty="0" smtClean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8109560" y="-578060"/>
              <a:ext cx="863948" cy="1530681"/>
              <a:chOff x="7183844" y="2428075"/>
              <a:chExt cx="863948" cy="153068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7183844" y="2829205"/>
                <a:ext cx="620358" cy="1129551"/>
                <a:chOff x="1094687" y="4539259"/>
                <a:chExt cx="620358" cy="112955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3" name="Straight Connector 112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7" name="Straight Connector 11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8" name="Straight Connector 11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9" name="Straight Connector 11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0" name="Straight Connector 11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1" name="Straight Connector 12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11" name="Oval 110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7561569" y="2428075"/>
                <a:ext cx="4862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latin typeface="Neo Sans Intel" pitchFamily="34" charset="0"/>
                  </a:rPr>
                  <a:t>V</a:t>
                </a:r>
                <a:r>
                  <a:rPr lang="en-US" sz="1400" dirty="0" err="1" smtClean="0">
                    <a:latin typeface="Neo Sans Intel" pitchFamily="34" charset="0"/>
                  </a:rPr>
                  <a:t>cc</a:t>
                </a:r>
                <a:endParaRPr lang="en-US" sz="1400" dirty="0" smtClean="0">
                  <a:latin typeface="Neo Sans Intel" pitchFamily="34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470190" y="2739532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059717" y="387849"/>
              <a:ext cx="1062036" cy="1154955"/>
              <a:chOff x="5330548" y="3393979"/>
              <a:chExt cx="1865487" cy="1144798"/>
            </a:xfrm>
          </p:grpSpPr>
          <p:cxnSp>
            <p:nvCxnSpPr>
              <p:cNvPr id="123" name="Straight Connector 122"/>
              <p:cNvCxnSpPr/>
              <p:nvPr/>
            </p:nvCxnSpPr>
            <p:spPr bwMode="auto">
              <a:xfrm flipH="1">
                <a:off x="6790944" y="4538777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>
                <a:off x="6790944" y="3393979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6790944" y="3393984"/>
                <a:ext cx="0" cy="114479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8" name="Straight Arrow Connector 127"/>
              <p:cNvCxnSpPr/>
              <p:nvPr/>
            </p:nvCxnSpPr>
            <p:spPr bwMode="auto">
              <a:xfrm>
                <a:off x="5948544" y="3966380"/>
                <a:ext cx="842399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29" name="TextBox 128"/>
              <p:cNvSpPr txBox="1"/>
              <p:nvPr/>
            </p:nvSpPr>
            <p:spPr>
              <a:xfrm>
                <a:off x="5330548" y="3566668"/>
                <a:ext cx="1112767" cy="335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Input</a:t>
                </a:r>
                <a:endParaRPr lang="en-US" sz="1600" dirty="0" smtClean="0">
                  <a:latin typeface="Neo Sans Intel" pitchFamily="34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8721098" y="562071"/>
              <a:ext cx="1062535" cy="407295"/>
              <a:chOff x="7795382" y="3883166"/>
              <a:chExt cx="1438803" cy="407295"/>
            </a:xfrm>
          </p:grpSpPr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7795382" y="4290461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2" name="TextBox 131"/>
              <p:cNvSpPr txBox="1"/>
              <p:nvPr/>
            </p:nvSpPr>
            <p:spPr>
              <a:xfrm>
                <a:off x="8159273" y="3883166"/>
                <a:ext cx="10749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Output</a:t>
                </a:r>
                <a:endParaRPr lang="en-US" sz="1600" dirty="0" smtClean="0">
                  <a:latin typeface="Neo Sans Intel" pitchFamily="34" charset="0"/>
                </a:endParaRPr>
              </a:p>
            </p:txBody>
          </p:sp>
        </p:grpSp>
      </p:grpSp>
      <p:sp>
        <p:nvSpPr>
          <p:cNvPr id="140" name="Content Placeholder 2"/>
          <p:cNvSpPr>
            <a:spLocks noGrp="1"/>
          </p:cNvSpPr>
          <p:nvPr>
            <p:ph idx="1"/>
          </p:nvPr>
        </p:nvSpPr>
        <p:spPr>
          <a:xfrm>
            <a:off x="455613" y="919283"/>
            <a:ext cx="6100556" cy="1175321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200" dirty="0" smtClean="0"/>
              <a:t>No current in static state, i.e. there is no power consumption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 smtClean="0"/>
              <a:t>Current exists only at switch from one state to another to recharge the scheme</a:t>
            </a:r>
            <a:endParaRPr lang="en-US" sz="2200" dirty="0"/>
          </a:p>
        </p:txBody>
      </p:sp>
      <p:sp>
        <p:nvSpPr>
          <p:cNvPr id="141" name="Line Callout 2 (No Border) 140"/>
          <p:cNvSpPr/>
          <p:nvPr/>
        </p:nvSpPr>
        <p:spPr>
          <a:xfrm>
            <a:off x="12829" y="5223153"/>
            <a:ext cx="2940457" cy="412959"/>
          </a:xfrm>
          <a:prstGeom prst="callout2">
            <a:avLst>
              <a:gd name="adj1" fmla="val 45410"/>
              <a:gd name="adj2" fmla="val 103458"/>
              <a:gd name="adj3" fmla="val 52011"/>
              <a:gd name="adj4" fmla="val 116402"/>
              <a:gd name="adj5" fmla="val 63368"/>
              <a:gd name="adj6" fmla="val 134951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Neo Sans Intel" pitchFamily="34" charset="0"/>
              </a:rPr>
              <a:t>No connection between the power supply and the ground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51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7 L 0.00156 0.0426 L 0.21458 0.0426 L 0.21545 0.18079 L 0.21545 0.19329 " pathEditMode="relative" rAng="0" ptsTypes="AAAAA">
                                      <p:cBhvr>
                                        <p:cTn id="45" dur="28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7 L -0.00243 0.04259 L -0.21163 0.04259 L -0.21233 0.18079 L -0.21233 0.19329 " pathEditMode="relative" rAng="0" ptsTypes="AAAAA">
                                      <p:cBhvr>
                                        <p:cTn id="47" dur="2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8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00"/>
                            </p:stCondLst>
                            <p:childTnLst>
                              <p:par>
                                <p:cTn id="5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0 L 0.08801 0 L 0.08888 0.11227 L 0.27499 0.11227 L 0.27777 0.0037 L 0.39548 0.0037 L 0.39635 0.32222 L 0.3769 0.33819 " pathEditMode="relative" ptsTypes="AAAAAAAA">
                                      <p:cBhvr>
                                        <p:cTn id="63" dur="3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3.61111E-6 1.11111E-6 L 0.08802 1.11111E-6 L 0.08889 0.11227 L 0.275 0.11227 L 0.27777 0.0037 L 0.39548 0.0037 L 0.39635 0.32222 L 0.4125 0.33194 " pathEditMode="relative" rAng="0" ptsTypes="AAAAAAAA">
                                      <p:cBhvr>
                                        <p:cTn id="70" dur="3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92" grpId="0"/>
      <p:bldP spid="101" grpId="0" animBg="1"/>
      <p:bldP spid="101" grpId="1" animBg="1"/>
      <p:bldP spid="102" grpId="0" animBg="1"/>
      <p:bldP spid="102" grpId="1" animBg="1"/>
      <p:bldP spid="106" grpId="0" animBg="1"/>
      <p:bldP spid="106" grpId="1" animBg="1"/>
      <p:bldP spid="127" grpId="0" animBg="1"/>
      <p:bldP spid="127" grpId="1" animBg="1"/>
      <p:bldP spid="1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NAND Circuit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14855"/>
              </p:ext>
            </p:extLst>
          </p:nvPr>
        </p:nvGraphicFramePr>
        <p:xfrm>
          <a:off x="452464" y="1505386"/>
          <a:ext cx="22254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91"/>
                <a:gridCol w="662473"/>
                <a:gridCol w="933060"/>
              </a:tblGrid>
              <a:tr h="33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A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B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Output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446936" y="657816"/>
            <a:ext cx="2331175" cy="710719"/>
            <a:chOff x="526184" y="499320"/>
            <a:chExt cx="2331175" cy="710719"/>
          </a:xfrm>
        </p:grpSpPr>
        <p:grpSp>
          <p:nvGrpSpPr>
            <p:cNvPr id="3" name="Group 2"/>
            <p:cNvGrpSpPr/>
            <p:nvPr/>
          </p:nvGrpSpPr>
          <p:grpSpPr>
            <a:xfrm>
              <a:off x="526184" y="499320"/>
              <a:ext cx="637448" cy="369332"/>
              <a:chOff x="654200" y="718776"/>
              <a:chExt cx="637448" cy="369332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654200" y="718776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 smtClean="0">
                    <a:latin typeface="Neo Sans Intel" pitchFamily="34" charset="0"/>
                  </a:rPr>
                  <a:t>A</a:t>
                </a:r>
                <a:endParaRPr lang="en-US" dirty="0" smtClean="0">
                  <a:latin typeface="Neo Sans Intel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4198" y="840707"/>
              <a:ext cx="629434" cy="369332"/>
              <a:chOff x="662214" y="718776"/>
              <a:chExt cx="629434" cy="369332"/>
            </a:xfrm>
          </p:grpSpPr>
          <p:cxnSp>
            <p:nvCxnSpPr>
              <p:cNvPr id="19" name="Straight Connector 18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662214" y="718776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Neo Sans Intel" pitchFamily="34" charset="0"/>
                  </a:rPr>
                  <a:t>B</a:t>
                </a:r>
                <a:endParaRPr lang="en-US" dirty="0" smtClean="0">
                  <a:latin typeface="Neo Sans Intel" pitchFamily="34" charset="0"/>
                </a:endParaRPr>
              </a:p>
            </p:txBody>
          </p:sp>
        </p:grpSp>
        <p:sp>
          <p:nvSpPr>
            <p:cNvPr id="21" name="Flowchart: Delay 20"/>
            <p:cNvSpPr/>
            <p:nvPr/>
          </p:nvSpPr>
          <p:spPr bwMode="auto">
            <a:xfrm>
              <a:off x="1163631" y="609131"/>
              <a:ext cx="503645" cy="518188"/>
            </a:xfrm>
            <a:prstGeom prst="flowChartDelay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642893" y="821588"/>
              <a:ext cx="98467" cy="9846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H="1">
              <a:off x="1739261" y="872559"/>
              <a:ext cx="26311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988210" y="686155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Out</a:t>
              </a:r>
              <a:r>
                <a:rPr lang="en-US" dirty="0" smtClean="0">
                  <a:latin typeface="Neo Sans Intel" pitchFamily="34" charset="0"/>
                </a:rPr>
                <a:t>put</a:t>
              </a:r>
              <a:endParaRPr lang="en-US" dirty="0" smtClean="0">
                <a:latin typeface="Neo Sans Inte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95467" y="3549485"/>
            <a:ext cx="1257335" cy="2318018"/>
            <a:chOff x="895467" y="3549485"/>
            <a:chExt cx="1257335" cy="2318018"/>
          </a:xfrm>
        </p:grpSpPr>
        <p:grpSp>
          <p:nvGrpSpPr>
            <p:cNvPr id="62" name="Group 61"/>
            <p:cNvGrpSpPr/>
            <p:nvPr/>
          </p:nvGrpSpPr>
          <p:grpSpPr>
            <a:xfrm>
              <a:off x="1169032" y="4854741"/>
              <a:ext cx="605776" cy="1012762"/>
              <a:chOff x="7185543" y="4644563"/>
              <a:chExt cx="734965" cy="1228748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91" name="Straight Connector 9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6" name="Straight Connector 9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7" name="Straight Connector 9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8" name="Straight Connector 87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7431598" y="5446065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sz="1600" dirty="0" smtClean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167641" y="3929469"/>
              <a:ext cx="511320" cy="931001"/>
              <a:chOff x="8127396" y="3544048"/>
              <a:chExt cx="620364" cy="1129551"/>
            </a:xfrm>
          </p:grpSpPr>
          <p:cxnSp>
            <p:nvCxnSpPr>
              <p:cNvPr id="78" name="Straight Connector 77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895467" y="4231678"/>
              <a:ext cx="312908" cy="1229533"/>
              <a:chOff x="6326646" y="2986836"/>
              <a:chExt cx="666843" cy="147863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6326648" y="2986836"/>
                <a:ext cx="666841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A</a:t>
                </a:r>
                <a:endParaRPr lang="en-US" sz="1600" dirty="0" smtClean="0">
                  <a:latin typeface="Neo Sans Inte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326646" y="4058324"/>
                <a:ext cx="65317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B</a:t>
                </a:r>
                <a:endParaRPr lang="en-US" sz="1600" dirty="0" smtClean="0">
                  <a:latin typeface="Neo Sans Intel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468476" y="3549485"/>
              <a:ext cx="684326" cy="387413"/>
              <a:chOff x="7461542" y="2683144"/>
              <a:chExt cx="1124283" cy="470035"/>
            </a:xfrm>
          </p:grpSpPr>
          <p:cxnSp>
            <p:nvCxnSpPr>
              <p:cNvPr id="66" name="Straight Arrow Connector 65"/>
              <p:cNvCxnSpPr/>
              <p:nvPr/>
            </p:nvCxnSpPr>
            <p:spPr bwMode="auto">
              <a:xfrm>
                <a:off x="7795382" y="3153179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7461542" y="2683144"/>
                <a:ext cx="1074912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Output</a:t>
                </a:r>
                <a:endParaRPr lang="en-US" sz="1600" dirty="0" smtClean="0">
                  <a:latin typeface="Neo Sans Intel" pitchFamily="34" charset="0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3365755" y="1046890"/>
            <a:ext cx="2100872" cy="2125505"/>
            <a:chOff x="3365755" y="1046890"/>
            <a:chExt cx="2100872" cy="2125505"/>
          </a:xfrm>
        </p:grpSpPr>
        <p:grpSp>
          <p:nvGrpSpPr>
            <p:cNvPr id="36" name="Group 35"/>
            <p:cNvGrpSpPr/>
            <p:nvPr/>
          </p:nvGrpSpPr>
          <p:grpSpPr>
            <a:xfrm>
              <a:off x="3696427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1" name="Straight Connector 4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Oval 39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599566" y="1046890"/>
              <a:ext cx="400756" cy="279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Neo Sans Intel" pitchFamily="34" charset="0"/>
                </a:rPr>
                <a:t>V</a:t>
              </a:r>
              <a:r>
                <a:rPr lang="en-US" sz="1400" dirty="0" err="1" smtClean="0">
                  <a:latin typeface="Neo Sans Intel" pitchFamily="34" charset="0"/>
                </a:rPr>
                <a:t>cc</a:t>
              </a:r>
              <a:endParaRPr lang="en-US" sz="1400" dirty="0" smtClean="0">
                <a:latin typeface="Neo Sans Inte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23971" y="1283650"/>
              <a:ext cx="244692" cy="279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4814670" y="2575171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207740" y="2573067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365755" y="1923820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>
                  <a:latin typeface="Neo Sans Intel" pitchFamily="34" charset="0"/>
                </a:rPr>
                <a:t>A</a:t>
              </a:r>
              <a:endParaRPr lang="en-US" sz="1600" dirty="0" smtClean="0">
                <a:latin typeface="Neo Sans Intel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805659" y="2875280"/>
              <a:ext cx="660968" cy="297115"/>
              <a:chOff x="8083195" y="3883166"/>
              <a:chExt cx="1085911" cy="360479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8083195" y="388316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8094194" y="3905091"/>
                <a:ext cx="10749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Output</a:t>
                </a:r>
                <a:endParaRPr lang="en-US" sz="1600" dirty="0" smtClean="0">
                  <a:latin typeface="Neo Sans Intel" pitchFamily="34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921910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02" name="Straight Connector 10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1" name="Oval 100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4615416" y="193561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Neo Sans Intel" pitchFamily="34" charset="0"/>
                </a:rPr>
                <a:t>B</a:t>
              </a:r>
              <a:endParaRPr lang="en-US" sz="1600" dirty="0" smtClean="0">
                <a:latin typeface="Neo Sans Intel" pitchFamily="34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>
              <a:off x="4201930" y="1657886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4814670" y="1368535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88" name="Group 187"/>
          <p:cNvGrpSpPr/>
          <p:nvPr/>
        </p:nvGrpSpPr>
        <p:grpSpPr>
          <a:xfrm>
            <a:off x="6282575" y="1046890"/>
            <a:ext cx="2100872" cy="4755131"/>
            <a:chOff x="6282575" y="1046890"/>
            <a:chExt cx="2100872" cy="4755131"/>
          </a:xfrm>
        </p:grpSpPr>
        <p:grpSp>
          <p:nvGrpSpPr>
            <p:cNvPr id="122" name="Group 121"/>
            <p:cNvGrpSpPr/>
            <p:nvPr/>
          </p:nvGrpSpPr>
          <p:grpSpPr>
            <a:xfrm>
              <a:off x="6282575" y="1046890"/>
              <a:ext cx="2100872" cy="2796065"/>
              <a:chOff x="3365755" y="1046890"/>
              <a:chExt cx="2100872" cy="2796065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69642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47" name="Straight Connector 146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8" name="Straight Connector 147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9" name="Straight Connector 148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0" name="Straight Connector 149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1" name="Straight Connector 150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2" name="Straight Connector 151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3" name="Straight Connector 152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46" name="Oval 145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4599566" y="1046890"/>
                <a:ext cx="400756" cy="279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latin typeface="Neo Sans Intel" pitchFamily="34" charset="0"/>
                  </a:rPr>
                  <a:t>V</a:t>
                </a:r>
                <a:r>
                  <a:rPr lang="en-US" sz="1400" dirty="0" err="1" smtClean="0">
                    <a:latin typeface="Neo Sans Intel" pitchFamily="34" charset="0"/>
                  </a:rPr>
                  <a:t>cc</a:t>
                </a:r>
                <a:endParaRPr lang="en-US" sz="1400" dirty="0" smtClean="0">
                  <a:latin typeface="Neo Sans Intel" pitchFamily="34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523971" y="1283650"/>
                <a:ext cx="244692" cy="279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8" name="TextBox 127"/>
              <p:cNvSpPr txBox="1"/>
              <p:nvPr/>
            </p:nvSpPr>
            <p:spPr>
              <a:xfrm>
                <a:off x="3365755" y="1923820"/>
                <a:ext cx="3129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 smtClean="0">
                    <a:latin typeface="Neo Sans Intel" pitchFamily="34" charset="0"/>
                  </a:rPr>
                  <a:t>A</a:t>
                </a:r>
                <a:endParaRPr lang="en-US" sz="1600" dirty="0" smtClean="0">
                  <a:latin typeface="Neo Sans Intel" pitchFamily="34" charset="0"/>
                </a:endParaRPr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4805659" y="3545840"/>
                <a:ext cx="660968" cy="297115"/>
                <a:chOff x="8083195" y="4696726"/>
                <a:chExt cx="1085911" cy="360479"/>
              </a:xfrm>
            </p:grpSpPr>
            <p:cxnSp>
              <p:nvCxnSpPr>
                <p:cNvPr id="143" name="Straight Arrow Connector 142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8094194" y="4718651"/>
                  <a:ext cx="107491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Neo Sans Intel" pitchFamily="34" charset="0"/>
                    </a:rPr>
                    <a:t>Output</a:t>
                  </a:r>
                  <a:endParaRPr lang="en-US" sz="1600" dirty="0" smtClean="0">
                    <a:latin typeface="Neo Sans Intel" pitchFamily="34" charset="0"/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7" name="Straight Connector 13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8" name="Straight Connector 13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9" name="Straight Connector 13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0" name="Straight Connector 13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1" name="Straight Connector 14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2" name="Straight Connector 14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35" name="Oval 134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4615416" y="193561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latin typeface="Neo Sans Intel" pitchFamily="34" charset="0"/>
                  </a:rPr>
                  <a:t>B</a:t>
                </a:r>
                <a:endParaRPr lang="en-US" sz="1600" dirty="0" smtClean="0">
                  <a:latin typeface="Neo Sans Intel" pitchFamily="34" charset="0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54" name="Group 153"/>
            <p:cNvGrpSpPr/>
            <p:nvPr/>
          </p:nvGrpSpPr>
          <p:grpSpPr>
            <a:xfrm>
              <a:off x="6948531" y="3549486"/>
              <a:ext cx="879341" cy="2252535"/>
              <a:chOff x="895467" y="3614968"/>
              <a:chExt cx="879341" cy="2252535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76" name="Straight Connector 17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7" name="Straight Connector 17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8" name="Straight Connector 17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9" name="Straight Connector 17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0" name="Straight Connector 17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1" name="Straight Connector 18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2" name="Straight Connector 18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71" name="Group 170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173" name="Straight Connector 172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4" name="Straight Connector 173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72" name="TextBox 171"/>
                <p:cNvSpPr txBox="1"/>
                <p:nvPr/>
              </p:nvSpPr>
              <p:spPr>
                <a:xfrm>
                  <a:off x="7431598" y="5446065"/>
                  <a:ext cx="2968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accent1"/>
                      </a:solidFill>
                      <a:latin typeface="Consolas" pitchFamily="49" charset="0"/>
                      <a:cs typeface="Consolas" pitchFamily="49" charset="0"/>
                    </a:rPr>
                    <a:t>0</a:t>
                  </a:r>
                  <a:endParaRPr lang="en-US" sz="1600" dirty="0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4" name="Straight Connector 16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5" name="Straight Connector 16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6" name="Straight Connector 165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7" name="Straight Connector 16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9" name="Straight Connector 16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57" name="Group 156"/>
              <p:cNvGrpSpPr/>
              <p:nvPr/>
            </p:nvGrpSpPr>
            <p:grpSpPr>
              <a:xfrm>
                <a:off x="895467" y="4231678"/>
                <a:ext cx="312908" cy="1229533"/>
                <a:chOff x="6326646" y="2986836"/>
                <a:chExt cx="666843" cy="1478631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6326648" y="2986836"/>
                  <a:ext cx="666841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Neo Sans Intel" pitchFamily="34" charset="0"/>
                    </a:rPr>
                    <a:t>A</a:t>
                  </a:r>
                  <a:endParaRPr lang="en-US" sz="1600" dirty="0" smtClean="0">
                    <a:latin typeface="Neo Sans Intel" pitchFamily="34" charset="0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6326646" y="4058324"/>
                  <a:ext cx="653177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B</a:t>
                  </a:r>
                  <a:endParaRPr lang="en-US" sz="1600" dirty="0" smtClean="0">
                    <a:latin typeface="Neo Sans Intel" pitchFamily="34" charset="0"/>
                  </a:endParaRPr>
                </a:p>
              </p:txBody>
            </p:sp>
          </p:grpSp>
        </p:grpSp>
      </p:grpSp>
      <p:sp>
        <p:nvSpPr>
          <p:cNvPr id="185" name="TextBox 184"/>
          <p:cNvSpPr txBox="1"/>
          <p:nvPr/>
        </p:nvSpPr>
        <p:spPr>
          <a:xfrm>
            <a:off x="735115" y="5936066"/>
            <a:ext cx="185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bottom</a:t>
            </a:r>
            <a:r>
              <a:rPr lang="en-US" b="1" dirty="0" smtClean="0">
                <a:latin typeface="Neo Sans Intel" pitchFamily="34" charset="0"/>
              </a:rPr>
              <a:t> </a:t>
            </a:r>
            <a:r>
              <a:rPr lang="en-US" dirty="0" smtClean="0">
                <a:latin typeface="Neo Sans Intel" pitchFamily="34" charset="0"/>
              </a:rPr>
              <a:t>part</a:t>
            </a:r>
            <a:endParaRPr lang="en-US" dirty="0" smtClean="0">
              <a:latin typeface="Neo Sans Intel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941955" y="5936066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top </a:t>
            </a:r>
            <a:r>
              <a:rPr lang="en-US" dirty="0" smtClean="0">
                <a:latin typeface="Neo Sans Intel" pitchFamily="34" charset="0"/>
              </a:rPr>
              <a:t>part</a:t>
            </a:r>
            <a:endParaRPr lang="en-US" dirty="0" smtClean="0">
              <a:latin typeface="Neo Sans Intel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557935" y="593606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full</a:t>
            </a:r>
            <a:r>
              <a:rPr lang="en-US" b="1" dirty="0" smtClean="0">
                <a:latin typeface="Neo Sans Intel" pitchFamily="34" charset="0"/>
              </a:rPr>
              <a:t> </a:t>
            </a:r>
            <a:r>
              <a:rPr lang="en-US" dirty="0" smtClean="0">
                <a:latin typeface="Neo Sans Intel" pitchFamily="34" charset="0"/>
              </a:rPr>
              <a:t>scheme</a:t>
            </a:r>
            <a:endParaRPr lang="en-US" dirty="0" smtClean="0"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880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1995605" y="964216"/>
            <a:ext cx="4736759" cy="3903189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033283" y="4867405"/>
            <a:ext cx="4736759" cy="13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1833559" y="4867405"/>
            <a:ext cx="162046" cy="1070649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26901" y="5080753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Topics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6252216" y="4933808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15192" y="5247238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accent1"/>
                </a:solidFill>
                <a:latin typeface="Neo Sans Intel" pitchFamily="34" charset="0"/>
              </a:rPr>
              <a:t>Less</a:t>
            </a:r>
            <a:r>
              <a:rPr lang="en-US" sz="1700" dirty="0" smtClean="0">
                <a:latin typeface="Neo Sans Intel" pitchFamily="34" charset="0"/>
              </a:rPr>
              <a:t> about electrons, semiconductors…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15192" y="4345789"/>
            <a:ext cx="17660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Neo Sans Intel" pitchFamily="34" charset="0"/>
              </a:rPr>
              <a:t>More </a:t>
            </a:r>
            <a:r>
              <a:rPr lang="en-US" sz="1700" dirty="0" smtClean="0">
                <a:latin typeface="Neo Sans Intel" pitchFamily="34" charset="0"/>
              </a:rPr>
              <a:t>about voltages, </a:t>
            </a:r>
            <a:r>
              <a:rPr lang="en-US" sz="1700" dirty="0">
                <a:latin typeface="Neo Sans Intel" pitchFamily="34" charset="0"/>
              </a:rPr>
              <a:t>wires </a:t>
            </a:r>
            <a:r>
              <a:rPr lang="en-US" sz="1700" dirty="0" smtClean="0">
                <a:latin typeface="Neo Sans Intel" pitchFamily="34" charset="0"/>
              </a:rPr>
              <a:t>and </a:t>
            </a:r>
            <a:r>
              <a:rPr lang="en-US" sz="1700" dirty="0">
                <a:latin typeface="Neo Sans Intel" pitchFamily="34" charset="0"/>
              </a:rPr>
              <a:t>transistors…</a:t>
            </a:r>
          </a:p>
          <a:p>
            <a:endParaRPr lang="en-US" sz="1700" dirty="0">
              <a:latin typeface="Neo Sans Inte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304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Transistor?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T</a:t>
            </a:r>
            <a:r>
              <a:rPr lang="en-US" dirty="0" smtClean="0"/>
              <a:t>ransistors are the </a:t>
            </a:r>
            <a:r>
              <a:rPr lang="en-US" dirty="0"/>
              <a:t>fundamental building blocks for all digital </a:t>
            </a:r>
            <a:r>
              <a:rPr lang="en-US" dirty="0" smtClean="0"/>
              <a:t>circuits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The main advantage of transistors over other devises (i.e., vacuum tubes) is that they are: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very small </a:t>
            </a:r>
            <a:r>
              <a:rPr lang="en-US" dirty="0" smtClean="0">
                <a:solidFill>
                  <a:schemeClr val="tx2"/>
                </a:solidFill>
              </a:rPr>
              <a:t>(&lt; 22nm)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/>
              <a:t>r</a:t>
            </a:r>
            <a:r>
              <a:rPr lang="en-US" sz="2200" dirty="0" smtClean="0"/>
              <a:t>eliable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(the </a:t>
            </a:r>
            <a:r>
              <a:rPr lang="en-US" dirty="0">
                <a:solidFill>
                  <a:schemeClr val="tx2"/>
                </a:solidFill>
              </a:rPr>
              <a:t>1946 </a:t>
            </a:r>
            <a:r>
              <a:rPr lang="en-US" dirty="0">
                <a:solidFill>
                  <a:schemeClr val="tx2"/>
                </a:solidFill>
                <a:hlinkClick r:id="rId2" tooltip="ENIAC"/>
              </a:rPr>
              <a:t>ENIAC</a:t>
            </a:r>
            <a:r>
              <a:rPr lang="en-US" dirty="0">
                <a:solidFill>
                  <a:schemeClr val="tx2"/>
                </a:solidFill>
              </a:rPr>
              <a:t>, with over 17,000 </a:t>
            </a:r>
            <a:r>
              <a:rPr lang="en-US" dirty="0" smtClean="0">
                <a:solidFill>
                  <a:schemeClr val="tx2"/>
                </a:solidFill>
              </a:rPr>
              <a:t>vacuum tubes</a:t>
            </a:r>
            <a:r>
              <a:rPr lang="en-US" dirty="0">
                <a:solidFill>
                  <a:schemeClr val="tx2"/>
                </a:solidFill>
              </a:rPr>
              <a:t>, had a tube failure </a:t>
            </a:r>
            <a:r>
              <a:rPr lang="en-US" dirty="0" smtClean="0">
                <a:solidFill>
                  <a:schemeClr val="tx2"/>
                </a:solidFill>
              </a:rPr>
              <a:t>on </a:t>
            </a:r>
            <a:r>
              <a:rPr lang="en-US" dirty="0">
                <a:solidFill>
                  <a:schemeClr val="tx2"/>
                </a:solidFill>
              </a:rPr>
              <a:t>average every two days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power efficient </a:t>
            </a:r>
            <a:r>
              <a:rPr lang="en-US" dirty="0">
                <a:solidFill>
                  <a:schemeClr val="tx2"/>
                </a:solidFill>
              </a:rPr>
              <a:t>(almost don’t </a:t>
            </a:r>
            <a:r>
              <a:rPr lang="en-US" dirty="0" smtClean="0">
                <a:solidFill>
                  <a:schemeClr val="tx2"/>
                </a:solidFill>
              </a:rPr>
              <a:t>consume energy </a:t>
            </a:r>
            <a:r>
              <a:rPr lang="en-US" dirty="0">
                <a:solidFill>
                  <a:schemeClr val="tx2"/>
                </a:solidFill>
              </a:rPr>
              <a:t>when the state is not changed)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heep </a:t>
            </a:r>
            <a:r>
              <a:rPr lang="en-US" dirty="0">
                <a:solidFill>
                  <a:schemeClr val="tx2"/>
                </a:solidFill>
              </a:rPr>
              <a:t>(production cost of a processor is about several dollars, but it contains billions of transistors)</a:t>
            </a:r>
          </a:p>
        </p:txBody>
      </p:sp>
    </p:spTree>
    <p:extLst>
      <p:ext uri="{BB962C8B-B14F-4D97-AF65-F5344CB8AC3E}">
        <p14:creationId xmlns:p14="http://schemas.microsoft.com/office/powerpoint/2010/main" val="1458647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3307080" y="4464336"/>
            <a:ext cx="1847088" cy="8595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Physical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2052517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Real physical </a:t>
            </a:r>
            <a:r>
              <a:rPr lang="en-US" dirty="0"/>
              <a:t>circuits deal with physical properties, such as </a:t>
            </a:r>
            <a:r>
              <a:rPr lang="en-US" i="1" dirty="0"/>
              <a:t>voltages</a:t>
            </a:r>
            <a:r>
              <a:rPr lang="en-US" dirty="0"/>
              <a:t> and </a:t>
            </a:r>
            <a:r>
              <a:rPr lang="en-US" i="1" dirty="0" smtClean="0"/>
              <a:t>currents</a:t>
            </a:r>
          </a:p>
          <a:p>
            <a:pPr marL="342900" indent="-342900">
              <a:spcBef>
                <a:spcPts val="1800"/>
              </a:spcBef>
              <a:buFont typeface="Courier New" pitchFamily="49" charset="0"/>
              <a:buChar char="o"/>
            </a:pPr>
            <a:r>
              <a:rPr lang="en-US" dirty="0"/>
              <a:t>Digital circuits use the abstractions of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and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to represent the presence or absence of these physical properties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307080" y="3703320"/>
            <a:ext cx="1844040" cy="7543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Logic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07080" y="5312664"/>
            <a:ext cx="1844040" cy="7543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Logic </a:t>
            </a: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07080" y="4457700"/>
            <a:ext cx="1844040" cy="4312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Neo Sans Intel" pitchFamily="34" charset="0"/>
                <a:cs typeface="Arial" pitchFamily="34" charset="0"/>
              </a:rPr>
              <a:t>Weak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07080" y="4888992"/>
            <a:ext cx="1844040" cy="42976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Neo Sans Intel" pitchFamily="34" charset="0"/>
                <a:cs typeface="Arial" pitchFamily="34" charset="0"/>
              </a:rPr>
              <a:t>Weak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5271247" y="4457700"/>
            <a:ext cx="206188" cy="854964"/>
          </a:xfrm>
          <a:prstGeom prst="rightBrace">
            <a:avLst>
              <a:gd name="adj1" fmla="val 40362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7435" y="4661154"/>
            <a:ext cx="125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undefined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3097" y="3392670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+mn-lt"/>
              </a:rPr>
              <a:t>5 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9318" y="4151130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+mn-lt"/>
              </a:rPr>
              <a:t>3.5 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2204" y="501038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+mn-lt"/>
              </a:rPr>
              <a:t>1.5 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2960" y="575867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+mn-lt"/>
              </a:rPr>
              <a:t>0 V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745494" y="2936431"/>
            <a:ext cx="1182491" cy="3130614"/>
            <a:chOff x="648214" y="2936431"/>
            <a:chExt cx="1182491" cy="313061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V="1">
              <a:off x="1828800" y="3068320"/>
              <a:ext cx="1905" cy="2998725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8214" y="2936431"/>
              <a:ext cx="1095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n-lt"/>
                </a:rPr>
                <a:t>voltage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2773680" y="606704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(No Border) 24"/>
          <p:cNvSpPr/>
          <p:nvPr/>
        </p:nvSpPr>
        <p:spPr>
          <a:xfrm>
            <a:off x="5961529" y="3167264"/>
            <a:ext cx="3047999" cy="1360759"/>
          </a:xfrm>
          <a:prstGeom prst="callout2">
            <a:avLst>
              <a:gd name="adj1" fmla="val 78870"/>
              <a:gd name="adj2" fmla="val 3651"/>
              <a:gd name="adj3" fmla="val 102446"/>
              <a:gd name="adj4" fmla="val 1229"/>
              <a:gd name="adj5" fmla="val 114050"/>
              <a:gd name="adj6" fmla="val -7586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 smtClean="0">
                <a:solidFill>
                  <a:schemeClr val="tx1"/>
                </a:solidFill>
                <a:latin typeface="Neo Sans Intel" pitchFamily="34" charset="0"/>
              </a:rPr>
              <a:t>It could not be a stable state: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should not occur in the circuit except during transitions from one state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to he other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2773680" y="531266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2773680" y="4464336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2771775" y="3703320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59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" y="934523"/>
            <a:ext cx="8210868" cy="1084873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The metal-oxide-semiconductor field-effect transistor (MOSFET) acts as a voltage-controlled switch with </a:t>
            </a:r>
            <a:r>
              <a:rPr lang="en-US" sz="2000" dirty="0" smtClean="0"/>
              <a:t>three terminals: </a:t>
            </a:r>
            <a:r>
              <a:rPr lang="en-US" sz="2000" b="1" dirty="0" smtClean="0"/>
              <a:t>source</a:t>
            </a:r>
            <a:r>
              <a:rPr lang="en-US" sz="2000" dirty="0" smtClean="0"/>
              <a:t>, </a:t>
            </a:r>
            <a:r>
              <a:rPr lang="en-US" sz="2000" b="1" dirty="0" smtClean="0"/>
              <a:t>drain</a:t>
            </a:r>
            <a:r>
              <a:rPr lang="en-US" sz="2000" dirty="0" smtClean="0"/>
              <a:t>, and </a:t>
            </a:r>
            <a:r>
              <a:rPr lang="en-US" sz="2000" b="1" dirty="0" smtClean="0"/>
              <a:t>gate</a:t>
            </a:r>
          </a:p>
          <a:p>
            <a:pPr marL="741363" lvl="2" indent="-327025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/>
              <a:t>The gate controls whether current can pass from </a:t>
            </a:r>
            <a:r>
              <a:rPr lang="en-US" sz="1800" dirty="0" smtClean="0"/>
              <a:t>source </a:t>
            </a:r>
            <a:r>
              <a:rPr lang="en-US" sz="1800" dirty="0"/>
              <a:t>to </a:t>
            </a:r>
            <a:r>
              <a:rPr lang="en-US" sz="1800" dirty="0" smtClean="0"/>
              <a:t>drain </a:t>
            </a:r>
            <a:r>
              <a:rPr lang="en-US" sz="1800" dirty="0"/>
              <a:t>or </a:t>
            </a:r>
            <a:r>
              <a:rPr lang="en-US" sz="1800" dirty="0" smtClean="0"/>
              <a:t>not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There are two variations of the MOSFET: the </a:t>
            </a:r>
            <a:r>
              <a:rPr lang="en-US" sz="2000" i="1" dirty="0"/>
              <a:t>n</a:t>
            </a:r>
            <a:r>
              <a:rPr lang="en-US" sz="2000" dirty="0"/>
              <a:t>-channel </a:t>
            </a:r>
            <a:r>
              <a:rPr lang="en-US" sz="2000" dirty="0" smtClean="0">
                <a:solidFill>
                  <a:schemeClr val="tx2"/>
                </a:solidFill>
              </a:rPr>
              <a:t>(this slide) </a:t>
            </a:r>
            <a:r>
              <a:rPr lang="en-US" sz="2000" dirty="0" smtClean="0"/>
              <a:t>and </a:t>
            </a:r>
            <a:r>
              <a:rPr lang="en-US" sz="2000" dirty="0"/>
              <a:t>the </a:t>
            </a:r>
            <a:r>
              <a:rPr lang="en-US" sz="2000" i="1" dirty="0"/>
              <a:t>p</a:t>
            </a:r>
            <a:r>
              <a:rPr lang="en-US" sz="2000" dirty="0"/>
              <a:t>-channel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458411" y="2651760"/>
            <a:ext cx="5905542" cy="3520440"/>
            <a:chOff x="1458411" y="2651760"/>
            <a:chExt cx="5905542" cy="3520440"/>
          </a:xfrm>
        </p:grpSpPr>
        <p:grpSp>
          <p:nvGrpSpPr>
            <p:cNvPr id="13" name="Group 12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10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stCxn id="12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stCxn id="11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stCxn id="4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393385" y="2651760"/>
              <a:ext cx="924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Gate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Drain</a:t>
              </a:r>
            </a:p>
          </p:txBody>
        </p:sp>
      </p:grpSp>
      <p:sp>
        <p:nvSpPr>
          <p:cNvPr id="27" name="Oval 26"/>
          <p:cNvSpPr/>
          <p:nvPr/>
        </p:nvSpPr>
        <p:spPr bwMode="auto">
          <a:xfrm>
            <a:off x="5463821" y="53340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048001" y="468477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2370881" y="453237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2742238" y="446836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3363909" y="53848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259469" y="52324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218481" y="5310632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263097" y="475869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5585977" y="460629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5957334" y="4542282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42" name="Line Callout 2 (No Border) 41"/>
          <p:cNvSpPr/>
          <p:nvPr/>
        </p:nvSpPr>
        <p:spPr>
          <a:xfrm>
            <a:off x="6916569" y="2703621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Metal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43" name="Line Callout 2 (No Border) 42"/>
          <p:cNvSpPr/>
          <p:nvPr/>
        </p:nvSpPr>
        <p:spPr>
          <a:xfrm>
            <a:off x="7354644" y="3224590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Oxide layer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44" name="Line Callout 2 (No Border) 43"/>
          <p:cNvSpPr/>
          <p:nvPr/>
        </p:nvSpPr>
        <p:spPr>
          <a:xfrm>
            <a:off x="7547684" y="4488202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P-type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semiconductor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45" name="Line Callout 2 (No Border) 44"/>
          <p:cNvSpPr/>
          <p:nvPr/>
        </p:nvSpPr>
        <p:spPr>
          <a:xfrm flipH="1">
            <a:off x="-389708" y="4530344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-type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semiconductor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51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-0.00949 C 0.03715 0.00046 0.03593 0.02361 0.04427 0.02893 C 0.05451 0.03518 0.06197 0.01319 0.06545 0.00903 L 0.07413 -0.00162 C 0.07743 -0.00625 0.08437 -0.00394 0.09583 0.00301 C 0.10312 0.00741 0.10885 0.02037 0.10555 0.03009 C 0.10225 0.04005 0.09097 0.04282 0.08368 0.03843 C 0.07239 0.03148 0.06909 0.0338 0.06927 0.02755 L 0.07256 0.00579 C 0.07274 -0.00046 0.06822 -0.00417 0.05816 -0.01042 C 0.04947 -0.01528 0.04375 -0.01921 0.04045 -0.00949 Z " pathEditMode="relative" rAng="0" ptsTypes="ffFffffFfff">
                                      <p:cBhvr>
                                        <p:cTn id="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26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8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26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7 -0.00023 C -0.00347 0.00972 -0.00468 0.03287 0.00365 0.03819 C 0.01389 0.04444 0.02136 0.02245 0.02483 0.01829 L 0.03351 0.00764 C 0.03681 0.00301 0.04375 0.00532 0.05521 0.01227 C 0.0625 0.01667 0.06823 0.02963 0.06494 0.03935 C 0.06164 0.04931 0.05035 0.05208 0.04306 0.04768 C 0.03178 0.04074 0.02848 0.04306 0.02865 0.03681 L 0.03195 0.01505 C 0.03212 0.0088 0.02761 0.00509 0.01754 -0.00116 C 0.00886 -0.00602 0.00313 -0.00995 -0.00017 -0.00023 Z " pathEditMode="relative" rAng="0" ptsTypes="ffFffffFfff">
                                      <p:cBhvr>
                                        <p:cTn id="89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6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93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-0.00024 C -0.00347 0.00972 -0.02969 0.02777 -0.02136 0.0331 C -0.01111 0.03935 0.01892 0.03495 0.02239 0.03078 L 0.05139 0.00787 C 0.05469 0.00324 0.0743 -0.02801 0.08576 -0.02107 C 0.09305 -0.01667 0.11684 -0.03797 0.12691 -0.03056 C 0.13906 -0.02246 0.16024 0.03009 0.15295 0.02569 C 0.14357 0.03541 0.0368 0.04166 0.03698 0.03541 L 0.03194 0.01504 C 0.03038 0.00902 0.04045 -0.01899 0.03802 -0.02176 C 0.03559 -0.02454 0.02344 0.00185 0.01753 -0.00116 C 0.01389 0.00208 0.00538 -0.03982 0.00243 -0.03959 C -0.00052 -0.03936 0.00035 -0.00834 -0.00018 -0.00024 Z " pathEditMode="relative" rAng="0" ptsTypes="ffFffffFfafaf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116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C -0.00347 0.00972 -0.00208 0.02083 0.00625 0.02616 C 0.0165 0.03241 0.01893 0.03495 0.0224 0.03078 L 0.05139 0.00787 C 0.05469 0.00324 0.07743 -0.04722 0.08889 -0.04028 C 0.09618 -0.03588 0.12691 -0.05556 0.13698 -0.04815 C 0.14723 -0.04931 0.17344 -0.07176 0.17604 -0.05949 C 0.17934 -0.05486 0.15729 -0.03357 0.15695 -0.02084 C 0.1566 -0.0081 0.17813 0.0125 0.17344 0.01713 C 0.16997 0.025 0.14479 0.00463 0.1283 0.00671 C 0.11181 0.00879 0.08768 0.02708 0.07413 0.02916 L 0.04688 0.01898 C 0.04532 0.01296 0.04098 -0.01158 0.03802 -0.02176 C 0.03507 -0.03195 0.0382 -0.04028 0.02969 -0.04213 C 0.02604 -0.03889 -0.00833 -0.04028 -0.01337 -0.03334 C -0.0184 -0.02639 -0.00295 -0.00718 -0.00017 -0.00023 Z " pathEditMode="relative" rAng="0" ptsTypes="ffFfffaafaFfafaf">
                                      <p:cBhvr>
                                        <p:cTn id="9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182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0.00023 C 0.00104 0.01041 0.00677 0.01898 0.01579 0.01736 C 0.02708 0.01574 0.03003 0.01574 0.03142 0.00949 L 0.03923 -0.04399 C 0.04027 -0.05024 0.04618 -0.09514 0.05868 -0.09792 C 0.06666 -0.09908 0.08437 -0.13797 0.096 -0.13913 C 0.10416 -0.14746 0.09826 -0.11945 0.10295 -0.11806 C 0.10763 -0.11667 0.12118 -0.1375 0.12395 -0.1301 C 0.12673 -0.12269 0.11267 -0.09167 0.11927 -0.07362 C 0.11961 -0.06482 0.17048 -0.02871 0.16302 -0.0213 C 0.15555 -0.01389 0.09236 -0.03125 0.0743 -0.02848 L 0.05416 -0.0051 C 0.05034 -0.00903 0.03107 -0.03681 0.02343 -0.04538 C 0.01579 -0.05394 0.01614 -0.06112 0.00816 -0.05672 C 0.00642 -0.05163 -0.02327 -0.02825 -0.02466 -0.01852 C -0.02605 -0.00926 -0.00539 -0.00417 -0.00018 0.00023 Z " pathEditMode="relative" rAng="0" ptsTypes="ffFfffaafaFfafaf">
                                      <p:cBhvr>
                                        <p:cTn id="9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645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243 -0.00902 0.00122 -0.02037 -0.00712 -0.02592 C -0.01719 -0.03287 -0.01996 -0.03449 -0.02326 -0.03032 L -0.04878 0.02917 C -0.05208 0.0331 -0.0783 0.04723 -0.08993 0.04028 C -0.09705 0.03588 -0.11927 0.03935 -0.12951 0.03195 C -0.13975 0.0331 -0.16198 0.04121 -0.16666 0.03935 C -0.17135 0.0375 -0.15555 0.0375 -0.15781 0.02014 C -0.16007 0.00278 -0.18194 -0.0493 -0.18038 -0.06527 C -0.17691 -0.07291 -0.15937 -0.0794 -0.14826 -0.07523 C -0.14028 -0.07199 -0.14479 -0.05347 -0.13246 -0.04583 C -0.12014 -0.03819 -0.08871 -0.03125 -0.07465 -0.0294 L -0.04844 -0.03426 C -0.04687 -0.02824 -0.04184 0.0088 -0.03923 0.02153 C -0.03594 0.03449 -0.0441 0.03889 -0.03055 0.0419 C -0.02708 0.03912 0.03663 0.04723 0.04167 0.04028 C 0.0467 0.03334 0.00834 0.00857 -0.00052 0.00023 Z " pathEditMode="relative" rAng="0" ptsTypes="ffFfffaafaaFfafaf">
                                      <p:cBhvr>
                                        <p:cTn id="10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3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458411" y="4409088"/>
            <a:ext cx="5905542" cy="12732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71297" y="3657601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68640" y="3657600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451679" y="3657601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269032" y="4409086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51679" y="4409087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634325" y="4404008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451678" y="4414167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896423"/>
            <a:ext cx="8228012" cy="1084873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Holes and electrons diffuse into the n-type and p-type semiconductors correspondently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 smtClean="0"/>
              <a:t>The diffusion process creates the balancing field (E</a:t>
            </a:r>
            <a:r>
              <a:rPr lang="en-US" sz="1800" dirty="0" smtClean="0"/>
              <a:t>d</a:t>
            </a:r>
            <a:r>
              <a:rPr lang="en-US" dirty="0" smtClean="0"/>
              <a:t>) that prevents deeper diffusion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299083" y="394609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>
            <a:stCxn id="10" idx="0"/>
          </p:cNvCxnSpPr>
          <p:nvPr/>
        </p:nvCxnSpPr>
        <p:spPr bwMode="auto">
          <a:xfrm flipH="1" flipV="1">
            <a:off x="2818437" y="3055620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stCxn id="12" idx="0"/>
          </p:cNvCxnSpPr>
          <p:nvPr/>
        </p:nvCxnSpPr>
        <p:spPr bwMode="auto">
          <a:xfrm flipV="1">
            <a:off x="4421095" y="3124200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stCxn id="11" idx="0"/>
          </p:cNvCxnSpPr>
          <p:nvPr/>
        </p:nvCxnSpPr>
        <p:spPr bwMode="auto">
          <a:xfrm flipH="1" flipV="1">
            <a:off x="6001476" y="3124200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4" idx="2"/>
          </p:cNvCxnSpPr>
          <p:nvPr/>
        </p:nvCxnSpPr>
        <p:spPr bwMode="auto">
          <a:xfrm>
            <a:off x="4411182" y="5682301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393385" y="2659380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02722" y="2659380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Gate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2177" y="2659380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Drain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469740" y="4623240"/>
            <a:ext cx="1051287" cy="367431"/>
            <a:chOff x="5469740" y="4623240"/>
            <a:chExt cx="1051287" cy="367431"/>
          </a:xfrm>
        </p:grpSpPr>
        <p:sp>
          <p:nvSpPr>
            <p:cNvPr id="42" name="Oval 41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284041" y="4679120"/>
            <a:ext cx="1425552" cy="513836"/>
            <a:chOff x="5284041" y="4679120"/>
            <a:chExt cx="1425552" cy="513836"/>
          </a:xfrm>
        </p:grpSpPr>
        <p:sp>
          <p:nvSpPr>
            <p:cNvPr id="48" name="Oval 47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16" name="Straight Arrow Connector 15"/>
          <p:cNvCxnSpPr>
            <a:stCxn id="34" idx="2"/>
          </p:cNvCxnSpPr>
          <p:nvPr/>
        </p:nvCxnSpPr>
        <p:spPr bwMode="auto">
          <a:xfrm>
            <a:off x="6001476" y="4805943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 flipV="1">
            <a:off x="5212080" y="4589735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6385891" y="4584654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61" name="Group 60"/>
          <p:cNvGrpSpPr/>
          <p:nvPr/>
        </p:nvGrpSpPr>
        <p:grpSpPr>
          <a:xfrm>
            <a:off x="4954992" y="4518068"/>
            <a:ext cx="2106502" cy="965920"/>
            <a:chOff x="4954992" y="4518068"/>
            <a:chExt cx="2106502" cy="965920"/>
          </a:xfrm>
        </p:grpSpPr>
        <p:sp>
          <p:nvSpPr>
            <p:cNvPr id="30" name="TextBox 29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200" dirty="0" smtClean="0">
                  <a:latin typeface="+mn-lt"/>
                </a:rPr>
                <a:t>d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100" dirty="0" smtClean="0"/>
                <a:t>d</a:t>
              </a:r>
              <a:endParaRPr lang="en-US" sz="11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200" dirty="0" smtClean="0">
                  <a:latin typeface="+mn-lt"/>
                </a:rPr>
                <a:t>d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2078835" y="4416490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261482" y="4416491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444128" y="4411412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261481" y="4421571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279543" y="4630644"/>
            <a:ext cx="1051287" cy="367431"/>
            <a:chOff x="5469740" y="4623240"/>
            <a:chExt cx="1051287" cy="367431"/>
          </a:xfrm>
        </p:grpSpPr>
        <p:sp>
          <p:nvSpPr>
            <p:cNvPr id="67" name="Oval 66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093844" y="4686524"/>
            <a:ext cx="1425552" cy="513836"/>
            <a:chOff x="5284041" y="4679120"/>
            <a:chExt cx="1425552" cy="513836"/>
          </a:xfrm>
        </p:grpSpPr>
        <p:sp>
          <p:nvSpPr>
            <p:cNvPr id="72" name="Oval 71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78" name="Straight Arrow Connector 77"/>
          <p:cNvCxnSpPr>
            <a:stCxn id="64" idx="2"/>
          </p:cNvCxnSpPr>
          <p:nvPr/>
        </p:nvCxnSpPr>
        <p:spPr bwMode="auto">
          <a:xfrm>
            <a:off x="2811279" y="4813347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H="1" flipV="1">
            <a:off x="2021883" y="4597139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3195694" y="4592058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1764795" y="4525472"/>
            <a:ext cx="2106502" cy="965920"/>
            <a:chOff x="4954992" y="4518068"/>
            <a:chExt cx="2106502" cy="965920"/>
          </a:xfrm>
        </p:grpSpPr>
        <p:sp>
          <p:nvSpPr>
            <p:cNvPr id="82" name="TextBox 81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200" dirty="0" smtClean="0">
                  <a:latin typeface="+mn-lt"/>
                </a:rPr>
                <a:t>d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100" dirty="0" smtClean="0"/>
                <a:t>d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200" dirty="0" smtClean="0">
                  <a:latin typeface="+mn-lt"/>
                </a:rPr>
                <a:t>d</a:t>
              </a: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1458411" y="394609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201" y="3946099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60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0" grpId="0" animBg="1"/>
      <p:bldP spid="60" grpId="1" animBg="1"/>
      <p:bldP spid="62" grpId="0" animBg="1"/>
      <p:bldP spid="65" grpId="0" animBg="1"/>
      <p:bldP spid="6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State for N-type 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11618"/>
            <a:ext cx="8228012" cy="1000957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For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-type MOSFET if </a:t>
            </a:r>
            <a:r>
              <a:rPr lang="en-US" b="1" dirty="0" smtClean="0"/>
              <a:t>the gate </a:t>
            </a:r>
            <a:r>
              <a:rPr lang="en-US" dirty="0" smtClean="0"/>
              <a:t>is not connected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(high-impedance state, Z) </a:t>
            </a:r>
            <a:r>
              <a:rPr lang="en-US" dirty="0" smtClean="0"/>
              <a:t>or equal to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there is not current through </a:t>
            </a:r>
            <a:r>
              <a:rPr lang="en-US" b="1" dirty="0"/>
              <a:t>the </a:t>
            </a:r>
            <a:r>
              <a:rPr lang="en-US" b="1" dirty="0" smtClean="0"/>
              <a:t>drain</a:t>
            </a:r>
          </a:p>
          <a:p>
            <a:pPr marL="757238" lvl="2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One of n-p junction is always closed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44331" y="4411110"/>
            <a:ext cx="5905542" cy="12732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71914" y="4420072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54561" y="4420073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2804357" y="3057642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4407015" y="3126222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5987396" y="3126222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4397102" y="5684323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379305" y="2661402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8642" y="2661402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48097" y="2661402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437207" y="4420074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12495" y="295399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/Z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69922" y="29539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54953" y="4430692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437600" y="4430693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620246" y="4430694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38533" y="29467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57217" y="3659623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54560" y="3659622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37599" y="3659623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44331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85003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110121" y="395708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009070" y="4712051"/>
            <a:ext cx="707543" cy="392615"/>
            <a:chOff x="4009070" y="4712051"/>
            <a:chExt cx="707543" cy="392615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087900" y="4712051"/>
              <a:ext cx="628713" cy="0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009070" y="473533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</a:t>
              </a:r>
              <a:r>
                <a:rPr lang="en-US" sz="1400" dirty="0" err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cc</a:t>
              </a:r>
              <a:endParaRPr lang="en-US" sz="1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069229" y="4724868"/>
            <a:ext cx="743755" cy="379798"/>
            <a:chOff x="3069229" y="4724868"/>
            <a:chExt cx="743755" cy="379798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>
              <a:off x="3069229" y="4724868"/>
              <a:ext cx="628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421530" y="473533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</a:t>
              </a:r>
              <a:r>
                <a:rPr 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</a:t>
              </a:r>
              <a:endPara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56" name="Line Callout 2 (No Border) 55"/>
          <p:cNvSpPr/>
          <p:nvPr/>
        </p:nvSpPr>
        <p:spPr>
          <a:xfrm>
            <a:off x="290056" y="5771272"/>
            <a:ext cx="3238891" cy="412959"/>
          </a:xfrm>
          <a:prstGeom prst="callout2">
            <a:avLst>
              <a:gd name="adj1" fmla="val 1125"/>
              <a:gd name="adj2" fmla="val 50247"/>
              <a:gd name="adj3" fmla="val -58702"/>
              <a:gd name="adj4" fmla="val 69065"/>
              <a:gd name="adj5" fmla="val -108853"/>
              <a:gd name="adj6" fmla="val 73793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Neo Sans Intel" pitchFamily="34" charset="0"/>
              </a:rPr>
              <a:t>This p-n junction is closed: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its field balances the field of the supply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59" name="Line Callout 2 (No Border) 58"/>
          <p:cNvSpPr/>
          <p:nvPr/>
        </p:nvSpPr>
        <p:spPr>
          <a:xfrm>
            <a:off x="4716613" y="5784502"/>
            <a:ext cx="3238891" cy="412959"/>
          </a:xfrm>
          <a:prstGeom prst="callout2">
            <a:avLst>
              <a:gd name="adj1" fmla="val -5387"/>
              <a:gd name="adj2" fmla="val 6516"/>
              <a:gd name="adj3" fmla="val -93435"/>
              <a:gd name="adj4" fmla="val -5390"/>
              <a:gd name="adj5" fmla="val -150099"/>
              <a:gd name="adj6" fmla="val -3027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Neo Sans Intel" pitchFamily="34" charset="0"/>
              </a:rPr>
              <a:t>No current through this p-n junction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82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407 L 2.22222E-6 1.11111E-6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2" grpId="0" animBg="1"/>
      <p:bldP spid="22" grpId="1" animBg="1"/>
      <p:bldP spid="39" grpId="0"/>
      <p:bldP spid="40" grpId="0"/>
      <p:bldP spid="42" grpId="0" animBg="1"/>
      <p:bldP spid="43" grpId="0" animBg="1"/>
      <p:bldP spid="44" grpId="0" animBg="1"/>
      <p:bldP spid="44" grpId="1" animBg="1"/>
      <p:bldP spid="50" grpId="0"/>
      <p:bldP spid="50" grpId="1"/>
      <p:bldP spid="56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State for N-type 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84723"/>
            <a:ext cx="7912883" cy="1000957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For </a:t>
            </a:r>
            <a:r>
              <a:rPr lang="en-US" sz="2000" dirty="0">
                <a:solidFill>
                  <a:schemeClr val="accent1"/>
                </a:solidFill>
              </a:rPr>
              <a:t>N</a:t>
            </a:r>
            <a:r>
              <a:rPr lang="en-US" sz="2000" dirty="0"/>
              <a:t>-type MOSFET if </a:t>
            </a:r>
            <a:r>
              <a:rPr lang="en-US" sz="2000" b="1" dirty="0"/>
              <a:t>the gate </a:t>
            </a:r>
            <a:r>
              <a:rPr lang="en-US" sz="2000" dirty="0"/>
              <a:t>is </a:t>
            </a:r>
            <a:r>
              <a:rPr lang="en-US" sz="2000" dirty="0" smtClean="0"/>
              <a:t>equal </a:t>
            </a:r>
            <a:r>
              <a:rPr lang="en-US" sz="2000" dirty="0"/>
              <a:t>to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/>
              <a:t> then the transistor is open: the source value pass to </a:t>
            </a:r>
            <a:r>
              <a:rPr lang="en-US" sz="2000" dirty="0" smtClean="0"/>
              <a:t>the drain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 smtClean="0"/>
              <a:t>The current passes though the small channel created by the gate </a:t>
            </a:r>
            <a:r>
              <a:rPr lang="en-US" sz="2000" dirty="0" smtClean="0"/>
              <a:t>field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(more detailed explanatio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n is out of scope of our course)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432416" y="4417805"/>
            <a:ext cx="5905542" cy="12732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43037" y="441780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25684" y="441780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2792442" y="3064337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4395100" y="3132917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5975481" y="3132917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4385187" y="5691018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367390" y="2668097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76727" y="2668097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6182" y="2668097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08330" y="4417805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059999" y="441780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242646" y="441780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425292" y="4417805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45302" y="3666318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42645" y="3666317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25684" y="3666318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32416" y="395481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73088" y="395481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98206" y="395481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924327" y="373704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197490" y="373704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470653" y="373704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743817" y="373704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171934" y="4432202"/>
            <a:ext cx="2426393" cy="233816"/>
            <a:chOff x="3171934" y="4432202"/>
            <a:chExt cx="2426393" cy="23381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176324" y="4432202"/>
              <a:ext cx="2390761" cy="230005"/>
            </a:xfrm>
            <a:prstGeom prst="rect">
              <a:avLst/>
            </a:prstGeom>
            <a:pattFill prst="lgConfetti">
              <a:fgClr>
                <a:schemeClr val="accent1"/>
              </a:fgClr>
              <a:bgClr>
                <a:schemeClr val="accent6"/>
              </a:bgClr>
            </a:patt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433735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lt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71934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lt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41" name="Oval 40"/>
          <p:cNvSpPr/>
          <p:nvPr/>
        </p:nvSpPr>
        <p:spPr bwMode="auto">
          <a:xfrm>
            <a:off x="3960904" y="444754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4698098" y="444754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12495" y="302571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69922" y="3025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38533" y="3018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Callout 2 (No Border) 50"/>
          <p:cNvSpPr/>
          <p:nvPr/>
        </p:nvSpPr>
        <p:spPr>
          <a:xfrm>
            <a:off x="776553" y="5782544"/>
            <a:ext cx="3238891" cy="412959"/>
          </a:xfrm>
          <a:prstGeom prst="callout2">
            <a:avLst>
              <a:gd name="adj1" fmla="val 9808"/>
              <a:gd name="adj2" fmla="val 71559"/>
              <a:gd name="adj3" fmla="val -69556"/>
              <a:gd name="adj4" fmla="val 87056"/>
              <a:gd name="adj5" fmla="val -260812"/>
              <a:gd name="adj6" fmla="val 98980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Neo Sans Intel" pitchFamily="34" charset="0"/>
              </a:rPr>
              <a:t>N-type channel with free conductors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(electrons)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385187" y="4914235"/>
            <a:ext cx="425212" cy="474786"/>
            <a:chOff x="4385187" y="4914235"/>
            <a:chExt cx="425212" cy="474786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385187" y="4914235"/>
              <a:ext cx="4958" cy="29546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428563" y="50196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</a:t>
              </a:r>
              <a:r>
                <a:rPr lang="en-US" sz="1400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g</a:t>
              </a:r>
              <a:endPara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7209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6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47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6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41" grpId="0" animBg="1"/>
      <p:bldP spid="41" grpId="1" animBg="1"/>
      <p:bldP spid="45" grpId="0" animBg="1"/>
      <p:bldP spid="45" grpId="1" animBg="1"/>
      <p:bldP spid="47" grpId="0"/>
      <p:bldP spid="48" grpId="0"/>
      <p:bldP spid="49" grpId="0"/>
      <p:bldP spid="49" grpId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and P-type MOSFET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49547"/>
              </p:ext>
            </p:extLst>
          </p:nvPr>
        </p:nvGraphicFramePr>
        <p:xfrm>
          <a:off x="3337059" y="1578684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/>
                <a:gridCol w="1219924"/>
                <a:gridCol w="1282889"/>
                <a:gridCol w="1337982"/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Gate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State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Input (Source)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Output (Drain)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(conduct)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Neo Sans Intel" pitchFamily="34" charset="0"/>
                        </a:rPr>
                        <a:t>(any other</a:t>
                      </a:r>
                      <a:r>
                        <a:rPr lang="en-US" sz="1000" baseline="0" dirty="0" smtClean="0">
                          <a:latin typeface="Neo Sans Intel" pitchFamily="34" charset="0"/>
                        </a:rPr>
                        <a:t> value than 1)</a:t>
                      </a:r>
                      <a:endParaRPr lang="en-US" sz="10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Neo Sans Intel" pitchFamily="34" charset="0"/>
                        </a:rPr>
                        <a:t>(not conduct)</a:t>
                      </a:r>
                      <a:endParaRPr lang="en-US" sz="10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any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Z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sp>
        <p:nvSpPr>
          <p:cNvPr id="22" name="Oval 21"/>
          <p:cNvSpPr/>
          <p:nvPr/>
        </p:nvSpPr>
        <p:spPr bwMode="auto">
          <a:xfrm>
            <a:off x="8158480" y="4408544"/>
            <a:ext cx="116840" cy="11684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53598" y="1568113"/>
            <a:ext cx="1546071" cy="1809343"/>
            <a:chOff x="9074875" y="3172029"/>
            <a:chExt cx="1546071" cy="1809343"/>
          </a:xfrm>
        </p:grpSpPr>
        <p:grpSp>
          <p:nvGrpSpPr>
            <p:cNvPr id="23" name="Group 22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2" name="TextBox 31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Gate</a:t>
              </a:r>
              <a:endParaRPr lang="en-US" sz="1400" dirty="0" smtClean="0">
                <a:latin typeface="Neo Sans Inte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Drain</a:t>
              </a:r>
              <a:endParaRPr lang="en-US" sz="1400" dirty="0" smtClean="0">
                <a:latin typeface="Neo Sans Inte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17292" y="467359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Source</a:t>
              </a:r>
              <a:endParaRPr lang="en-US" sz="1400" dirty="0" smtClean="0">
                <a:latin typeface="Neo Sans Intel" pitchFamily="34" charset="0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02801"/>
              </p:ext>
            </p:extLst>
          </p:nvPr>
        </p:nvGraphicFramePr>
        <p:xfrm>
          <a:off x="3337059" y="4408544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/>
                <a:gridCol w="1219924"/>
                <a:gridCol w="1282889"/>
                <a:gridCol w="1337982"/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Gate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State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Input (Source)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Output (Drain)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(conduct)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cs typeface="Consolas" pitchFamily="49" charset="0"/>
                        </a:rPr>
                        <a:t>1</a:t>
                      </a:r>
                      <a:endParaRPr lang="en-US" sz="1600" kern="1200" dirty="0" smtClean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Neo Sans Intel" pitchFamily="34" charset="0"/>
                        </a:rPr>
                        <a:t>(any other</a:t>
                      </a:r>
                      <a:r>
                        <a:rPr lang="en-US" sz="1000" baseline="0" dirty="0" smtClean="0">
                          <a:latin typeface="Neo Sans Intel" pitchFamily="34" charset="0"/>
                        </a:rPr>
                        <a:t> value than 1)</a:t>
                      </a:r>
                      <a:endParaRPr lang="en-US" sz="10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Neo Sans Intel" pitchFamily="34" charset="0"/>
                        </a:rPr>
                        <a:t>(not conduct)</a:t>
                      </a:r>
                      <a:endParaRPr lang="en-US" sz="10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any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Z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899318" y="4204587"/>
            <a:ext cx="1529135" cy="1800597"/>
            <a:chOff x="528918" y="4204587"/>
            <a:chExt cx="1529135" cy="1800597"/>
          </a:xfrm>
        </p:grpSpPr>
        <p:grpSp>
          <p:nvGrpSpPr>
            <p:cNvPr id="38" name="Group 37"/>
            <p:cNvGrpSpPr/>
            <p:nvPr/>
          </p:nvGrpSpPr>
          <p:grpSpPr>
            <a:xfrm>
              <a:off x="528918" y="4204587"/>
              <a:ext cx="1529135" cy="1800597"/>
              <a:chOff x="9074875" y="3209372"/>
              <a:chExt cx="1529135" cy="180059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9" name="Straight Connector 4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Gate</a:t>
                </a:r>
                <a:endParaRPr lang="en-US" sz="1400" dirty="0" smtClean="0">
                  <a:latin typeface="Neo Sans Intel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Drain</a:t>
                </a:r>
                <a:endParaRPr lang="en-US" sz="1400" dirty="0" smtClean="0">
                  <a:latin typeface="Neo Sans Intel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900356" y="3209372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Source</a:t>
                </a:r>
                <a:endParaRPr lang="en-US" sz="1400" dirty="0" smtClean="0">
                  <a:latin typeface="Neo Sans Intel" pitchFamily="34" charset="0"/>
                </a:endParaRPr>
              </a:p>
            </p:txBody>
          </p:sp>
        </p:grp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83198" y="961034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>
                <a:latin typeface="Neo Sans Intel" pitchFamily="34" charset="0"/>
              </a:rPr>
              <a:t>N-type MOSFET:</a:t>
            </a:r>
            <a:endParaRPr lang="en-US" sz="2400" dirty="0" smtClean="0">
              <a:latin typeface="Neo Sans Inte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8918" y="3614591"/>
            <a:ext cx="7423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Neo Sans Intel" pitchFamily="34" charset="0"/>
              </a:rPr>
              <a:t>P</a:t>
            </a:r>
            <a:r>
              <a:rPr lang="en-US" sz="2400" dirty="0" smtClean="0">
                <a:latin typeface="Neo Sans Intel" pitchFamily="34" charset="0"/>
              </a:rPr>
              <a:t>-type MOSFET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(similar to N-type, but all is inverted)</a:t>
            </a:r>
            <a:r>
              <a:rPr lang="en-US" sz="2400" dirty="0" smtClean="0">
                <a:latin typeface="Neo Sans Intel" pitchFamily="34" charset="0"/>
              </a:rPr>
              <a:t>:</a:t>
            </a:r>
            <a:endParaRPr lang="en-US" sz="2400" dirty="0" smtClean="0">
              <a:latin typeface="Neo Sans Inte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6132103" y="2064752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6160843" y="5233275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64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9|15.6|1.1|15.6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Neo Sans Intel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6251</TotalTime>
  <Words>965</Words>
  <Application>Microsoft Office PowerPoint</Application>
  <PresentationFormat>On-screen Show (4:3)</PresentationFormat>
  <Paragraphs>487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mdsp_2011</vt:lpstr>
      <vt:lpstr>Transistors and Integrated Circuits</vt:lpstr>
      <vt:lpstr>Layers of Abstraction in Computes Science (CS)</vt:lpstr>
      <vt:lpstr>Why Transistor?</vt:lpstr>
      <vt:lpstr>Physical Abstraction</vt:lpstr>
      <vt:lpstr>MOSFET</vt:lpstr>
      <vt:lpstr>Diffusion process</vt:lpstr>
      <vt:lpstr>Closed State for N-type MOSFET</vt:lpstr>
      <vt:lpstr>Open State for N-type MOSFET</vt:lpstr>
      <vt:lpstr>N and P-type MOSFET</vt:lpstr>
      <vt:lpstr>Mix of States in Schemes with MOSFETs</vt:lpstr>
      <vt:lpstr>CMOS Circuits</vt:lpstr>
      <vt:lpstr>CMOS Inverter</vt:lpstr>
      <vt:lpstr>Power Consumption in CMOS</vt:lpstr>
      <vt:lpstr>CMOS NAND Circuit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atitov</cp:lastModifiedBy>
  <cp:revision>335</cp:revision>
  <dcterms:created xsi:type="dcterms:W3CDTF">2011-10-24T08:13:52Z</dcterms:created>
  <dcterms:modified xsi:type="dcterms:W3CDTF">2013-10-27T21:13:39Z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