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34" r:id="rId3"/>
    <p:sldId id="435" r:id="rId4"/>
    <p:sldId id="433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6"/>
    <p:restoredTop sz="84169"/>
  </p:normalViewPr>
  <p:slideViewPr>
    <p:cSldViewPr snapToGrid="0" snapToObjects="1">
      <p:cViewPr varScale="1">
        <p:scale>
          <a:sx n="92" d="100"/>
          <a:sy n="92" d="100"/>
        </p:scale>
        <p:origin x="19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xelbeat.org/cmdlin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Using the bash shell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Helvetica" charset="0"/>
              </a:rPr>
              <a:t>2018, 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a location</a:t>
            </a:r>
          </a:p>
          <a:p>
            <a:r>
              <a:rPr lang="en-US" dirty="0" smtClean="0"/>
              <a:t>Create a project directory</a:t>
            </a:r>
          </a:p>
          <a:p>
            <a:pPr lvl="1"/>
            <a:r>
              <a:rPr lang="en-US" dirty="0" smtClean="0"/>
              <a:t>Create a README</a:t>
            </a:r>
          </a:p>
          <a:p>
            <a:pPr lvl="1"/>
            <a:r>
              <a:rPr lang="en-US" dirty="0" smtClean="0"/>
              <a:t>Download the rotating disk electrode data</a:t>
            </a:r>
          </a:p>
          <a:p>
            <a:pPr lvl="1"/>
            <a:r>
              <a:rPr lang="en-US" smtClean="0"/>
              <a:t>Look </a:t>
            </a:r>
            <a:r>
              <a:rPr lang="en-US" dirty="0" smtClean="0"/>
              <a:t>at the data</a:t>
            </a:r>
          </a:p>
          <a:p>
            <a:r>
              <a:rPr lang="en-US" dirty="0" smtClean="0"/>
              <a:t>Automate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563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shell commands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2855"/>
              </p:ext>
            </p:extLst>
          </p:nvPr>
        </p:nvGraphicFramePr>
        <p:xfrm>
          <a:off x="457200" y="1600200"/>
          <a:ext cx="8229600" cy="4641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Command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Task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Example usage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ls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Copy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cp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mv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 / rename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mv original_file new_file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 original_file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cd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working / current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pwd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mkdir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mkdir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rmdir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Remove / delete directory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rmdir some_directory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cat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head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begining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head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tail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View end of file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tail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 file for matching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grep search.text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Sort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sort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uniq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Print unique lines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uniq some_file</a:t>
                      </a: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diff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Compare to files</a:t>
                      </a: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diff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original_file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new_file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Uncompress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unzip 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compressed_file.zip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  <a:tr h="25788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Download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 file using its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25403" marB="25403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curl some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URL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25403" marB="25403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024" y="6374516"/>
            <a:ext cx="8999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x-none" dirty="0">
                <a:solidFill>
                  <a:srgbClr val="000000"/>
                </a:solidFill>
                <a:latin typeface="Calibri" charset="0"/>
              </a:rPr>
              <a:t>Also see </a:t>
            </a:r>
            <a:r>
              <a:rPr lang="en-US" altLang="x-none" dirty="0">
                <a:solidFill>
                  <a:srgbClr val="000000"/>
                </a:solidFill>
                <a:latin typeface="Calibri" charset="0"/>
                <a:hlinkClick r:id="rId2"/>
              </a:rPr>
              <a:t>http://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  <a:hlinkClick r:id="rId2"/>
              </a:rPr>
              <a:t>www.pixelbeat.org/cmdline.html</a:t>
            </a:r>
            <a:r>
              <a:rPr lang="en-US" altLang="x-none" dirty="0" smtClean="0">
                <a:solidFill>
                  <a:srgbClr val="000000"/>
                </a:solidFill>
                <a:latin typeface="Calibri" charset="0"/>
              </a:rPr>
              <a:t> or google ‘shell + command name’</a:t>
            </a:r>
            <a:endParaRPr lang="en-US" altLang="x-none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for this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887" y="2141415"/>
            <a:ext cx="897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 this project was taken by Dr. Trevor Braun (NIST) during his time as a graduate student at UW. The data folder contains current (</a:t>
            </a:r>
            <a:r>
              <a:rPr lang="en-US" i="1" dirty="0"/>
              <a:t>I</a:t>
            </a:r>
            <a:r>
              <a:rPr lang="en-US" dirty="0"/>
              <a:t> ) vs. time (</a:t>
            </a:r>
            <a:r>
              <a:rPr lang="en-US" i="1" dirty="0"/>
              <a:t>t</a:t>
            </a:r>
            <a:r>
              <a:rPr lang="en-US" dirty="0"/>
              <a:t> ) measurements at different rotation rates (</a:t>
            </a:r>
            <a:r>
              <a:rPr lang="en-US" i="1" dirty="0"/>
              <a:t>w</a:t>
            </a:r>
            <a:r>
              <a:rPr lang="en-US" dirty="0"/>
              <a:t> ) for several applied potentials (filenames).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osf.io</a:t>
            </a:r>
            <a:r>
              <a:rPr lang="en-US" dirty="0"/>
              <a:t>/q28tg/download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0610" y="1723501"/>
            <a:ext cx="280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Rotating 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disk electrode data</a:t>
            </a:r>
            <a:endParaRPr lang="en-US" b="0" i="0" dirty="0">
              <a:solidFill>
                <a:srgbClr val="333333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02138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File – container of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Directory – container of files and directories</a:t>
            </a:r>
          </a:p>
          <a:p>
            <a:pPr marL="457200" indent="-457200"/>
            <a:r>
              <a:rPr lang="en-US" altLang="x-none" dirty="0"/>
              <a:t>Directories are organized into a tree</a:t>
            </a:r>
          </a:p>
          <a:p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40000" y="4795838"/>
            <a:ext cx="83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417219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87850" y="4800600"/>
            <a:ext cx="150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078" y="3149791"/>
            <a:ext cx="1397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5689600"/>
            <a:ext cx="2133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617" y="6077668"/>
            <a:ext cx="12968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mtClean="0"/>
              <a:t>HCEPDB.csv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9912" y="4786709"/>
            <a:ext cx="264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38600" y="6019800"/>
            <a:ext cx="96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7357" y="4808016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mtClean="0"/>
              <a:t>Sub-d</a:t>
            </a:r>
            <a:r>
              <a:rPr lang="en-US" altLang="x-none" smtClean="0">
                <a:solidFill>
                  <a:schemeClr val="tx1"/>
                </a:solidFill>
              </a:rPr>
              <a:t>irectory</a:t>
            </a:r>
            <a:endParaRPr lang="en-US" altLang="x-non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7525" y="3666824"/>
            <a:ext cx="2644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dirty="0" smtClean="0">
                <a:solidFill>
                  <a:schemeClr val="tx1"/>
                </a:solidFill>
              </a:rPr>
              <a:t>Directory (AKA </a:t>
            </a:r>
            <a:r>
              <a:rPr lang="en-US" altLang="x-none" dirty="0" err="1" smtClean="0">
                <a:solidFill>
                  <a:schemeClr val="tx1"/>
                </a:solidFill>
              </a:rPr>
              <a:t>dir</a:t>
            </a:r>
            <a:r>
              <a:rPr lang="en-US" altLang="x-none" dirty="0" smtClean="0">
                <a:solidFill>
                  <a:schemeClr val="tx1"/>
                </a:solidFill>
              </a:rPr>
              <a:t>)</a:t>
            </a:r>
            <a:endParaRPr lang="en-US" altLang="x-non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76588" y="4313238"/>
            <a:ext cx="436562" cy="204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150" y="4313238"/>
            <a:ext cx="425450" cy="213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14650" y="5505228"/>
            <a:ext cx="64428" cy="2763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vs. Command line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163569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/>
              <a:t>Graphical User Interface (GUI)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r>
              <a:rPr lang="en-US" altLang="x-none" dirty="0" smtClean="0"/>
              <a:t>Command Line Interface (CLI)</a:t>
            </a:r>
            <a:endParaRPr lang="en-US" altLang="x-none" dirty="0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4529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4529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513454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pointy-</a:t>
            </a:r>
            <a:r>
              <a:rPr lang="en-US" dirty="0" err="1" smtClean="0"/>
              <a:t>clicky</a:t>
            </a:r>
            <a:r>
              <a:rPr lang="en-US" dirty="0" smtClean="0"/>
              <a:t>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preserve a record of your actions?</a:t>
            </a:r>
          </a:p>
          <a:p>
            <a:endParaRPr lang="en-US" dirty="0"/>
          </a:p>
          <a:p>
            <a:r>
              <a:rPr lang="en-US" dirty="0" smtClean="0"/>
              <a:t>Using the command line you get history</a:t>
            </a:r>
          </a:p>
          <a:p>
            <a:endParaRPr lang="en-US" dirty="0"/>
          </a:p>
          <a:p>
            <a:r>
              <a:rPr lang="en-US" dirty="0" smtClean="0"/>
              <a:t>You can collect your commands into a ‘script’ that can be reused to exactly duplicate your procedure</a:t>
            </a:r>
          </a:p>
        </p:txBody>
      </p:sp>
    </p:spTree>
    <p:extLst>
      <p:ext uri="{BB962C8B-B14F-4D97-AF65-F5344CB8AC3E}">
        <p14:creationId xmlns:p14="http://schemas.microsoft.com/office/powerpoint/2010/main" val="965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</a:p>
          <a:p>
            <a:pPr lvl="1"/>
            <a:r>
              <a:rPr lang="en-US" dirty="0" smtClean="0"/>
              <a:t>Also known as a ‘shell’</a:t>
            </a:r>
          </a:p>
          <a:p>
            <a:pPr lvl="1"/>
            <a:r>
              <a:rPr lang="en-US" dirty="0" smtClean="0"/>
              <a:t>Most common shell 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 smtClean="0"/>
              <a:t> (what we will use)</a:t>
            </a:r>
          </a:p>
          <a:p>
            <a:pPr lvl="2"/>
            <a:r>
              <a:rPr lang="en-US" dirty="0" smtClean="0"/>
              <a:t>Bourne Again Shell</a:t>
            </a:r>
          </a:p>
          <a:p>
            <a:pPr lvl="2"/>
            <a:r>
              <a:rPr lang="en-US" dirty="0" smtClean="0"/>
              <a:t>Reimplementation of a shell from 1977</a:t>
            </a:r>
          </a:p>
          <a:p>
            <a:pPr lvl="2"/>
            <a:r>
              <a:rPr lang="en-US" dirty="0" smtClean="0"/>
              <a:t>Every OS/X Mac</a:t>
            </a:r>
          </a:p>
          <a:p>
            <a:pPr lvl="2"/>
            <a:r>
              <a:rPr lang="en-US" dirty="0" smtClean="0"/>
              <a:t>Every Linux box in the world</a:t>
            </a:r>
          </a:p>
          <a:p>
            <a:pPr lvl="2"/>
            <a:r>
              <a:rPr lang="en-US" dirty="0" smtClean="0"/>
              <a:t>Every supercomputer</a:t>
            </a:r>
          </a:p>
          <a:p>
            <a:pPr lvl="1"/>
            <a:r>
              <a:rPr lang="en-US" dirty="0" smtClean="0"/>
              <a:t>’Programming’ language itself</a:t>
            </a:r>
          </a:p>
          <a:p>
            <a:pPr lvl="2"/>
            <a:r>
              <a:rPr lang="en-US" dirty="0" smtClean="0"/>
              <a:t>‘scripting’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6932809" y="3389750"/>
            <a:ext cx="158489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2265" y="5302950"/>
            <a:ext cx="15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Ken Thompson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Where is the command line?</a:t>
            </a:r>
          </a:p>
          <a:p>
            <a:pPr lvl="1">
              <a:defRPr/>
            </a:pPr>
            <a:r>
              <a:rPr lang="en-US" dirty="0"/>
              <a:t>Mac (pre-installed)</a:t>
            </a:r>
          </a:p>
          <a:p>
            <a:pPr lvl="2">
              <a:defRPr/>
            </a:pPr>
            <a:r>
              <a:rPr lang="en-US" dirty="0"/>
              <a:t>Applications -&gt; Utilities -&gt; Terminal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Windows (after install </a:t>
            </a:r>
            <a:r>
              <a:rPr lang="en-US" dirty="0" err="1"/>
              <a:t>Git</a:t>
            </a:r>
            <a:r>
              <a:rPr lang="en-US" dirty="0"/>
              <a:t> / Bash)</a:t>
            </a:r>
          </a:p>
          <a:p>
            <a:pPr lvl="2">
              <a:defRPr/>
            </a:pPr>
            <a:r>
              <a:rPr lang="en-US" dirty="0"/>
              <a:t>Start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Give it a go!  Open a shell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take ‘arguments’ </a:t>
            </a:r>
          </a:p>
          <a:p>
            <a:pPr lvl="1"/>
            <a:r>
              <a:rPr lang="en-US" dirty="0" smtClean="0"/>
              <a:t>Stuff after the command name</a:t>
            </a:r>
          </a:p>
          <a:p>
            <a:pPr lvl="1"/>
            <a:r>
              <a:rPr lang="en-US" dirty="0" smtClean="0"/>
              <a:t>Arguments alter the function of the command</a:t>
            </a:r>
          </a:p>
          <a:p>
            <a:pPr lvl="2"/>
            <a:r>
              <a:rPr lang="en-US" dirty="0" smtClean="0"/>
              <a:t>E.g. specify what file to use as input or output</a:t>
            </a:r>
          </a:p>
          <a:p>
            <a:pPr lvl="1"/>
            <a:r>
              <a:rPr lang="en-US" dirty="0" smtClean="0"/>
              <a:t>Many commands accept the special argument to return help, usually one of</a:t>
            </a:r>
          </a:p>
          <a:p>
            <a:pPr lvl="2"/>
            <a:r>
              <a:rPr lang="en-US" dirty="0" smtClean="0"/>
              <a:t>--help</a:t>
            </a:r>
          </a:p>
          <a:p>
            <a:pPr lvl="2"/>
            <a:r>
              <a:rPr lang="en-US" dirty="0" smtClean="0"/>
              <a:t>-help</a:t>
            </a:r>
          </a:p>
          <a:p>
            <a:pPr lvl="2"/>
            <a:r>
              <a:rPr lang="en-US" dirty="0" smtClean="0"/>
              <a:t>-h</a:t>
            </a:r>
          </a:p>
          <a:p>
            <a:pPr lvl="2"/>
            <a:r>
              <a:rPr lang="en-US" strike="sngStrike" dirty="0" smtClean="0"/>
              <a:t>-</a:t>
            </a:r>
            <a:r>
              <a:rPr lang="en-US" strike="sngStrike" dirty="0" err="1" smtClean="0"/>
              <a:t>omghelpmeImlost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3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completion is your friend</a:t>
            </a:r>
          </a:p>
          <a:p>
            <a:pPr lvl="1"/>
            <a:r>
              <a:rPr lang="en-US" dirty="0" smtClean="0"/>
              <a:t>When entering a file arguments</a:t>
            </a:r>
          </a:p>
          <a:p>
            <a:pPr lvl="1"/>
            <a:r>
              <a:rPr lang="en-US" dirty="0" smtClean="0"/>
              <a:t>When entering directory </a:t>
            </a:r>
            <a:r>
              <a:rPr lang="en-US" dirty="0" err="1" smtClean="0"/>
              <a:t>pathes</a:t>
            </a:r>
            <a:endParaRPr lang="en-US" dirty="0" smtClean="0"/>
          </a:p>
          <a:p>
            <a:pPr lvl="1"/>
            <a:r>
              <a:rPr lang="en-US" dirty="0" smtClean="0"/>
              <a:t>Hitting tab will autocomplete the filename!</a:t>
            </a:r>
          </a:p>
        </p:txBody>
      </p:sp>
    </p:spTree>
    <p:extLst>
      <p:ext uri="{BB962C8B-B14F-4D97-AF65-F5344CB8AC3E}">
        <p14:creationId xmlns:p14="http://schemas.microsoft.com/office/powerpoint/2010/main" val="15875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 for </a:t>
            </a:r>
            <a:r>
              <a:rPr lang="en-US" altLang="x-none" dirty="0" smtClean="0"/>
              <a:t>files </a:t>
            </a:r>
            <a:r>
              <a:rPr lang="en-US" altLang="x-none" dirty="0"/>
              <a:t>&amp; </a:t>
            </a:r>
            <a:r>
              <a:rPr lang="en-US" altLang="x-none" dirty="0" err="1" smtClean="0"/>
              <a:t>dirs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altLang="x-none" dirty="0"/>
              <a:t>By category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Create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mkdir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various (e.g., </a:t>
            </a:r>
            <a:r>
              <a:rPr lang="en-US" altLang="x-none" dirty="0" err="1" smtClean="0">
                <a:latin typeface="Courier New" charset="0"/>
              </a:rPr>
              <a:t>cp</a:t>
            </a:r>
            <a:r>
              <a:rPr lang="en-US" altLang="x-none" dirty="0" smtClean="0">
                <a:latin typeface="Courier New" charset="0"/>
              </a:rPr>
              <a:t>, touch</a:t>
            </a:r>
            <a:r>
              <a:rPr lang="en-US" altLang="x-none" dirty="0" smtClean="0"/>
              <a:t>)</a:t>
            </a:r>
            <a:endParaRPr lang="en-US" altLang="x-none" dirty="0"/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View contents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>
                <a:latin typeface="Courier New" charset="0"/>
              </a:rPr>
              <a:t>ls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>
                <a:latin typeface="Courier New" charset="0"/>
              </a:rPr>
              <a:t>cat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x-none" dirty="0"/>
              <a:t>Remove</a:t>
            </a: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Directory: </a:t>
            </a:r>
            <a:r>
              <a:rPr lang="en-US" altLang="x-none" dirty="0" err="1">
                <a:latin typeface="Courier New" charset="0"/>
              </a:rPr>
              <a:t>rmdir</a:t>
            </a:r>
            <a:endParaRPr lang="en-US" altLang="x-none" dirty="0">
              <a:latin typeface="Courier New" charset="0"/>
            </a:endParaRPr>
          </a:p>
          <a:p>
            <a:pPr marL="1257300" lvl="2" indent="-457200">
              <a:buFont typeface="Arial" charset="0"/>
              <a:buChar char="•"/>
            </a:pPr>
            <a:r>
              <a:rPr lang="en-US" altLang="x-none" dirty="0"/>
              <a:t>File: </a:t>
            </a:r>
            <a:r>
              <a:rPr lang="en-US" altLang="x-none" dirty="0" err="1">
                <a:latin typeface="Courier New" charset="0"/>
              </a:rPr>
              <a:t>rm</a:t>
            </a:r>
            <a:endParaRPr lang="en-US" altLang="x-none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12077</TotalTime>
  <Words>550</Words>
  <Application>Microsoft Macintosh PowerPoint</Application>
  <PresentationFormat>On-screen Show (4:3)</PresentationFormat>
  <Paragraphs>151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</vt:lpstr>
      <vt:lpstr>Arial</vt:lpstr>
      <vt:lpstr>Calibri</vt:lpstr>
      <vt:lpstr>Courier New</vt:lpstr>
      <vt:lpstr>Office Theme</vt:lpstr>
      <vt:lpstr>PowerPoint Presentation</vt:lpstr>
      <vt:lpstr>File system basics</vt:lpstr>
      <vt:lpstr>GUI vs. Command line</vt:lpstr>
      <vt:lpstr>Why pointy-clicky bad</vt:lpstr>
      <vt:lpstr>Command line tools</vt:lpstr>
      <vt:lpstr>Command line tools</vt:lpstr>
      <vt:lpstr>Command line tools</vt:lpstr>
      <vt:lpstr>Command line tips and tricks</vt:lpstr>
      <vt:lpstr>Commands for files &amp; dirs</vt:lpstr>
      <vt:lpstr>Demo</vt:lpstr>
      <vt:lpstr>Useful shell commands</vt:lpstr>
      <vt:lpstr>Data for this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484</cp:revision>
  <dcterms:created xsi:type="dcterms:W3CDTF">2015-01-21T04:58:27Z</dcterms:created>
  <dcterms:modified xsi:type="dcterms:W3CDTF">2018-05-14T16:33:56Z</dcterms:modified>
</cp:coreProperties>
</file>