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8" r:id="rId4"/>
    <p:sldId id="270" r:id="rId5"/>
    <p:sldId id="271" r:id="rId6"/>
    <p:sldId id="272" r:id="rId7"/>
    <p:sldId id="266" r:id="rId8"/>
    <p:sldId id="264" r:id="rId9"/>
    <p:sldId id="265" r:id="rId10"/>
    <p:sldId id="258" r:id="rId11"/>
    <p:sldId id="262" r:id="rId12"/>
    <p:sldId id="263" r:id="rId13"/>
    <p:sldId id="259" r:id="rId14"/>
    <p:sldId id="260" r:id="rId15"/>
    <p:sldId id="261" r:id="rId16"/>
    <p:sldId id="273"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3357" autoAdjust="0"/>
  </p:normalViewPr>
  <p:slideViewPr>
    <p:cSldViewPr snapToGrid="0" showGuides="1">
      <p:cViewPr>
        <p:scale>
          <a:sx n="90" d="100"/>
          <a:sy n="90" d="100"/>
        </p:scale>
        <p:origin x="-516" y="-4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D9485-3E15-4E0C-A854-236F39B900F2}" type="datetimeFigureOut">
              <a:rPr lang="en-ZA" smtClean="0"/>
              <a:t>2017/09/27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7165C-AD1C-40DE-9A6E-360BB2F622A7}" type="slidenum">
              <a:rPr lang="en-ZA" smtClean="0"/>
              <a:t>‹#›</a:t>
            </a:fld>
            <a:endParaRPr lang="en-ZA" dirty="0"/>
          </a:p>
        </p:txBody>
      </p:sp>
    </p:spTree>
    <p:extLst>
      <p:ext uri="{BB962C8B-B14F-4D97-AF65-F5344CB8AC3E}">
        <p14:creationId xmlns:p14="http://schemas.microsoft.com/office/powerpoint/2010/main" val="119395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2BA7165C-AD1C-40DE-9A6E-360BB2F622A7}" type="slidenum">
              <a:rPr lang="en-ZA" smtClean="0"/>
              <a:t>12</a:t>
            </a:fld>
            <a:endParaRPr lang="en-ZA" dirty="0"/>
          </a:p>
        </p:txBody>
      </p:sp>
    </p:spTree>
    <p:extLst>
      <p:ext uri="{BB962C8B-B14F-4D97-AF65-F5344CB8AC3E}">
        <p14:creationId xmlns:p14="http://schemas.microsoft.com/office/powerpoint/2010/main" val="39085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34466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340109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378269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21398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346731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370316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7362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309131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244260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382360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77516-8610-49BB-B63F-33BE2EA86DAF}" type="datetimeFigureOut">
              <a:rPr lang="en-ZA" smtClean="0"/>
              <a:t>2017/09/27</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7B86DDBA-E0E9-4035-938B-BA4827FB4744}" type="slidenum">
              <a:rPr lang="en-ZA" smtClean="0"/>
              <a:t>‹#›</a:t>
            </a:fld>
            <a:endParaRPr lang="en-ZA" dirty="0"/>
          </a:p>
        </p:txBody>
      </p:sp>
    </p:spTree>
    <p:extLst>
      <p:ext uri="{BB962C8B-B14F-4D97-AF65-F5344CB8AC3E}">
        <p14:creationId xmlns:p14="http://schemas.microsoft.com/office/powerpoint/2010/main" val="156280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77516-8610-49BB-B63F-33BE2EA86DAF}" type="datetimeFigureOut">
              <a:rPr lang="en-ZA" smtClean="0"/>
              <a:t>2017/09/27</a:t>
            </a:fld>
            <a:endParaRPr lang="en-Z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6DDBA-E0E9-4035-938B-BA4827FB4744}" type="slidenum">
              <a:rPr lang="en-ZA" smtClean="0"/>
              <a:t>‹#›</a:t>
            </a:fld>
            <a:endParaRPr lang="en-ZA" dirty="0"/>
          </a:p>
        </p:txBody>
      </p:sp>
    </p:spTree>
    <p:extLst>
      <p:ext uri="{BB962C8B-B14F-4D97-AF65-F5344CB8AC3E}">
        <p14:creationId xmlns:p14="http://schemas.microsoft.com/office/powerpoint/2010/main" val="172152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328613"/>
          </a:xfrm>
        </p:spPr>
        <p:txBody>
          <a:bodyPr>
            <a:normAutofit fontScale="90000"/>
          </a:bodyPr>
          <a:lstStyle/>
          <a:p>
            <a:r>
              <a:rPr lang="en-ZA" dirty="0" smtClean="0"/>
              <a:t>Claims Phase 7 Changes</a:t>
            </a:r>
            <a:br>
              <a:rPr lang="en-ZA" dirty="0" smtClean="0"/>
            </a:br>
            <a:r>
              <a:rPr lang="en-ZA" dirty="0"/>
              <a:t/>
            </a:r>
            <a:br>
              <a:rPr lang="en-ZA" dirty="0"/>
            </a:br>
            <a:r>
              <a:rPr lang="en-ZA" dirty="0" smtClean="0">
                <a:solidFill>
                  <a:srgbClr val="FF0000"/>
                </a:solidFill>
              </a:rPr>
              <a:t>What’s New, What’s Changed?</a:t>
            </a:r>
            <a:br>
              <a:rPr lang="en-ZA" dirty="0" smtClean="0">
                <a:solidFill>
                  <a:srgbClr val="FF0000"/>
                </a:solidFill>
              </a:rPr>
            </a:br>
            <a:r>
              <a:rPr lang="en-ZA" dirty="0" smtClean="0"/>
              <a:t/>
            </a:r>
            <a:br>
              <a:rPr lang="en-ZA" dirty="0" smtClean="0"/>
            </a:br>
            <a:r>
              <a:rPr lang="en-ZA" dirty="0" smtClean="0">
                <a:solidFill>
                  <a:schemeClr val="accent1"/>
                </a:solidFill>
              </a:rPr>
              <a:t>What’s still coming ?</a:t>
            </a:r>
            <a:endParaRPr lang="en-ZA" dirty="0">
              <a:solidFill>
                <a:schemeClr val="accent1"/>
              </a:solidFill>
            </a:endParaRPr>
          </a:p>
        </p:txBody>
      </p:sp>
      <p:sp>
        <p:nvSpPr>
          <p:cNvPr id="3" name="Subtitle 2"/>
          <p:cNvSpPr>
            <a:spLocks noGrp="1"/>
          </p:cNvSpPr>
          <p:nvPr>
            <p:ph type="subTitle" idx="1"/>
          </p:nvPr>
        </p:nvSpPr>
        <p:spPr>
          <a:xfrm>
            <a:off x="1524000" y="5807355"/>
            <a:ext cx="9144000" cy="1655762"/>
          </a:xfrm>
        </p:spPr>
        <p:txBody>
          <a:bodyPr/>
          <a:lstStyle/>
          <a:p>
            <a:r>
              <a:rPr lang="en-ZA" dirty="0" smtClean="0"/>
              <a:t>27 September 2017 </a:t>
            </a:r>
            <a:endParaRPr lang="en-ZA" dirty="0"/>
          </a:p>
        </p:txBody>
      </p:sp>
    </p:spTree>
    <p:extLst>
      <p:ext uri="{BB962C8B-B14F-4D97-AF65-F5344CB8AC3E}">
        <p14:creationId xmlns:p14="http://schemas.microsoft.com/office/powerpoint/2010/main" val="1731380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b="1" dirty="0" smtClean="0">
                <a:solidFill>
                  <a:srgbClr val="FF0000"/>
                </a:solidFill>
              </a:rPr>
              <a:t>Build IT DC Claims </a:t>
            </a:r>
            <a:endParaRPr lang="en-ZA" b="1" dirty="0">
              <a:solidFill>
                <a:srgbClr val="FF0000"/>
              </a:solidFill>
            </a:endParaRPr>
          </a:p>
        </p:txBody>
      </p:sp>
      <p:sp>
        <p:nvSpPr>
          <p:cNvPr id="3" name="Content Placeholder 2"/>
          <p:cNvSpPr>
            <a:spLocks noGrp="1"/>
          </p:cNvSpPr>
          <p:nvPr>
            <p:ph idx="1"/>
          </p:nvPr>
        </p:nvSpPr>
        <p:spPr/>
        <p:txBody>
          <a:bodyPr>
            <a:normAutofit/>
          </a:bodyPr>
          <a:lstStyle/>
          <a:p>
            <a:r>
              <a:rPr lang="en-ZA" dirty="0" smtClean="0"/>
              <a:t>These claims used to be ‘Supplier’ claims on the Build IT DC but have now been converted to be claim type ‘Build IT DC’</a:t>
            </a:r>
          </a:p>
          <a:p>
            <a:r>
              <a:rPr lang="en-ZA" dirty="0" smtClean="0"/>
              <a:t>They will be managed by the Build IT DC</a:t>
            </a:r>
          </a:p>
          <a:p>
            <a:r>
              <a:rPr lang="en-ZA" dirty="0" smtClean="0"/>
              <a:t>A Text file is created as soon as the Build IT DC ‘Acknowledges’ the Claim.</a:t>
            </a:r>
          </a:p>
          <a:p>
            <a:r>
              <a:rPr lang="en-ZA" dirty="0" smtClean="0"/>
              <a:t>This text file can then be imported into the Build IT DC’s internal claims system to check the invoice numbers, product codes etc.</a:t>
            </a:r>
          </a:p>
          <a:p>
            <a:r>
              <a:rPr lang="en-ZA" dirty="0" smtClean="0"/>
              <a:t>Other DC’s may intervene in the management of these claims but this option will only be switched on by request</a:t>
            </a:r>
          </a:p>
        </p:txBody>
      </p:sp>
    </p:spTree>
    <p:extLst>
      <p:ext uri="{BB962C8B-B14F-4D97-AF65-F5344CB8AC3E}">
        <p14:creationId xmlns:p14="http://schemas.microsoft.com/office/powerpoint/2010/main" val="3458808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964" y="0"/>
            <a:ext cx="10515600" cy="989351"/>
          </a:xfrm>
        </p:spPr>
        <p:txBody>
          <a:bodyPr/>
          <a:lstStyle/>
          <a:p>
            <a:pPr algn="ctr"/>
            <a:r>
              <a:rPr lang="en-ZA" dirty="0" smtClean="0">
                <a:solidFill>
                  <a:srgbClr val="FF0000"/>
                </a:solidFill>
              </a:rPr>
              <a:t>Build IT DC Claims Capture screen</a:t>
            </a:r>
            <a:endParaRPr lang="en-ZA"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19920" y="1124262"/>
            <a:ext cx="12072079" cy="5546361"/>
          </a:xfrm>
          <a:prstGeom prst="rect">
            <a:avLst/>
          </a:prstGeom>
          <a:ln>
            <a:solidFill>
              <a:schemeClr val="tx1"/>
            </a:solidFill>
          </a:ln>
        </p:spPr>
      </p:pic>
    </p:spTree>
    <p:extLst>
      <p:ext uri="{BB962C8B-B14F-4D97-AF65-F5344CB8AC3E}">
        <p14:creationId xmlns:p14="http://schemas.microsoft.com/office/powerpoint/2010/main" val="3671512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976"/>
            <a:ext cx="10515600" cy="1215307"/>
          </a:xfrm>
        </p:spPr>
        <p:txBody>
          <a:bodyPr/>
          <a:lstStyle/>
          <a:p>
            <a:pPr algn="ctr"/>
            <a:r>
              <a:rPr lang="en-ZA" dirty="0" smtClean="0">
                <a:solidFill>
                  <a:srgbClr val="FF0000"/>
                </a:solidFill>
              </a:rPr>
              <a:t>Build IT DC Manage screen</a:t>
            </a:r>
            <a:endParaRPr lang="en-ZA"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50253" y="1129587"/>
            <a:ext cx="11872209" cy="5546361"/>
          </a:xfrm>
          <a:prstGeom prst="rect">
            <a:avLst/>
          </a:prstGeom>
          <a:ln>
            <a:solidFill>
              <a:schemeClr val="tx1"/>
            </a:solidFill>
          </a:ln>
        </p:spPr>
      </p:pic>
      <p:sp>
        <p:nvSpPr>
          <p:cNvPr id="5" name="Rectangle 4"/>
          <p:cNvSpPr/>
          <p:nvPr/>
        </p:nvSpPr>
        <p:spPr>
          <a:xfrm>
            <a:off x="149901" y="6100997"/>
            <a:ext cx="899410" cy="569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Oval 6"/>
          <p:cNvSpPr/>
          <p:nvPr/>
        </p:nvSpPr>
        <p:spPr>
          <a:xfrm>
            <a:off x="3076574" y="6146757"/>
            <a:ext cx="5819569" cy="4189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600" dirty="0" smtClean="0">
                <a:solidFill>
                  <a:srgbClr val="FF0000"/>
                </a:solidFill>
              </a:rPr>
              <a:t>Text file that can be downloaded to Build IT’s claims system for validation; Click on hyperlink</a:t>
            </a:r>
            <a:endParaRPr lang="en-ZA" sz="1600" dirty="0">
              <a:solidFill>
                <a:srgbClr val="FF0000"/>
              </a:solidFill>
            </a:endParaRPr>
          </a:p>
        </p:txBody>
      </p:sp>
      <p:sp>
        <p:nvSpPr>
          <p:cNvPr id="6" name="Left Arrow 5"/>
          <p:cNvSpPr/>
          <p:nvPr/>
        </p:nvSpPr>
        <p:spPr>
          <a:xfrm>
            <a:off x="1049311" y="6100997"/>
            <a:ext cx="2921110" cy="46469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rgbClr val="FF0000"/>
              </a:solidFill>
            </a:endParaRPr>
          </a:p>
        </p:txBody>
      </p:sp>
    </p:spTree>
    <p:extLst>
      <p:ext uri="{BB962C8B-B14F-4D97-AF65-F5344CB8AC3E}">
        <p14:creationId xmlns:p14="http://schemas.microsoft.com/office/powerpoint/2010/main" val="360937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b="1" dirty="0" smtClean="0">
                <a:solidFill>
                  <a:srgbClr val="FF0000"/>
                </a:solidFill>
              </a:rPr>
              <a:t>DC Vendor Claims </a:t>
            </a:r>
            <a:endParaRPr lang="en-ZA" b="1" dirty="0">
              <a:solidFill>
                <a:srgbClr val="FF0000"/>
              </a:solidFill>
            </a:endParaRPr>
          </a:p>
        </p:txBody>
      </p:sp>
      <p:sp>
        <p:nvSpPr>
          <p:cNvPr id="3" name="Content Placeholder 2"/>
          <p:cNvSpPr>
            <a:spLocks noGrp="1"/>
          </p:cNvSpPr>
          <p:nvPr>
            <p:ph idx="1"/>
          </p:nvPr>
        </p:nvSpPr>
        <p:spPr>
          <a:xfrm>
            <a:off x="838200" y="1045695"/>
            <a:ext cx="10515600" cy="4351338"/>
          </a:xfrm>
        </p:spPr>
        <p:txBody>
          <a:bodyPr>
            <a:normAutofit fontScale="92500" lnSpcReduction="10000"/>
          </a:bodyPr>
          <a:lstStyle/>
          <a:p>
            <a:r>
              <a:rPr lang="en-ZA" dirty="0" smtClean="0"/>
              <a:t>These claims allow you to raise claims against warehouse vendors</a:t>
            </a:r>
          </a:p>
          <a:p>
            <a:r>
              <a:rPr lang="en-ZA" dirty="0" smtClean="0"/>
              <a:t>Only DC users have access to this function </a:t>
            </a:r>
          </a:p>
          <a:p>
            <a:r>
              <a:rPr lang="en-ZA" dirty="0" smtClean="0"/>
              <a:t>These vendors must be warehouse ordering EDI suppliers</a:t>
            </a:r>
          </a:p>
          <a:p>
            <a:r>
              <a:rPr lang="en-ZA" dirty="0" smtClean="0"/>
              <a:t>The workflow is set up similarly to warehouse claims</a:t>
            </a:r>
          </a:p>
          <a:p>
            <a:r>
              <a:rPr lang="en-ZA" dirty="0" smtClean="0"/>
              <a:t>If you want to use this you need to please tell me what claim categories etc. you require as we will need to configure them and the users who must receive the corresponding e-mail notifications</a:t>
            </a:r>
          </a:p>
          <a:p>
            <a:r>
              <a:rPr lang="en-ZA" dirty="0" smtClean="0"/>
              <a:t>The final workflow step of these claims will be authorisation to e-mail the claim to the warehouse supplier </a:t>
            </a:r>
          </a:p>
          <a:p>
            <a:r>
              <a:rPr lang="en-ZA" dirty="0" smtClean="0"/>
              <a:t>You will be required to enter the DC’s Purchase Order number and amount as well the supplier’s invoice number, date and amount  </a:t>
            </a:r>
          </a:p>
          <a:p>
            <a:endParaRPr lang="en-ZA" dirty="0"/>
          </a:p>
        </p:txBody>
      </p:sp>
    </p:spTree>
    <p:extLst>
      <p:ext uri="{BB962C8B-B14F-4D97-AF65-F5344CB8AC3E}">
        <p14:creationId xmlns:p14="http://schemas.microsoft.com/office/powerpoint/2010/main" val="2556909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3" y="5696"/>
            <a:ext cx="10515600" cy="1096963"/>
          </a:xfrm>
        </p:spPr>
        <p:txBody>
          <a:bodyPr/>
          <a:lstStyle/>
          <a:p>
            <a:pPr algn="ctr"/>
            <a:r>
              <a:rPr lang="en-ZA" b="1" dirty="0" smtClean="0">
                <a:solidFill>
                  <a:srgbClr val="FF0000"/>
                </a:solidFill>
              </a:rPr>
              <a:t>DC Vendor Claims Capture screen</a:t>
            </a:r>
            <a:endParaRPr lang="en-ZA" b="1" dirty="0">
              <a:solidFill>
                <a:srgbClr val="FF0000"/>
              </a:solidFill>
            </a:endParaRPr>
          </a:p>
        </p:txBody>
      </p:sp>
      <p:pic>
        <p:nvPicPr>
          <p:cNvPr id="6" name="Content Placeholder 5"/>
          <p:cNvPicPr>
            <a:picLocks noGrp="1" noChangeAspect="1"/>
          </p:cNvPicPr>
          <p:nvPr>
            <p:ph idx="1"/>
          </p:nvPr>
        </p:nvPicPr>
        <p:blipFill>
          <a:blip r:embed="rId2"/>
          <a:stretch>
            <a:fillRect/>
          </a:stretch>
        </p:blipFill>
        <p:spPr>
          <a:xfrm>
            <a:off x="349624" y="981634"/>
            <a:ext cx="11537576" cy="5755341"/>
          </a:xfrm>
          <a:prstGeom prst="rect">
            <a:avLst/>
          </a:prstGeom>
          <a:ln>
            <a:solidFill>
              <a:schemeClr val="tx1"/>
            </a:solidFill>
          </a:ln>
        </p:spPr>
      </p:pic>
    </p:spTree>
    <p:extLst>
      <p:ext uri="{BB962C8B-B14F-4D97-AF65-F5344CB8AC3E}">
        <p14:creationId xmlns:p14="http://schemas.microsoft.com/office/powerpoint/2010/main" val="650797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388" y="1"/>
            <a:ext cx="10515600" cy="833718"/>
          </a:xfrm>
        </p:spPr>
        <p:txBody>
          <a:bodyPr/>
          <a:lstStyle/>
          <a:p>
            <a:pPr algn="ctr"/>
            <a:r>
              <a:rPr lang="en-ZA" b="1" dirty="0" smtClean="0">
                <a:solidFill>
                  <a:srgbClr val="FF0000"/>
                </a:solidFill>
              </a:rPr>
              <a:t>DC Vendor Claims </a:t>
            </a:r>
            <a:r>
              <a:rPr lang="en-ZA" b="1" dirty="0" smtClean="0">
                <a:solidFill>
                  <a:srgbClr val="FF0000"/>
                </a:solidFill>
              </a:rPr>
              <a:t>Config</a:t>
            </a:r>
            <a:endParaRPr lang="en-ZA"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82388" y="833720"/>
            <a:ext cx="11909612" cy="5911854"/>
          </a:xfrm>
          <a:prstGeom prst="rect">
            <a:avLst/>
          </a:prstGeom>
          <a:ln>
            <a:solidFill>
              <a:schemeClr val="accent1"/>
            </a:solidFill>
          </a:ln>
        </p:spPr>
      </p:pic>
    </p:spTree>
    <p:extLst>
      <p:ext uri="{BB962C8B-B14F-4D97-AF65-F5344CB8AC3E}">
        <p14:creationId xmlns:p14="http://schemas.microsoft.com/office/powerpoint/2010/main" val="62287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b="1" dirty="0" smtClean="0">
                <a:solidFill>
                  <a:srgbClr val="FF0000"/>
                </a:solidFill>
              </a:rPr>
              <a:t>What is still to come?</a:t>
            </a:r>
            <a:endParaRPr lang="en-ZA" b="1" dirty="0">
              <a:solidFill>
                <a:srgbClr val="FF0000"/>
              </a:solidFill>
            </a:endParaRPr>
          </a:p>
        </p:txBody>
      </p:sp>
      <p:sp>
        <p:nvSpPr>
          <p:cNvPr id="3" name="Content Placeholder 2"/>
          <p:cNvSpPr>
            <a:spLocks noGrp="1"/>
          </p:cNvSpPr>
          <p:nvPr>
            <p:ph idx="1"/>
          </p:nvPr>
        </p:nvSpPr>
        <p:spPr>
          <a:xfrm>
            <a:off x="838200" y="1562986"/>
            <a:ext cx="10515600" cy="4613977"/>
          </a:xfrm>
        </p:spPr>
        <p:txBody>
          <a:bodyPr>
            <a:normAutofit fontScale="92500" lnSpcReduction="10000"/>
          </a:bodyPr>
          <a:lstStyle/>
          <a:p>
            <a:r>
              <a:rPr lang="en-ZA" dirty="0" smtClean="0"/>
              <a:t>The buyer name as an enterable field on the CMS screen</a:t>
            </a:r>
          </a:p>
          <a:p>
            <a:r>
              <a:rPr lang="en-ZA" dirty="0" smtClean="0"/>
              <a:t>Ability to select claims on the CMS and the stats report for a selected buyer</a:t>
            </a:r>
          </a:p>
          <a:p>
            <a:r>
              <a:rPr lang="en-ZA" dirty="0" smtClean="0"/>
              <a:t>Ability to show / capture the invoice number on the CMS screen</a:t>
            </a:r>
          </a:p>
          <a:p>
            <a:r>
              <a:rPr lang="en-ZA" dirty="0" smtClean="0"/>
              <a:t>Ability to change the manual claim number on the CMS screen</a:t>
            </a:r>
          </a:p>
          <a:p>
            <a:r>
              <a:rPr lang="en-ZA" dirty="0" smtClean="0"/>
              <a:t>Showing an attachment paperclip on the CMS and on the Stats report so that you can easily see if the store have scanned in the supporting docs for a claim.</a:t>
            </a:r>
          </a:p>
          <a:p>
            <a:r>
              <a:rPr lang="en-ZA" dirty="0" smtClean="0"/>
              <a:t>Ability for stores to reject their own claims.</a:t>
            </a:r>
          </a:p>
          <a:p>
            <a:r>
              <a:rPr lang="en-ZA" dirty="0" smtClean="0"/>
              <a:t>Allowing the DC to generate individual force credits from the CMS screen – will generate a credit note that will be received into RTS and the Debtors and Creditors systems </a:t>
            </a:r>
          </a:p>
        </p:txBody>
      </p:sp>
    </p:spTree>
    <p:extLst>
      <p:ext uri="{BB962C8B-B14F-4D97-AF65-F5344CB8AC3E}">
        <p14:creationId xmlns:p14="http://schemas.microsoft.com/office/powerpoint/2010/main" val="2578709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ZA" b="1" dirty="0" smtClean="0">
                <a:solidFill>
                  <a:srgbClr val="FF0000"/>
                </a:solidFill>
              </a:rPr>
              <a:t>What is still to come?</a:t>
            </a:r>
            <a:endParaRPr lang="en-ZA" b="1" dirty="0">
              <a:solidFill>
                <a:srgbClr val="FF0000"/>
              </a:solidFill>
            </a:endParaRPr>
          </a:p>
        </p:txBody>
      </p:sp>
      <p:sp>
        <p:nvSpPr>
          <p:cNvPr id="3" name="Content Placeholder 2"/>
          <p:cNvSpPr>
            <a:spLocks noGrp="1"/>
          </p:cNvSpPr>
          <p:nvPr>
            <p:ph idx="1"/>
          </p:nvPr>
        </p:nvSpPr>
        <p:spPr>
          <a:xfrm>
            <a:off x="838200" y="1562986"/>
            <a:ext cx="10515600" cy="4613977"/>
          </a:xfrm>
        </p:spPr>
        <p:txBody>
          <a:bodyPr>
            <a:normAutofit fontScale="92500" lnSpcReduction="10000"/>
          </a:bodyPr>
          <a:lstStyle/>
          <a:p>
            <a:r>
              <a:rPr lang="en-ZA" dirty="0" smtClean="0"/>
              <a:t>Additional validations when schedules are uploaded:</a:t>
            </a:r>
          </a:p>
          <a:p>
            <a:pPr lvl="1"/>
            <a:r>
              <a:rPr lang="en-ZA" dirty="0" smtClean="0"/>
              <a:t>Validate that the schedule does not contain a mixture of docs for Build It and non Build It stores</a:t>
            </a:r>
          </a:p>
          <a:p>
            <a:pPr lvl="1"/>
            <a:r>
              <a:rPr lang="en-ZA" dirty="0" smtClean="0"/>
              <a:t>Validate the referring claim number on the schedules to ensure it matches to an existing claim on the CMS</a:t>
            </a:r>
          </a:p>
          <a:p>
            <a:pPr lvl="1"/>
            <a:r>
              <a:rPr lang="en-ZA" dirty="0" smtClean="0"/>
              <a:t>Allow the Referring claim number to be rectified when it is found to be invalid on the schedules</a:t>
            </a:r>
          </a:p>
          <a:p>
            <a:pPr lvl="1"/>
            <a:endParaRPr lang="en-ZA" dirty="0"/>
          </a:p>
          <a:p>
            <a:r>
              <a:rPr lang="en-ZA" dirty="0" smtClean="0"/>
              <a:t>New report – Weekly matched Claim report</a:t>
            </a:r>
          </a:p>
          <a:p>
            <a:pPr lvl="1"/>
            <a:r>
              <a:rPr lang="en-ZA" dirty="0" smtClean="0"/>
              <a:t>Shows which claims were matched by which credits in the past / selected week</a:t>
            </a:r>
          </a:p>
          <a:p>
            <a:pPr lvl="1"/>
            <a:endParaRPr lang="en-ZA" dirty="0" smtClean="0"/>
          </a:p>
          <a:p>
            <a:r>
              <a:rPr lang="en-ZA" dirty="0" smtClean="0"/>
              <a:t>Closing the CMS window to take the user back to where they were rather than to the top of the grid.  </a:t>
            </a:r>
            <a:endParaRPr lang="en-ZA" dirty="0"/>
          </a:p>
        </p:txBody>
      </p:sp>
    </p:spTree>
    <p:extLst>
      <p:ext uri="{BB962C8B-B14F-4D97-AF65-F5344CB8AC3E}">
        <p14:creationId xmlns:p14="http://schemas.microsoft.com/office/powerpoint/2010/main" val="794575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Feedback to Lesley required </a:t>
            </a:r>
            <a:endParaRPr lang="en-ZA" dirty="0"/>
          </a:p>
        </p:txBody>
      </p:sp>
      <p:sp>
        <p:nvSpPr>
          <p:cNvPr id="3" name="Content Placeholder 2"/>
          <p:cNvSpPr>
            <a:spLocks noGrp="1"/>
          </p:cNvSpPr>
          <p:nvPr>
            <p:ph idx="1"/>
          </p:nvPr>
        </p:nvSpPr>
        <p:spPr/>
        <p:txBody>
          <a:bodyPr/>
          <a:lstStyle/>
          <a:p>
            <a:r>
              <a:rPr lang="en-ZA" dirty="0" smtClean="0"/>
              <a:t>Claim Tolerances by DC by Claim type – applies to captured claims and claims received from </a:t>
            </a:r>
            <a:r>
              <a:rPr lang="en-ZA" dirty="0" smtClean="0"/>
              <a:t>SIgma</a:t>
            </a:r>
            <a:endParaRPr lang="en-ZA" dirty="0" smtClean="0"/>
          </a:p>
          <a:p>
            <a:r>
              <a:rPr lang="en-ZA" dirty="0" smtClean="0"/>
              <a:t>Allow zero value claims to be captured – by DC by claim type</a:t>
            </a:r>
          </a:p>
          <a:p>
            <a:pPr lvl="1"/>
            <a:r>
              <a:rPr lang="en-ZA" dirty="0" smtClean="0"/>
              <a:t>Does not apply to Admin Claims</a:t>
            </a:r>
          </a:p>
          <a:p>
            <a:r>
              <a:rPr lang="en-ZA" dirty="0" smtClean="0"/>
              <a:t>Switching on DC Vendor Claims and the </a:t>
            </a:r>
            <a:r>
              <a:rPr lang="en-ZA" dirty="0" smtClean="0"/>
              <a:t>configs</a:t>
            </a:r>
            <a:r>
              <a:rPr lang="en-ZA" dirty="0" smtClean="0"/>
              <a:t> required</a:t>
            </a:r>
            <a:endParaRPr lang="en-ZA" dirty="0"/>
          </a:p>
        </p:txBody>
      </p:sp>
    </p:spTree>
    <p:extLst>
      <p:ext uri="{BB962C8B-B14F-4D97-AF65-F5344CB8AC3E}">
        <p14:creationId xmlns:p14="http://schemas.microsoft.com/office/powerpoint/2010/main" val="1264954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47"/>
            <a:ext cx="10515600" cy="1325563"/>
          </a:xfrm>
        </p:spPr>
        <p:txBody>
          <a:bodyPr/>
          <a:lstStyle/>
          <a:p>
            <a:r>
              <a:rPr lang="en-ZA" b="1" dirty="0" smtClean="0">
                <a:solidFill>
                  <a:srgbClr val="FF0000"/>
                </a:solidFill>
              </a:rPr>
              <a:t>New Features</a:t>
            </a:r>
            <a:endParaRPr lang="en-ZA" b="1" dirty="0">
              <a:solidFill>
                <a:srgbClr val="FF0000"/>
              </a:solidFill>
            </a:endParaRPr>
          </a:p>
        </p:txBody>
      </p:sp>
      <p:sp>
        <p:nvSpPr>
          <p:cNvPr id="3" name="Content Placeholder 2"/>
          <p:cNvSpPr>
            <a:spLocks noGrp="1"/>
          </p:cNvSpPr>
          <p:nvPr>
            <p:ph idx="1"/>
          </p:nvPr>
        </p:nvSpPr>
        <p:spPr>
          <a:xfrm>
            <a:off x="838200" y="952168"/>
            <a:ext cx="10515600" cy="5905831"/>
          </a:xfrm>
        </p:spPr>
        <p:txBody>
          <a:bodyPr>
            <a:normAutofit fontScale="85000" lnSpcReduction="20000"/>
          </a:bodyPr>
          <a:lstStyle/>
          <a:p>
            <a:pPr lvl="0"/>
            <a:r>
              <a:rPr lang="en-ZA" dirty="0"/>
              <a:t>The Build It logo is now on the landing page.</a:t>
            </a:r>
          </a:p>
          <a:p>
            <a:pPr lvl="0"/>
            <a:r>
              <a:rPr lang="en-ZA" dirty="0"/>
              <a:t>The Search screen now has the ability for you to select a date range</a:t>
            </a:r>
            <a:r>
              <a:rPr lang="en-ZA" dirty="0" smtClean="0"/>
              <a:t>.</a:t>
            </a:r>
          </a:p>
          <a:p>
            <a:pPr lvl="0"/>
            <a:r>
              <a:rPr lang="en-ZA" dirty="0" smtClean="0"/>
              <a:t>New Claim Statuses:</a:t>
            </a:r>
          </a:p>
          <a:p>
            <a:pPr lvl="1"/>
            <a:r>
              <a:rPr lang="en-ZA" dirty="0" smtClean="0"/>
              <a:t>Authorised to e-mail claim to supplier – applies to ‘DC Vendor’ claims only</a:t>
            </a:r>
          </a:p>
          <a:p>
            <a:pPr lvl="1"/>
            <a:r>
              <a:rPr lang="en-ZA" dirty="0" smtClean="0"/>
              <a:t>Captured by DC</a:t>
            </a:r>
          </a:p>
          <a:p>
            <a:pPr lvl="1"/>
            <a:endParaRPr lang="en-ZA" dirty="0" smtClean="0"/>
          </a:p>
          <a:p>
            <a:r>
              <a:rPr lang="en-ZA" dirty="0" smtClean="0"/>
              <a:t>Claim Tolerances – Can be set by DC by Claim type so that claims below a configured value will not be imported to the Claims system</a:t>
            </a:r>
          </a:p>
          <a:p>
            <a:pPr lvl="1"/>
            <a:r>
              <a:rPr lang="en-ZA" dirty="0" smtClean="0"/>
              <a:t>This is configured by DC by Claim Type.</a:t>
            </a:r>
          </a:p>
          <a:p>
            <a:pPr lvl="1"/>
            <a:r>
              <a:rPr lang="en-ZA" dirty="0" smtClean="0"/>
              <a:t>This does not apply to Admin Claims </a:t>
            </a:r>
          </a:p>
          <a:p>
            <a:pPr marL="457200" lvl="1" indent="0">
              <a:buNone/>
            </a:pPr>
            <a:r>
              <a:rPr lang="en-ZA" dirty="0" smtClean="0"/>
              <a:t> </a:t>
            </a:r>
            <a:endParaRPr lang="en-ZA" dirty="0"/>
          </a:p>
          <a:p>
            <a:r>
              <a:rPr lang="en-ZA" dirty="0" smtClean="0"/>
              <a:t>Three new Claim types have been introduced:</a:t>
            </a:r>
          </a:p>
          <a:p>
            <a:pPr lvl="1"/>
            <a:r>
              <a:rPr lang="en-ZA" dirty="0" smtClean="0"/>
              <a:t>Build IT DC</a:t>
            </a:r>
          </a:p>
          <a:p>
            <a:pPr lvl="2"/>
            <a:r>
              <a:rPr lang="en-ZA" dirty="0" smtClean="0"/>
              <a:t>These used to be ‘Supplier’ </a:t>
            </a:r>
            <a:r>
              <a:rPr lang="en-ZA" dirty="0" smtClean="0"/>
              <a:t>dropshipment</a:t>
            </a:r>
            <a:r>
              <a:rPr lang="en-ZA" dirty="0" smtClean="0"/>
              <a:t> claims where the supplier was the Build IT DC  </a:t>
            </a:r>
          </a:p>
          <a:p>
            <a:pPr lvl="1"/>
            <a:r>
              <a:rPr lang="en-ZA" dirty="0" smtClean="0"/>
              <a:t>Build IT DC Admin Claims</a:t>
            </a:r>
          </a:p>
          <a:p>
            <a:pPr lvl="2"/>
            <a:r>
              <a:rPr lang="en-ZA" dirty="0" smtClean="0"/>
              <a:t>This used to be Admin Claims where the supplier was the Build IT DC </a:t>
            </a:r>
          </a:p>
          <a:p>
            <a:pPr lvl="1"/>
            <a:r>
              <a:rPr lang="en-ZA" dirty="0" smtClean="0"/>
              <a:t>DC Vendor Claims</a:t>
            </a:r>
          </a:p>
          <a:p>
            <a:pPr lvl="2"/>
            <a:r>
              <a:rPr lang="en-ZA" dirty="0" smtClean="0"/>
              <a:t>This is new – allows the DC to raise claims on suppliers who deliver into the warehouse e.g. Unilever; These claims are not store related.</a:t>
            </a:r>
            <a:endParaRPr lang="en-ZA" dirty="0"/>
          </a:p>
        </p:txBody>
      </p:sp>
    </p:spTree>
    <p:extLst>
      <p:ext uri="{BB962C8B-B14F-4D97-AF65-F5344CB8AC3E}">
        <p14:creationId xmlns:p14="http://schemas.microsoft.com/office/powerpoint/2010/main" val="149433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ZA" sz="4000" b="1" dirty="0" smtClean="0">
                <a:solidFill>
                  <a:srgbClr val="FF0000"/>
                </a:solidFill>
              </a:rPr>
              <a:t>New Fields on the CMS Manage screen </a:t>
            </a:r>
            <a:br>
              <a:rPr lang="en-ZA" sz="4000" b="1" dirty="0" smtClean="0">
                <a:solidFill>
                  <a:srgbClr val="FF0000"/>
                </a:solidFill>
              </a:rPr>
            </a:br>
            <a:r>
              <a:rPr lang="en-ZA" sz="4000" b="1" dirty="0" smtClean="0">
                <a:solidFill>
                  <a:srgbClr val="FF0000"/>
                </a:solidFill>
              </a:rPr>
              <a:t>and the Claims Stats report</a:t>
            </a:r>
            <a:endParaRPr lang="en-ZA" sz="4000" b="1" dirty="0">
              <a:solidFill>
                <a:srgbClr val="FF0000"/>
              </a:solidFill>
            </a:endParaRPr>
          </a:p>
        </p:txBody>
      </p:sp>
      <p:sp>
        <p:nvSpPr>
          <p:cNvPr id="3" name="Content Placeholder 2"/>
          <p:cNvSpPr>
            <a:spLocks noGrp="1"/>
          </p:cNvSpPr>
          <p:nvPr>
            <p:ph idx="1"/>
          </p:nvPr>
        </p:nvSpPr>
        <p:spPr/>
        <p:txBody>
          <a:bodyPr/>
          <a:lstStyle/>
          <a:p>
            <a:r>
              <a:rPr lang="en-ZA" dirty="0" smtClean="0"/>
              <a:t>Uplift / DC Reference Number – this field that can be entered on a claim.</a:t>
            </a:r>
          </a:p>
          <a:p>
            <a:r>
              <a:rPr lang="en-ZA" dirty="0" smtClean="0"/>
              <a:t>Authorised by Rep Indicator – this is a ‘Yes’/’No’ field that can be entered on a claim. </a:t>
            </a:r>
          </a:p>
          <a:p>
            <a:r>
              <a:rPr lang="en-ZA" dirty="0" smtClean="0"/>
              <a:t>Outcome Reasons by DC – this is a standard list of reasons that the DC can assign to a claim e.g. Dc error, Store error. </a:t>
            </a:r>
            <a:endParaRPr lang="en-ZA" dirty="0"/>
          </a:p>
        </p:txBody>
      </p:sp>
    </p:spTree>
    <p:extLst>
      <p:ext uri="{BB962C8B-B14F-4D97-AF65-F5344CB8AC3E}">
        <p14:creationId xmlns:p14="http://schemas.microsoft.com/office/powerpoint/2010/main" val="4087681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2923"/>
          </a:xfrm>
        </p:spPr>
        <p:txBody>
          <a:bodyPr>
            <a:normAutofit fontScale="90000"/>
          </a:bodyPr>
          <a:lstStyle/>
          <a:p>
            <a:pPr algn="ctr"/>
            <a:r>
              <a:rPr lang="en-ZA" b="1" dirty="0" smtClean="0">
                <a:solidFill>
                  <a:srgbClr val="FF0000"/>
                </a:solidFill>
              </a:rPr>
              <a:t>New Fields on CMS Manage screen</a:t>
            </a:r>
            <a:endParaRPr lang="en-ZA" dirty="0"/>
          </a:p>
        </p:txBody>
      </p:sp>
      <p:pic>
        <p:nvPicPr>
          <p:cNvPr id="4" name="Content Placeholder 3"/>
          <p:cNvPicPr>
            <a:picLocks noGrp="1" noChangeAspect="1"/>
          </p:cNvPicPr>
          <p:nvPr>
            <p:ph idx="1"/>
          </p:nvPr>
        </p:nvPicPr>
        <p:blipFill>
          <a:blip r:embed="rId2"/>
          <a:stretch>
            <a:fillRect/>
          </a:stretch>
        </p:blipFill>
        <p:spPr>
          <a:xfrm>
            <a:off x="0" y="562923"/>
            <a:ext cx="12192000" cy="6165423"/>
          </a:xfrm>
          <a:prstGeom prst="rect">
            <a:avLst/>
          </a:prstGeom>
          <a:ln>
            <a:solidFill>
              <a:schemeClr val="tx1"/>
            </a:solidFill>
          </a:ln>
        </p:spPr>
      </p:pic>
      <p:sp>
        <p:nvSpPr>
          <p:cNvPr id="5" name="Left Arrow 4"/>
          <p:cNvSpPr/>
          <p:nvPr/>
        </p:nvSpPr>
        <p:spPr>
          <a:xfrm rot="5400000">
            <a:off x="5983702" y="3525318"/>
            <a:ext cx="1106905" cy="2406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Left Arrow 5"/>
          <p:cNvSpPr/>
          <p:nvPr/>
        </p:nvSpPr>
        <p:spPr>
          <a:xfrm rot="19490579">
            <a:off x="6064318" y="2382290"/>
            <a:ext cx="1106905" cy="2406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Left Arrow 6"/>
          <p:cNvSpPr/>
          <p:nvPr/>
        </p:nvSpPr>
        <p:spPr>
          <a:xfrm rot="17531603">
            <a:off x="3320716" y="2241450"/>
            <a:ext cx="1106905" cy="2406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82997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1867146" cy="978568"/>
          </a:xfrm>
        </p:spPr>
        <p:txBody>
          <a:bodyPr>
            <a:normAutofit/>
          </a:bodyPr>
          <a:lstStyle/>
          <a:p>
            <a:pPr algn="ctr"/>
            <a:r>
              <a:rPr lang="en-ZA" sz="3600" b="1" dirty="0" smtClean="0">
                <a:solidFill>
                  <a:srgbClr val="FF0000"/>
                </a:solidFill>
              </a:rPr>
              <a:t>New Selection and Fields on Claims Stats report</a:t>
            </a:r>
            <a:endParaRPr lang="en-ZA" sz="3600"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 y="640727"/>
            <a:ext cx="12047620" cy="6039852"/>
          </a:xfrm>
          <a:prstGeom prst="rect">
            <a:avLst/>
          </a:prstGeom>
          <a:ln w="9525">
            <a:solidFill>
              <a:schemeClr val="tx1"/>
            </a:solidFill>
          </a:ln>
        </p:spPr>
      </p:pic>
      <p:sp>
        <p:nvSpPr>
          <p:cNvPr id="5" name="Rectangle 4"/>
          <p:cNvSpPr/>
          <p:nvPr/>
        </p:nvSpPr>
        <p:spPr>
          <a:xfrm>
            <a:off x="6499605" y="4290799"/>
            <a:ext cx="1625220" cy="169090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p:cNvSpPr/>
          <p:nvPr/>
        </p:nvSpPr>
        <p:spPr>
          <a:xfrm>
            <a:off x="1" y="2125497"/>
            <a:ext cx="4626590" cy="272955"/>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991369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ZA" sz="4000" b="1" dirty="0" smtClean="0">
                <a:solidFill>
                  <a:srgbClr val="FF0000"/>
                </a:solidFill>
              </a:rPr>
              <a:t>Validations on CMS screen for </a:t>
            </a:r>
            <a:br>
              <a:rPr lang="en-ZA" sz="4000" b="1" dirty="0" smtClean="0">
                <a:solidFill>
                  <a:srgbClr val="FF0000"/>
                </a:solidFill>
              </a:rPr>
            </a:br>
            <a:r>
              <a:rPr lang="en-ZA" sz="4000" b="1" dirty="0" smtClean="0">
                <a:solidFill>
                  <a:srgbClr val="FF0000"/>
                </a:solidFill>
              </a:rPr>
              <a:t>Warehouse and the (new) DC Vendor Claims</a:t>
            </a:r>
            <a:endParaRPr lang="en-ZA" sz="4000" b="1" dirty="0">
              <a:solidFill>
                <a:srgbClr val="FF0000"/>
              </a:solidFill>
            </a:endParaRPr>
          </a:p>
        </p:txBody>
      </p:sp>
      <p:sp>
        <p:nvSpPr>
          <p:cNvPr id="3" name="Content Placeholder 2"/>
          <p:cNvSpPr>
            <a:spLocks noGrp="1"/>
          </p:cNvSpPr>
          <p:nvPr>
            <p:ph idx="1"/>
          </p:nvPr>
        </p:nvSpPr>
        <p:spPr/>
        <p:txBody>
          <a:bodyPr/>
          <a:lstStyle/>
          <a:p>
            <a:r>
              <a:rPr lang="en-ZA" dirty="0" smtClean="0"/>
              <a:t>On the CMS screen the claim category, claim sub category, claim reason and claim sub reason entered must conform to one of the workflow configurations for your DC.</a:t>
            </a:r>
          </a:p>
          <a:p>
            <a:pPr marL="0" indent="0">
              <a:buNone/>
            </a:pPr>
            <a:r>
              <a:rPr lang="en-ZA" dirty="0" smtClean="0"/>
              <a:t>Example:</a:t>
            </a:r>
          </a:p>
          <a:p>
            <a:r>
              <a:rPr lang="en-ZA" dirty="0" smtClean="0"/>
              <a:t>If you do not a have a workflow </a:t>
            </a:r>
            <a:r>
              <a:rPr lang="en-ZA" dirty="0" smtClean="0"/>
              <a:t>config</a:t>
            </a:r>
            <a:r>
              <a:rPr lang="en-ZA" dirty="0" smtClean="0"/>
              <a:t> setup for category ‘Dry Goods’ and Claim Reason ‘Pricing’ then you cannot set the category and reason accordingly on the CMS screen. </a:t>
            </a:r>
            <a:endParaRPr lang="en-ZA" dirty="0"/>
          </a:p>
        </p:txBody>
      </p:sp>
    </p:spTree>
    <p:extLst>
      <p:ext uri="{BB962C8B-B14F-4D97-AF65-F5344CB8AC3E}">
        <p14:creationId xmlns:p14="http://schemas.microsoft.com/office/powerpoint/2010/main" val="1149054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68740"/>
          </a:xfrm>
        </p:spPr>
        <p:txBody>
          <a:bodyPr>
            <a:normAutofit fontScale="90000"/>
          </a:bodyPr>
          <a:lstStyle/>
          <a:p>
            <a:pPr algn="ctr"/>
            <a:r>
              <a:rPr lang="en-ZA" b="1" dirty="0" smtClean="0">
                <a:solidFill>
                  <a:srgbClr val="FF0000"/>
                </a:solidFill>
              </a:rPr>
              <a:t>New Claim Capture Features </a:t>
            </a:r>
            <a:endParaRPr lang="en-ZA" b="1" dirty="0">
              <a:solidFill>
                <a:srgbClr val="FF0000"/>
              </a:solidFill>
            </a:endParaRPr>
          </a:p>
        </p:txBody>
      </p:sp>
      <p:sp>
        <p:nvSpPr>
          <p:cNvPr id="3" name="Content Placeholder 2"/>
          <p:cNvSpPr>
            <a:spLocks noGrp="1"/>
          </p:cNvSpPr>
          <p:nvPr>
            <p:ph idx="1"/>
          </p:nvPr>
        </p:nvSpPr>
        <p:spPr>
          <a:xfrm>
            <a:off x="933734" y="538411"/>
            <a:ext cx="10515600" cy="5098790"/>
          </a:xfrm>
        </p:spPr>
        <p:txBody>
          <a:bodyPr>
            <a:normAutofit/>
          </a:bodyPr>
          <a:lstStyle/>
          <a:p>
            <a:r>
              <a:rPr lang="en-ZA" sz="2400" dirty="0" smtClean="0"/>
              <a:t>Users must select the type of claim to be captured from the Claims Menu as shown on screen shot below.</a:t>
            </a:r>
          </a:p>
          <a:p>
            <a:r>
              <a:rPr lang="en-ZA" sz="2400" dirty="0" smtClean="0"/>
              <a:t>Menu options shown will depend on the store format i.e. only Build It stores will be able to capture Build IT DC and Build It DC Admin Claims.</a:t>
            </a:r>
          </a:p>
          <a:p>
            <a:r>
              <a:rPr lang="en-ZA" sz="2400" dirty="0" smtClean="0"/>
              <a:t>DC’s will have the option to capture ‘DC Vendor’ Claims.</a:t>
            </a:r>
          </a:p>
          <a:p>
            <a:r>
              <a:rPr lang="en-ZA" sz="2400" dirty="0" smtClean="0"/>
              <a:t>DC’s can decide if they want to allow zero value claims to be captured e.g. Build IT DC do not require the cost to be captured on ‘Pricing’ or ‘Subsidy’ claims.</a:t>
            </a:r>
          </a:p>
          <a:p>
            <a:pPr lvl="1"/>
            <a:r>
              <a:rPr lang="en-ZA" sz="2000" dirty="0" smtClean="0"/>
              <a:t>This is configurable by DC and by claim type.</a:t>
            </a:r>
          </a:p>
          <a:p>
            <a:pPr lvl="1"/>
            <a:endParaRPr lang="en-ZA" sz="2000" dirty="0" smtClean="0"/>
          </a:p>
          <a:p>
            <a:endParaRPr lang="en-ZA" sz="2400" dirty="0" smtClean="0"/>
          </a:p>
          <a:p>
            <a:pPr marL="0" indent="0">
              <a:buNone/>
            </a:pPr>
            <a:endParaRPr lang="en-ZA" sz="2400" dirty="0"/>
          </a:p>
        </p:txBody>
      </p:sp>
      <p:pic>
        <p:nvPicPr>
          <p:cNvPr id="6" name="Picture 5"/>
          <p:cNvPicPr>
            <a:picLocks noChangeAspect="1"/>
          </p:cNvPicPr>
          <p:nvPr/>
        </p:nvPicPr>
        <p:blipFill>
          <a:blip r:embed="rId2"/>
          <a:stretch>
            <a:fillRect/>
          </a:stretch>
        </p:blipFill>
        <p:spPr>
          <a:xfrm>
            <a:off x="597090" y="3616657"/>
            <a:ext cx="11840570" cy="6704960"/>
          </a:xfrm>
          <a:prstGeom prst="rect">
            <a:avLst/>
          </a:prstGeom>
          <a:ln>
            <a:solidFill>
              <a:schemeClr val="tx1"/>
            </a:solidFill>
          </a:ln>
        </p:spPr>
      </p:pic>
    </p:spTree>
    <p:extLst>
      <p:ext uri="{BB962C8B-B14F-4D97-AF65-F5344CB8AC3E}">
        <p14:creationId xmlns:p14="http://schemas.microsoft.com/office/powerpoint/2010/main" val="3025924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lstStyle/>
          <a:p>
            <a:pPr algn="ctr"/>
            <a:r>
              <a:rPr lang="en-ZA" b="1" dirty="0" smtClean="0">
                <a:solidFill>
                  <a:srgbClr val="FF0000"/>
                </a:solidFill>
              </a:rPr>
              <a:t>Build IT DC Admin Claims </a:t>
            </a:r>
            <a:endParaRPr lang="en-ZA" b="1" dirty="0">
              <a:solidFill>
                <a:srgbClr val="FF0000"/>
              </a:solidFill>
            </a:endParaRPr>
          </a:p>
        </p:txBody>
      </p:sp>
      <p:sp>
        <p:nvSpPr>
          <p:cNvPr id="3" name="Content Placeholder 2"/>
          <p:cNvSpPr>
            <a:spLocks noGrp="1"/>
          </p:cNvSpPr>
          <p:nvPr>
            <p:ph idx="1"/>
          </p:nvPr>
        </p:nvSpPr>
        <p:spPr>
          <a:xfrm>
            <a:off x="838200" y="1473959"/>
            <a:ext cx="10515600" cy="5003255"/>
          </a:xfrm>
        </p:spPr>
        <p:txBody>
          <a:bodyPr>
            <a:normAutofit/>
          </a:bodyPr>
          <a:lstStyle/>
          <a:p>
            <a:r>
              <a:rPr lang="en-ZA" dirty="0" smtClean="0"/>
              <a:t>These claims used to be ‘Admin DC Claims’ but the store used to have to select the Imports WHSE/Build IT DC as the Supplier.</a:t>
            </a:r>
          </a:p>
          <a:p>
            <a:r>
              <a:rPr lang="en-ZA" dirty="0" smtClean="0"/>
              <a:t>They will no longer have to do this as the supplier will automatically be set to be the Build IT DC.</a:t>
            </a:r>
          </a:p>
          <a:p>
            <a:r>
              <a:rPr lang="en-ZA" dirty="0" smtClean="0"/>
              <a:t>The type of claim is still ‘Admin DC Claim’.</a:t>
            </a:r>
          </a:p>
          <a:p>
            <a:r>
              <a:rPr lang="en-ZA" dirty="0" smtClean="0"/>
              <a:t>These claims will be managed by the Build IT DC</a:t>
            </a:r>
          </a:p>
        </p:txBody>
      </p:sp>
    </p:spTree>
    <p:extLst>
      <p:ext uri="{BB962C8B-B14F-4D97-AF65-F5344CB8AC3E}">
        <p14:creationId xmlns:p14="http://schemas.microsoft.com/office/powerpoint/2010/main" val="1759454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82639"/>
          </a:xfrm>
        </p:spPr>
        <p:txBody>
          <a:bodyPr>
            <a:normAutofit/>
          </a:bodyPr>
          <a:lstStyle/>
          <a:p>
            <a:pPr algn="ctr"/>
            <a:r>
              <a:rPr lang="en-ZA" sz="4000" b="1" dirty="0" smtClean="0">
                <a:solidFill>
                  <a:srgbClr val="FF0000"/>
                </a:solidFill>
              </a:rPr>
              <a:t>Build IT DC Admin Claims capture screen</a:t>
            </a:r>
            <a:endParaRPr lang="en-ZA" sz="4000"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85725" y="669308"/>
            <a:ext cx="11955723" cy="5813947"/>
          </a:xfrm>
          <a:prstGeom prst="rect">
            <a:avLst/>
          </a:prstGeom>
          <a:ln>
            <a:solidFill>
              <a:schemeClr val="tx1"/>
            </a:solidFill>
          </a:ln>
        </p:spPr>
      </p:pic>
    </p:spTree>
    <p:extLst>
      <p:ext uri="{BB962C8B-B14F-4D97-AF65-F5344CB8AC3E}">
        <p14:creationId xmlns:p14="http://schemas.microsoft.com/office/powerpoint/2010/main" val="354141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1079</Words>
  <Application>Microsoft Office PowerPoint</Application>
  <PresentationFormat>Widescreen</PresentationFormat>
  <Paragraphs>86</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Claims Phase 7 Changes  What’s New, What’s Changed?  What’s still coming ?</vt:lpstr>
      <vt:lpstr>New Features</vt:lpstr>
      <vt:lpstr>New Fields on the CMS Manage screen  and the Claims Stats report</vt:lpstr>
      <vt:lpstr>New Fields on CMS Manage screen</vt:lpstr>
      <vt:lpstr>New Selection and Fields on Claims Stats report</vt:lpstr>
      <vt:lpstr>Validations on CMS screen for  Warehouse and the (new) DC Vendor Claims</vt:lpstr>
      <vt:lpstr>New Claim Capture Features </vt:lpstr>
      <vt:lpstr>Build IT DC Admin Claims </vt:lpstr>
      <vt:lpstr>Build IT DC Admin Claims capture screen</vt:lpstr>
      <vt:lpstr>Build IT DC Claims </vt:lpstr>
      <vt:lpstr>Build IT DC Claims Capture screen</vt:lpstr>
      <vt:lpstr>Build IT DC Manage screen</vt:lpstr>
      <vt:lpstr>DC Vendor Claims </vt:lpstr>
      <vt:lpstr>DC Vendor Claims Capture screen</vt:lpstr>
      <vt:lpstr>DC Vendor Claims Config</vt:lpstr>
      <vt:lpstr>What is still to come?</vt:lpstr>
      <vt:lpstr>What is still to come?</vt:lpstr>
      <vt:lpstr>Feedback to Lesley required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Claims Phase 7 Changes</dc:title>
  <dc:creator>Lesley Roberts</dc:creator>
  <cp:lastModifiedBy>Lesley Roberts</cp:lastModifiedBy>
  <cp:revision>28</cp:revision>
  <dcterms:created xsi:type="dcterms:W3CDTF">2017-09-27T08:31:49Z</dcterms:created>
  <dcterms:modified xsi:type="dcterms:W3CDTF">2017-09-27T15:15:32Z</dcterms:modified>
</cp:coreProperties>
</file>