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258" r:id="rId4"/>
    <p:sldId id="259" r:id="rId5"/>
    <p:sldId id="284"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84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 en subtitel">
    <p:spTree>
      <p:nvGrpSpPr>
        <p:cNvPr id="1" name=""/>
        <p:cNvGrpSpPr/>
        <p:nvPr/>
      </p:nvGrpSpPr>
      <p:grpSpPr>
        <a:xfrm>
          <a:off x="0" y="0"/>
          <a:ext cx="0" cy="0"/>
          <a:chOff x="0" y="0"/>
          <a:chExt cx="0" cy="0"/>
        </a:xfrm>
      </p:grpSpPr>
      <p:sp>
        <p:nvSpPr>
          <p:cNvPr id="11" name="Titeltekst"/>
          <p:cNvSpPr txBox="1">
            <a:spLocks noGrp="1"/>
          </p:cNvSpPr>
          <p:nvPr>
            <p:ph type="title"/>
          </p:nvPr>
        </p:nvSpPr>
        <p:spPr>
          <a:xfrm>
            <a:off x="1270000" y="1638300"/>
            <a:ext cx="10464800" cy="3302000"/>
          </a:xfrm>
          <a:prstGeom prst="rect">
            <a:avLst/>
          </a:prstGeom>
        </p:spPr>
        <p:txBody>
          <a:bodyPr anchor="b"/>
          <a:lstStyle/>
          <a:p>
            <a:r>
              <a:t>Titeltekst</a:t>
            </a:r>
          </a:p>
        </p:txBody>
      </p:sp>
      <p:sp>
        <p:nvSpPr>
          <p:cNvPr id="12" name="Hoofdtekst - niveau één…"/>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13" name="Dianumm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itaat">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quot;Typ hier een citaat.&quot;"/>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 hier een citaat." </a:t>
            </a:r>
          </a:p>
        </p:txBody>
      </p:sp>
      <p:sp>
        <p:nvSpPr>
          <p:cNvPr id="95" name="Dia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2" name="Afbeelding"/>
          <p:cNvSpPr>
            <a:spLocks noGrp="1"/>
          </p:cNvSpPr>
          <p:nvPr>
            <p:ph type="pic" idx="13"/>
          </p:nvPr>
        </p:nvSpPr>
        <p:spPr>
          <a:xfrm>
            <a:off x="-949853" y="0"/>
            <a:ext cx="14904506" cy="9944100"/>
          </a:xfrm>
          <a:prstGeom prst="rect">
            <a:avLst/>
          </a:prstGeom>
        </p:spPr>
        <p:txBody>
          <a:bodyPr lIns="91439" tIns="45719" rIns="91439" bIns="45719" anchor="t">
            <a:noAutofit/>
          </a:bodyPr>
          <a:lstStyle/>
          <a:p>
            <a:endParaRPr/>
          </a:p>
        </p:txBody>
      </p:sp>
      <p:sp>
        <p:nvSpPr>
          <p:cNvPr id="103" name="Dia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Leeg">
    <p:spTree>
      <p:nvGrpSpPr>
        <p:cNvPr id="1" name=""/>
        <p:cNvGrpSpPr/>
        <p:nvPr/>
      </p:nvGrpSpPr>
      <p:grpSpPr>
        <a:xfrm>
          <a:off x="0" y="0"/>
          <a:ext cx="0" cy="0"/>
          <a:chOff x="0" y="0"/>
          <a:chExt cx="0" cy="0"/>
        </a:xfrm>
      </p:grpSpPr>
      <p:sp>
        <p:nvSpPr>
          <p:cNvPr id="110" name="Dia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oto - horizontaal">
    <p:spTree>
      <p:nvGrpSpPr>
        <p:cNvPr id="1" name=""/>
        <p:cNvGrpSpPr/>
        <p:nvPr/>
      </p:nvGrpSpPr>
      <p:grpSpPr>
        <a:xfrm>
          <a:off x="0" y="0"/>
          <a:ext cx="0" cy="0"/>
          <a:chOff x="0" y="0"/>
          <a:chExt cx="0" cy="0"/>
        </a:xfrm>
      </p:grpSpPr>
      <p:sp>
        <p:nvSpPr>
          <p:cNvPr id="20" name="Afbeelding"/>
          <p:cNvSpPr>
            <a:spLocks noGrp="1"/>
          </p:cNvSpPr>
          <p:nvPr>
            <p:ph type="pic" idx="13"/>
          </p:nvPr>
        </p:nvSpPr>
        <p:spPr>
          <a:xfrm>
            <a:off x="1622088" y="289099"/>
            <a:ext cx="9753603" cy="6505789"/>
          </a:xfrm>
          <a:prstGeom prst="rect">
            <a:avLst/>
          </a:prstGeom>
        </p:spPr>
        <p:txBody>
          <a:bodyPr lIns="91439" tIns="45719" rIns="91439" bIns="45719" anchor="t">
            <a:noAutofit/>
          </a:bodyPr>
          <a:lstStyle/>
          <a:p>
            <a:endParaRPr/>
          </a:p>
        </p:txBody>
      </p:sp>
      <p:sp>
        <p:nvSpPr>
          <p:cNvPr id="21" name="Titeltekst"/>
          <p:cNvSpPr txBox="1">
            <a:spLocks noGrp="1"/>
          </p:cNvSpPr>
          <p:nvPr>
            <p:ph type="title"/>
          </p:nvPr>
        </p:nvSpPr>
        <p:spPr>
          <a:xfrm>
            <a:off x="1270000" y="6718300"/>
            <a:ext cx="10464800" cy="1422400"/>
          </a:xfrm>
          <a:prstGeom prst="rect">
            <a:avLst/>
          </a:prstGeom>
        </p:spPr>
        <p:txBody>
          <a:bodyPr anchor="b"/>
          <a:lstStyle/>
          <a:p>
            <a:r>
              <a:t>Titeltekst</a:t>
            </a:r>
          </a:p>
        </p:txBody>
      </p:sp>
      <p:sp>
        <p:nvSpPr>
          <p:cNvPr id="22" name="Hoofdtekst - niveau één…"/>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23" name="Dia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el - midden">
    <p:spTree>
      <p:nvGrpSpPr>
        <p:cNvPr id="1" name=""/>
        <p:cNvGrpSpPr/>
        <p:nvPr/>
      </p:nvGrpSpPr>
      <p:grpSpPr>
        <a:xfrm>
          <a:off x="0" y="0"/>
          <a:ext cx="0" cy="0"/>
          <a:chOff x="0" y="0"/>
          <a:chExt cx="0" cy="0"/>
        </a:xfrm>
      </p:grpSpPr>
      <p:sp>
        <p:nvSpPr>
          <p:cNvPr id="30" name="Titeltekst"/>
          <p:cNvSpPr txBox="1">
            <a:spLocks noGrp="1"/>
          </p:cNvSpPr>
          <p:nvPr>
            <p:ph type="title"/>
          </p:nvPr>
        </p:nvSpPr>
        <p:spPr>
          <a:xfrm>
            <a:off x="1270000" y="3225800"/>
            <a:ext cx="10464800" cy="3302000"/>
          </a:xfrm>
          <a:prstGeom prst="rect">
            <a:avLst/>
          </a:prstGeom>
        </p:spPr>
        <p:txBody>
          <a:bodyPr/>
          <a:lstStyle/>
          <a:p>
            <a:r>
              <a:t>Titeltekst</a:t>
            </a:r>
          </a:p>
        </p:txBody>
      </p:sp>
      <p:sp>
        <p:nvSpPr>
          <p:cNvPr id="31" name="Dia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Foto - verticaal">
    <p:spTree>
      <p:nvGrpSpPr>
        <p:cNvPr id="1" name=""/>
        <p:cNvGrpSpPr/>
        <p:nvPr/>
      </p:nvGrpSpPr>
      <p:grpSpPr>
        <a:xfrm>
          <a:off x="0" y="0"/>
          <a:ext cx="0" cy="0"/>
          <a:chOff x="0" y="0"/>
          <a:chExt cx="0" cy="0"/>
        </a:xfrm>
      </p:grpSpPr>
      <p:sp>
        <p:nvSpPr>
          <p:cNvPr id="38" name="Afbeelding"/>
          <p:cNvSpPr>
            <a:spLocks noGrp="1"/>
          </p:cNvSpPr>
          <p:nvPr>
            <p:ph type="pic" idx="13"/>
          </p:nvPr>
        </p:nvSpPr>
        <p:spPr>
          <a:xfrm>
            <a:off x="2263775" y="613833"/>
            <a:ext cx="12401550" cy="8267701"/>
          </a:xfrm>
          <a:prstGeom prst="rect">
            <a:avLst/>
          </a:prstGeom>
        </p:spPr>
        <p:txBody>
          <a:bodyPr lIns="91439" tIns="45719" rIns="91439" bIns="45719" anchor="t">
            <a:noAutofit/>
          </a:bodyPr>
          <a:lstStyle/>
          <a:p>
            <a:endParaRPr/>
          </a:p>
        </p:txBody>
      </p:sp>
      <p:sp>
        <p:nvSpPr>
          <p:cNvPr id="39" name="Titeltekst"/>
          <p:cNvSpPr txBox="1">
            <a:spLocks noGrp="1"/>
          </p:cNvSpPr>
          <p:nvPr>
            <p:ph type="title"/>
          </p:nvPr>
        </p:nvSpPr>
        <p:spPr>
          <a:xfrm>
            <a:off x="952500" y="635000"/>
            <a:ext cx="5334000" cy="3987800"/>
          </a:xfrm>
          <a:prstGeom prst="rect">
            <a:avLst/>
          </a:prstGeom>
        </p:spPr>
        <p:txBody>
          <a:bodyPr anchor="b"/>
          <a:lstStyle>
            <a:lvl1pPr>
              <a:defRPr sz="6000"/>
            </a:lvl1pPr>
          </a:lstStyle>
          <a:p>
            <a:r>
              <a:t>Titeltekst</a:t>
            </a:r>
          </a:p>
        </p:txBody>
      </p:sp>
      <p:sp>
        <p:nvSpPr>
          <p:cNvPr id="40" name="Hoofdtekst - niveau één…"/>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41" name="Dia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el - boven">
    <p:spTree>
      <p:nvGrpSpPr>
        <p:cNvPr id="1" name=""/>
        <p:cNvGrpSpPr/>
        <p:nvPr/>
      </p:nvGrpSpPr>
      <p:grpSpPr>
        <a:xfrm>
          <a:off x="0" y="0"/>
          <a:ext cx="0" cy="0"/>
          <a:chOff x="0" y="0"/>
          <a:chExt cx="0" cy="0"/>
        </a:xfrm>
      </p:grpSpPr>
      <p:sp>
        <p:nvSpPr>
          <p:cNvPr id="48" name="Titeltekst"/>
          <p:cNvSpPr txBox="1">
            <a:spLocks noGrp="1"/>
          </p:cNvSpPr>
          <p:nvPr>
            <p:ph type="title"/>
          </p:nvPr>
        </p:nvSpPr>
        <p:spPr>
          <a:prstGeom prst="rect">
            <a:avLst/>
          </a:prstGeom>
        </p:spPr>
        <p:txBody>
          <a:bodyPr/>
          <a:lstStyle/>
          <a:p>
            <a:r>
              <a:t>Titeltekst</a:t>
            </a:r>
          </a:p>
        </p:txBody>
      </p:sp>
      <p:sp>
        <p:nvSpPr>
          <p:cNvPr id="49" name="Dia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el en opsomming">
    <p:spTree>
      <p:nvGrpSpPr>
        <p:cNvPr id="1" name=""/>
        <p:cNvGrpSpPr/>
        <p:nvPr/>
      </p:nvGrpSpPr>
      <p:grpSpPr>
        <a:xfrm>
          <a:off x="0" y="0"/>
          <a:ext cx="0" cy="0"/>
          <a:chOff x="0" y="0"/>
          <a:chExt cx="0" cy="0"/>
        </a:xfrm>
      </p:grpSpPr>
      <p:sp>
        <p:nvSpPr>
          <p:cNvPr id="56" name="Titeltekst"/>
          <p:cNvSpPr txBox="1">
            <a:spLocks noGrp="1"/>
          </p:cNvSpPr>
          <p:nvPr>
            <p:ph type="title"/>
          </p:nvPr>
        </p:nvSpPr>
        <p:spPr>
          <a:prstGeom prst="rect">
            <a:avLst/>
          </a:prstGeom>
        </p:spPr>
        <p:txBody>
          <a:bodyPr/>
          <a:lstStyle/>
          <a:p>
            <a:r>
              <a:t>Titeltekst</a:t>
            </a:r>
          </a:p>
        </p:txBody>
      </p:sp>
      <p:sp>
        <p:nvSpPr>
          <p:cNvPr id="57" name="Hoofdtekst - niveau één…"/>
          <p:cNvSpPr txBox="1">
            <a:spLocks noGrp="1"/>
          </p:cNvSpPr>
          <p:nvPr>
            <p:ph type="body" idx="1"/>
          </p:nvPr>
        </p:nvSpPr>
        <p:spPr>
          <a:prstGeom prst="rect">
            <a:avLst/>
          </a:prstGeom>
        </p:spPr>
        <p:txBody>
          <a:body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58" name="Dia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el, opsomm., foto">
    <p:spTree>
      <p:nvGrpSpPr>
        <p:cNvPr id="1" name=""/>
        <p:cNvGrpSpPr/>
        <p:nvPr/>
      </p:nvGrpSpPr>
      <p:grpSpPr>
        <a:xfrm>
          <a:off x="0" y="0"/>
          <a:ext cx="0" cy="0"/>
          <a:chOff x="0" y="0"/>
          <a:chExt cx="0" cy="0"/>
        </a:xfrm>
      </p:grpSpPr>
      <p:sp>
        <p:nvSpPr>
          <p:cNvPr id="65" name="Afbeelding"/>
          <p:cNvSpPr>
            <a:spLocks noGrp="1"/>
          </p:cNvSpPr>
          <p:nvPr>
            <p:ph type="pic" idx="13"/>
          </p:nvPr>
        </p:nvSpPr>
        <p:spPr>
          <a:xfrm>
            <a:off x="4086225" y="2586566"/>
            <a:ext cx="9429750" cy="6286501"/>
          </a:xfrm>
          <a:prstGeom prst="rect">
            <a:avLst/>
          </a:prstGeom>
        </p:spPr>
        <p:txBody>
          <a:bodyPr lIns="91439" tIns="45719" rIns="91439" bIns="45719" anchor="t">
            <a:noAutofit/>
          </a:bodyPr>
          <a:lstStyle/>
          <a:p>
            <a:endParaRPr/>
          </a:p>
        </p:txBody>
      </p:sp>
      <p:sp>
        <p:nvSpPr>
          <p:cNvPr id="66" name="Titeltekst"/>
          <p:cNvSpPr txBox="1">
            <a:spLocks noGrp="1"/>
          </p:cNvSpPr>
          <p:nvPr>
            <p:ph type="title"/>
          </p:nvPr>
        </p:nvSpPr>
        <p:spPr>
          <a:prstGeom prst="rect">
            <a:avLst/>
          </a:prstGeom>
        </p:spPr>
        <p:txBody>
          <a:bodyPr/>
          <a:lstStyle/>
          <a:p>
            <a:r>
              <a:t>Titeltekst</a:t>
            </a:r>
          </a:p>
        </p:txBody>
      </p:sp>
      <p:sp>
        <p:nvSpPr>
          <p:cNvPr id="67" name="Hoofdtekst - niveau één…"/>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68" name="Dianumm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Opsomming">
    <p:spTree>
      <p:nvGrpSpPr>
        <p:cNvPr id="1" name=""/>
        <p:cNvGrpSpPr/>
        <p:nvPr/>
      </p:nvGrpSpPr>
      <p:grpSpPr>
        <a:xfrm>
          <a:off x="0" y="0"/>
          <a:ext cx="0" cy="0"/>
          <a:chOff x="0" y="0"/>
          <a:chExt cx="0" cy="0"/>
        </a:xfrm>
      </p:grpSpPr>
      <p:sp>
        <p:nvSpPr>
          <p:cNvPr id="75" name="Hoofdtekst - niveau één…"/>
          <p:cNvSpPr txBox="1">
            <a:spLocks noGrp="1"/>
          </p:cNvSpPr>
          <p:nvPr>
            <p:ph type="body" idx="1"/>
          </p:nvPr>
        </p:nvSpPr>
        <p:spPr>
          <a:xfrm>
            <a:off x="952500" y="1270000"/>
            <a:ext cx="11099800" cy="7213600"/>
          </a:xfrm>
          <a:prstGeom prst="rect">
            <a:avLst/>
          </a:prstGeom>
        </p:spPr>
        <p:txBody>
          <a:body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76" name="Dia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Foto - driemaal">
    <p:spTree>
      <p:nvGrpSpPr>
        <p:cNvPr id="1" name=""/>
        <p:cNvGrpSpPr/>
        <p:nvPr/>
      </p:nvGrpSpPr>
      <p:grpSpPr>
        <a:xfrm>
          <a:off x="0" y="0"/>
          <a:ext cx="0" cy="0"/>
          <a:chOff x="0" y="0"/>
          <a:chExt cx="0" cy="0"/>
        </a:xfrm>
      </p:grpSpPr>
      <p:sp>
        <p:nvSpPr>
          <p:cNvPr id="83" name="Afbeelding"/>
          <p:cNvSpPr>
            <a:spLocks noGrp="1"/>
          </p:cNvSpPr>
          <p:nvPr>
            <p:ph type="pic" sz="quarter" idx="13"/>
          </p:nvPr>
        </p:nvSpPr>
        <p:spPr>
          <a:xfrm>
            <a:off x="6680200" y="5029200"/>
            <a:ext cx="6054748" cy="4038600"/>
          </a:xfrm>
          <a:prstGeom prst="rect">
            <a:avLst/>
          </a:prstGeom>
        </p:spPr>
        <p:txBody>
          <a:bodyPr lIns="91439" tIns="45719" rIns="91439" bIns="45719" anchor="t">
            <a:noAutofit/>
          </a:bodyPr>
          <a:lstStyle/>
          <a:p>
            <a:endParaRPr/>
          </a:p>
        </p:txBody>
      </p:sp>
      <p:sp>
        <p:nvSpPr>
          <p:cNvPr id="84" name="Afbeelding"/>
          <p:cNvSpPr>
            <a:spLocks noGrp="1"/>
          </p:cNvSpPr>
          <p:nvPr>
            <p:ph type="pic" sz="quarter" idx="14"/>
          </p:nvPr>
        </p:nvSpPr>
        <p:spPr>
          <a:xfrm>
            <a:off x="6502400" y="889000"/>
            <a:ext cx="5867400" cy="3911601"/>
          </a:xfrm>
          <a:prstGeom prst="rect">
            <a:avLst/>
          </a:prstGeom>
        </p:spPr>
        <p:txBody>
          <a:bodyPr lIns="91439" tIns="45719" rIns="91439" bIns="45719" anchor="t">
            <a:noAutofit/>
          </a:bodyPr>
          <a:lstStyle/>
          <a:p>
            <a:endParaRPr/>
          </a:p>
        </p:txBody>
      </p:sp>
      <p:sp>
        <p:nvSpPr>
          <p:cNvPr id="85" name="Afbeelding"/>
          <p:cNvSpPr>
            <a:spLocks noGrp="1"/>
          </p:cNvSpPr>
          <p:nvPr>
            <p:ph type="pic" idx="15"/>
          </p:nvPr>
        </p:nvSpPr>
        <p:spPr>
          <a:xfrm>
            <a:off x="-2374900" y="889000"/>
            <a:ext cx="11982450" cy="7988300"/>
          </a:xfrm>
          <a:prstGeom prst="rect">
            <a:avLst/>
          </a:prstGeom>
        </p:spPr>
        <p:txBody>
          <a:bodyPr lIns="91439" tIns="45719" rIns="91439" bIns="45719" anchor="t">
            <a:noAutofit/>
          </a:bodyPr>
          <a:lstStyle/>
          <a:p>
            <a:endParaRPr/>
          </a:p>
        </p:txBody>
      </p:sp>
      <p:sp>
        <p:nvSpPr>
          <p:cNvPr id="86" name="Dia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elteks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Titeltekst</a:t>
            </a:r>
          </a:p>
        </p:txBody>
      </p:sp>
      <p:sp>
        <p:nvSpPr>
          <p:cNvPr id="3" name="Hoofdtekst - niveau één…"/>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4" name="Dianumm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hyperlink" Target="http://home.hku.nl/nog_niet_bekend"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Empowering Creative Thinking Through Programming"/>
          <p:cNvSpPr txBox="1">
            <a:spLocks noGrp="1"/>
          </p:cNvSpPr>
          <p:nvPr>
            <p:ph type="ctrTitle"/>
          </p:nvPr>
        </p:nvSpPr>
        <p:spPr>
          <a:xfrm>
            <a:off x="1270000" y="165100"/>
            <a:ext cx="10464800" cy="3302000"/>
          </a:xfrm>
          <a:prstGeom prst="rect">
            <a:avLst/>
          </a:prstGeom>
        </p:spPr>
        <p:txBody>
          <a:bodyPr/>
          <a:lstStyle>
            <a:lvl1pPr defTabSz="502412">
              <a:defRPr sz="6880"/>
            </a:lvl1pPr>
          </a:lstStyle>
          <a:p>
            <a:r>
              <a:t>Empowering Creative Thinking Through Programming</a:t>
            </a:r>
          </a:p>
        </p:txBody>
      </p:sp>
      <p:sp>
        <p:nvSpPr>
          <p:cNvPr id="120" name="Basis programmeer technieken"/>
          <p:cNvSpPr txBox="1">
            <a:spLocks noGrp="1"/>
          </p:cNvSpPr>
          <p:nvPr>
            <p:ph type="subTitle" sz="quarter" idx="1"/>
          </p:nvPr>
        </p:nvSpPr>
        <p:spPr>
          <a:prstGeom prst="rect">
            <a:avLst/>
          </a:prstGeom>
        </p:spPr>
        <p:txBody>
          <a:bodyPr>
            <a:normAutofit lnSpcReduction="10000"/>
          </a:bodyPr>
          <a:lstStyle/>
          <a:p>
            <a:r>
              <a:rPr lang="en-GB" dirty="0"/>
              <a:t>Want wat je </a:t>
            </a:r>
            <a:r>
              <a:rPr lang="en-GB" dirty="0" err="1"/>
              <a:t>hier</a:t>
            </a:r>
            <a:r>
              <a:rPr lang="en-GB" dirty="0"/>
              <a:t> ook komt </a:t>
            </a:r>
            <a:r>
              <a:rPr lang="en-GB" dirty="0" err="1"/>
              <a:t>studeren</a:t>
            </a:r>
            <a:r>
              <a:rPr lang="en-GB" dirty="0"/>
              <a:t>,</a:t>
            </a:r>
          </a:p>
          <a:p>
            <a:r>
              <a:rPr lang="en-GB" dirty="0"/>
              <a:t>Je </a:t>
            </a:r>
            <a:r>
              <a:rPr lang="en-GB" dirty="0" err="1"/>
              <a:t>moet</a:t>
            </a:r>
            <a:r>
              <a:rPr lang="en-GB" dirty="0"/>
              <a:t> </a:t>
            </a:r>
            <a:r>
              <a:rPr lang="en-GB" dirty="0" err="1"/>
              <a:t>altijd</a:t>
            </a:r>
            <a:r>
              <a:rPr lang="en-GB" dirty="0"/>
              <a:t> </a:t>
            </a:r>
            <a:r>
              <a:rPr lang="en-GB" dirty="0" err="1"/>
              <a:t>programmeren</a:t>
            </a:r>
            <a:r>
              <a:rPr lang="en-GB" dirty="0"/>
              <a:t>.</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Waar gaan we het mee doen?"/>
          <p:cNvSpPr txBox="1">
            <a:spLocks noGrp="1"/>
          </p:cNvSpPr>
          <p:nvPr>
            <p:ph type="ctrTitle"/>
          </p:nvPr>
        </p:nvSpPr>
        <p:spPr>
          <a:xfrm>
            <a:off x="1270000" y="381000"/>
            <a:ext cx="10464800" cy="3302000"/>
          </a:xfrm>
          <a:prstGeom prst="rect">
            <a:avLst/>
          </a:prstGeom>
        </p:spPr>
        <p:txBody>
          <a:bodyPr anchor="t"/>
          <a:lstStyle/>
          <a:p>
            <a:r>
              <a:t>Waar gaan we het mee doen?</a:t>
            </a:r>
          </a:p>
        </p:txBody>
      </p:sp>
      <p:sp>
        <p:nvSpPr>
          <p:cNvPr id="156" name="Processing (Java)"/>
          <p:cNvSpPr txBox="1">
            <a:spLocks noGrp="1"/>
          </p:cNvSpPr>
          <p:nvPr>
            <p:ph type="subTitle" sz="quarter" idx="1"/>
          </p:nvPr>
        </p:nvSpPr>
        <p:spPr>
          <a:xfrm>
            <a:off x="1270000" y="2984500"/>
            <a:ext cx="10464800" cy="1807816"/>
          </a:xfrm>
          <a:prstGeom prst="rect">
            <a:avLst/>
          </a:prstGeom>
        </p:spPr>
        <p:txBody>
          <a:bodyPr/>
          <a:lstStyle/>
          <a:p>
            <a:r>
              <a:t>Processing (Java)</a:t>
            </a:r>
          </a:p>
        </p:txBody>
      </p:sp>
      <p:pic>
        <p:nvPicPr>
          <p:cNvPr id="157" name="Schermafbeelding 2019-07-05 om 10.41.16.png" descr="Schermafbeelding 2019-07-05 om 10.41.16.png"/>
          <p:cNvPicPr>
            <a:picLocks noChangeAspect="1"/>
          </p:cNvPicPr>
          <p:nvPr/>
        </p:nvPicPr>
        <p:blipFill>
          <a:blip r:embed="rId2"/>
          <a:stretch>
            <a:fillRect/>
          </a:stretch>
        </p:blipFill>
        <p:spPr>
          <a:xfrm>
            <a:off x="168423" y="3878381"/>
            <a:ext cx="7193873" cy="5331104"/>
          </a:xfrm>
          <a:prstGeom prst="rect">
            <a:avLst/>
          </a:prstGeom>
          <a:ln w="12700">
            <a:miter lim="400000"/>
          </a:ln>
        </p:spPr>
      </p:pic>
      <p:pic>
        <p:nvPicPr>
          <p:cNvPr id="158" name="Schermafbeelding 2019-07-12 om 13.41.30.png" descr="Schermafbeelding 2019-07-12 om 13.41.30.png"/>
          <p:cNvPicPr>
            <a:picLocks noChangeAspect="1"/>
          </p:cNvPicPr>
          <p:nvPr/>
        </p:nvPicPr>
        <p:blipFill>
          <a:blip r:embed="rId3"/>
          <a:stretch>
            <a:fillRect/>
          </a:stretch>
        </p:blipFill>
        <p:spPr>
          <a:xfrm>
            <a:off x="6060412" y="3828585"/>
            <a:ext cx="6704859" cy="5042575"/>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Wat doet Processing"/>
          <p:cNvSpPr txBox="1">
            <a:spLocks noGrp="1"/>
          </p:cNvSpPr>
          <p:nvPr>
            <p:ph type="ctrTitle"/>
          </p:nvPr>
        </p:nvSpPr>
        <p:spPr>
          <a:xfrm>
            <a:off x="1270000" y="381000"/>
            <a:ext cx="10464800" cy="3302000"/>
          </a:xfrm>
          <a:prstGeom prst="rect">
            <a:avLst/>
          </a:prstGeom>
        </p:spPr>
        <p:txBody>
          <a:bodyPr anchor="t"/>
          <a:lstStyle/>
          <a:p>
            <a:r>
              <a:t>Wat doet Processing</a:t>
            </a:r>
          </a:p>
        </p:txBody>
      </p:sp>
      <p:sp>
        <p:nvSpPr>
          <p:cNvPr id="161" name="Tekenen (20x per seconde)…"/>
          <p:cNvSpPr txBox="1">
            <a:spLocks noGrp="1"/>
          </p:cNvSpPr>
          <p:nvPr>
            <p:ph type="subTitle" sz="half" idx="1"/>
          </p:nvPr>
        </p:nvSpPr>
        <p:spPr>
          <a:xfrm>
            <a:off x="1270000" y="1993900"/>
            <a:ext cx="10464800" cy="3900835"/>
          </a:xfrm>
          <a:prstGeom prst="rect">
            <a:avLst/>
          </a:prstGeom>
        </p:spPr>
        <p:txBody>
          <a:bodyPr/>
          <a:lstStyle/>
          <a:p>
            <a:r>
              <a:t>Tekenen (20x per seconde)</a:t>
            </a:r>
          </a:p>
          <a:p>
            <a:endParaRPr/>
          </a:p>
          <a:p>
            <a:r>
              <a:t>Tekenen op basis van cijfertjes</a:t>
            </a:r>
          </a:p>
        </p:txBody>
      </p:sp>
      <p:pic>
        <p:nvPicPr>
          <p:cNvPr id="162" name="Schermafbeelding 2019-07-05 om 12.27.09.png" descr="Schermafbeelding 2019-07-05 om 12.27.09.png"/>
          <p:cNvPicPr>
            <a:picLocks noChangeAspect="1"/>
          </p:cNvPicPr>
          <p:nvPr/>
        </p:nvPicPr>
        <p:blipFill>
          <a:blip r:embed="rId2"/>
          <a:stretch>
            <a:fillRect/>
          </a:stretch>
        </p:blipFill>
        <p:spPr>
          <a:xfrm>
            <a:off x="1553567" y="4686696"/>
            <a:ext cx="5563217" cy="3900836"/>
          </a:xfrm>
          <a:prstGeom prst="rect">
            <a:avLst/>
          </a:prstGeom>
          <a:ln w="12700">
            <a:miter lim="400000"/>
          </a:ln>
        </p:spPr>
      </p:pic>
      <p:pic>
        <p:nvPicPr>
          <p:cNvPr id="163" name="Schermafbeelding 2019-07-05 om 12.27.58.png" descr="Schermafbeelding 2019-07-05 om 12.27.58.png"/>
          <p:cNvPicPr>
            <a:picLocks noChangeAspect="1"/>
          </p:cNvPicPr>
          <p:nvPr/>
        </p:nvPicPr>
        <p:blipFill>
          <a:blip r:embed="rId3"/>
          <a:stretch>
            <a:fillRect/>
          </a:stretch>
        </p:blipFill>
        <p:spPr>
          <a:xfrm>
            <a:off x="6838701" y="4654946"/>
            <a:ext cx="5044184" cy="3900836"/>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Wat doet Processing"/>
          <p:cNvSpPr txBox="1">
            <a:spLocks noGrp="1"/>
          </p:cNvSpPr>
          <p:nvPr>
            <p:ph type="ctrTitle"/>
          </p:nvPr>
        </p:nvSpPr>
        <p:spPr>
          <a:xfrm>
            <a:off x="1270000" y="381000"/>
            <a:ext cx="10464800" cy="3302000"/>
          </a:xfrm>
          <a:prstGeom prst="rect">
            <a:avLst/>
          </a:prstGeom>
        </p:spPr>
        <p:txBody>
          <a:bodyPr anchor="t"/>
          <a:lstStyle/>
          <a:p>
            <a:r>
              <a:t>Wat doet Processing</a:t>
            </a:r>
          </a:p>
        </p:txBody>
      </p:sp>
      <p:sp>
        <p:nvSpPr>
          <p:cNvPr id="166" name="Maar voordat je kan gaan tekenen zal je eerst de cijfertjes moeten berekenen.…"/>
          <p:cNvSpPr txBox="1">
            <a:spLocks noGrp="1"/>
          </p:cNvSpPr>
          <p:nvPr>
            <p:ph type="subTitle" idx="1"/>
          </p:nvPr>
        </p:nvSpPr>
        <p:spPr>
          <a:xfrm>
            <a:off x="1270000" y="1993900"/>
            <a:ext cx="10464800" cy="6636445"/>
          </a:xfrm>
          <a:prstGeom prst="rect">
            <a:avLst/>
          </a:prstGeom>
        </p:spPr>
        <p:txBody>
          <a:bodyPr/>
          <a:lstStyle/>
          <a:p>
            <a:r>
              <a:t>Maar voordat je kan gaan tekenen zal je eerst de cijfertjes moeten berekenen.</a:t>
            </a:r>
          </a:p>
          <a:p>
            <a:endParaRPr/>
          </a:p>
          <a:p>
            <a:r>
              <a:t>De truc is dat je met zo min mogelijk regels programmeer code een computer zo veel mogelijk laat rekenen/tekenen</a:t>
            </a:r>
          </a:p>
          <a:p>
            <a:endParaRPr/>
          </a:p>
          <a:p>
            <a:r>
              <a:t>Dat heet een programma schrijven (Programmeren).</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rogrammeren doe je"/>
          <p:cNvSpPr txBox="1">
            <a:spLocks noGrp="1"/>
          </p:cNvSpPr>
          <p:nvPr>
            <p:ph type="ctrTitle"/>
          </p:nvPr>
        </p:nvSpPr>
        <p:spPr>
          <a:xfrm>
            <a:off x="1270000" y="381000"/>
            <a:ext cx="10464800" cy="3302000"/>
          </a:xfrm>
          <a:prstGeom prst="rect">
            <a:avLst/>
          </a:prstGeom>
        </p:spPr>
        <p:txBody>
          <a:bodyPr anchor="t"/>
          <a:lstStyle/>
          <a:p>
            <a:r>
              <a:t>Programmeren doe je</a:t>
            </a:r>
          </a:p>
        </p:txBody>
      </p:sp>
      <p:sp>
        <p:nvSpPr>
          <p:cNvPr id="169" name="Met een programmeertaal…"/>
          <p:cNvSpPr txBox="1">
            <a:spLocks noGrp="1"/>
          </p:cNvSpPr>
          <p:nvPr>
            <p:ph type="subTitle" idx="1"/>
          </p:nvPr>
        </p:nvSpPr>
        <p:spPr>
          <a:xfrm>
            <a:off x="1270000" y="1993900"/>
            <a:ext cx="10464800" cy="7446368"/>
          </a:xfrm>
          <a:prstGeom prst="rect">
            <a:avLst/>
          </a:prstGeom>
        </p:spPr>
        <p:txBody>
          <a:bodyPr/>
          <a:lstStyle/>
          <a:p>
            <a:pPr>
              <a:defRPr b="1"/>
            </a:pPr>
            <a:r>
              <a:t>Met een programmeertaal</a:t>
            </a:r>
          </a:p>
          <a:p>
            <a:endParaRPr/>
          </a:p>
          <a:p>
            <a:r>
              <a:t>In ons geval </a:t>
            </a:r>
            <a:r>
              <a:rPr i="1"/>
              <a:t>Java</a:t>
            </a:r>
          </a:p>
          <a:p>
            <a:endParaRPr i="1"/>
          </a:p>
          <a:p>
            <a:r>
              <a:t>Maar er zijn er meer (Python, C, C#, Swift ect)</a:t>
            </a:r>
          </a:p>
          <a:p>
            <a:endParaRPr/>
          </a:p>
          <a:p>
            <a:pPr>
              <a:defRPr b="1"/>
            </a:pPr>
            <a:r>
              <a:t>In een IDE</a:t>
            </a:r>
          </a:p>
          <a:p>
            <a:r>
              <a:t>(Een programma om te programmeren)</a:t>
            </a:r>
          </a:p>
          <a:p>
            <a:endParaRPr/>
          </a:p>
          <a:p>
            <a:r>
              <a:t>In ons geval </a:t>
            </a:r>
            <a:r>
              <a:rPr i="1"/>
              <a:t>Processing</a:t>
            </a:r>
          </a:p>
          <a:p>
            <a:endParaRPr i="1"/>
          </a:p>
          <a:p>
            <a:r>
              <a:t>Maar er zijn er meer (Visual Studio, Xcode etc)</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rogrammeren is"/>
          <p:cNvSpPr txBox="1">
            <a:spLocks noGrp="1"/>
          </p:cNvSpPr>
          <p:nvPr>
            <p:ph type="ctrTitle"/>
          </p:nvPr>
        </p:nvSpPr>
        <p:spPr>
          <a:xfrm>
            <a:off x="1270000" y="381000"/>
            <a:ext cx="10464800" cy="3302000"/>
          </a:xfrm>
          <a:prstGeom prst="rect">
            <a:avLst/>
          </a:prstGeom>
        </p:spPr>
        <p:txBody>
          <a:bodyPr anchor="t"/>
          <a:lstStyle/>
          <a:p>
            <a:r>
              <a:t>Programmeren is</a:t>
            </a:r>
          </a:p>
        </p:txBody>
      </p:sp>
      <p:sp>
        <p:nvSpPr>
          <p:cNvPr id="172" name="Geconfronteerd worden met een probleem…"/>
          <p:cNvSpPr txBox="1">
            <a:spLocks noGrp="1"/>
          </p:cNvSpPr>
          <p:nvPr>
            <p:ph type="subTitle" sz="half" idx="1"/>
          </p:nvPr>
        </p:nvSpPr>
        <p:spPr>
          <a:xfrm>
            <a:off x="867320" y="5138836"/>
            <a:ext cx="11270160" cy="4301432"/>
          </a:xfrm>
          <a:prstGeom prst="rect">
            <a:avLst/>
          </a:prstGeom>
        </p:spPr>
        <p:txBody>
          <a:bodyPr/>
          <a:lstStyle/>
          <a:p>
            <a:r>
              <a:t>Geconfronteerd worden met een probleem</a:t>
            </a:r>
          </a:p>
          <a:p>
            <a:endParaRPr/>
          </a:p>
          <a:p>
            <a:r>
              <a:t>Het probleem goed kunnen formuleren</a:t>
            </a:r>
          </a:p>
          <a:p>
            <a:endParaRPr/>
          </a:p>
          <a:p>
            <a:r>
              <a:t>Creatief kunnen nadenken over oplossingen</a:t>
            </a:r>
          </a:p>
          <a:p>
            <a:endParaRPr/>
          </a:p>
          <a:p>
            <a:r>
              <a:t>Deze oplossingen duidelijk en accuraat weergeven </a:t>
            </a:r>
          </a:p>
        </p:txBody>
      </p:sp>
      <p:pic>
        <p:nvPicPr>
          <p:cNvPr id="173" name="Afbeelding" descr="Afbeelding"/>
          <p:cNvPicPr>
            <a:picLocks noChangeAspect="1"/>
          </p:cNvPicPr>
          <p:nvPr/>
        </p:nvPicPr>
        <p:blipFill>
          <a:blip r:embed="rId2"/>
          <a:srcRect l="1940" t="27697" r="4285" b="13324"/>
          <a:stretch>
            <a:fillRect/>
          </a:stretch>
        </p:blipFill>
        <p:spPr>
          <a:xfrm>
            <a:off x="3088282" y="1860245"/>
            <a:ext cx="6828265" cy="3220942"/>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rogrammeren is"/>
          <p:cNvSpPr txBox="1">
            <a:spLocks noGrp="1"/>
          </p:cNvSpPr>
          <p:nvPr>
            <p:ph type="ctrTitle"/>
          </p:nvPr>
        </p:nvSpPr>
        <p:spPr>
          <a:xfrm>
            <a:off x="1270000" y="381000"/>
            <a:ext cx="10464800" cy="3302000"/>
          </a:xfrm>
          <a:prstGeom prst="rect">
            <a:avLst/>
          </a:prstGeom>
        </p:spPr>
        <p:txBody>
          <a:bodyPr anchor="t"/>
          <a:lstStyle/>
          <a:p>
            <a:r>
              <a:t>Programmeren is</a:t>
            </a:r>
          </a:p>
        </p:txBody>
      </p:sp>
      <p:sp>
        <p:nvSpPr>
          <p:cNvPr id="176" name="Zo’n oplossing heet een algoritme:…"/>
          <p:cNvSpPr txBox="1">
            <a:spLocks noGrp="1"/>
          </p:cNvSpPr>
          <p:nvPr>
            <p:ph type="subTitle" sz="half" idx="1"/>
          </p:nvPr>
        </p:nvSpPr>
        <p:spPr>
          <a:xfrm>
            <a:off x="867320" y="5138836"/>
            <a:ext cx="11270160" cy="4301432"/>
          </a:xfrm>
          <a:prstGeom prst="rect">
            <a:avLst/>
          </a:prstGeom>
        </p:spPr>
        <p:txBody>
          <a:bodyPr/>
          <a:lstStyle/>
          <a:p>
            <a:r>
              <a:t>Zo’n oplossing heet een </a:t>
            </a:r>
            <a:r>
              <a:rPr b="1"/>
              <a:t>algoritme</a:t>
            </a:r>
            <a:r>
              <a:t>:</a:t>
            </a:r>
          </a:p>
          <a:p>
            <a:endParaRPr/>
          </a:p>
          <a:p>
            <a:r>
              <a:t>Een lijst met instructies die als ze exact uitgevoerd worden een oplossing voor het probleem vormen.</a:t>
            </a:r>
          </a:p>
          <a:p>
            <a:endParaRPr/>
          </a:p>
          <a:p>
            <a:r>
              <a:t>Lijst met instructies = lijst met programmeer regels</a:t>
            </a:r>
          </a:p>
        </p:txBody>
      </p:sp>
      <p:pic>
        <p:nvPicPr>
          <p:cNvPr id="177" name="Afbeelding" descr="Afbeelding"/>
          <p:cNvPicPr>
            <a:picLocks noChangeAspect="1"/>
          </p:cNvPicPr>
          <p:nvPr/>
        </p:nvPicPr>
        <p:blipFill>
          <a:blip r:embed="rId2"/>
          <a:srcRect l="1940" t="27697" r="4285" b="13324"/>
          <a:stretch>
            <a:fillRect/>
          </a:stretch>
        </p:blipFill>
        <p:spPr>
          <a:xfrm>
            <a:off x="3088282" y="1860245"/>
            <a:ext cx="6828265" cy="3220942"/>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 name="Schermafbeelding 2019-07-12 om 13.41.30.png" descr="Schermafbeelding 2019-07-12 om 13.41.30.png"/>
          <p:cNvPicPr>
            <a:picLocks noChangeAspect="1"/>
          </p:cNvPicPr>
          <p:nvPr/>
        </p:nvPicPr>
        <p:blipFill>
          <a:blip r:embed="rId2"/>
          <a:stretch>
            <a:fillRect/>
          </a:stretch>
        </p:blipFill>
        <p:spPr>
          <a:xfrm>
            <a:off x="2146377" y="2918084"/>
            <a:ext cx="8991446" cy="6762265"/>
          </a:xfrm>
          <a:prstGeom prst="rect">
            <a:avLst/>
          </a:prstGeom>
          <a:ln w="12700">
            <a:miter lim="400000"/>
          </a:ln>
        </p:spPr>
      </p:pic>
      <p:sp>
        <p:nvSpPr>
          <p:cNvPr id="180" name="Hoe ziet dat er dan uit in Processing"/>
          <p:cNvSpPr txBox="1">
            <a:spLocks noGrp="1"/>
          </p:cNvSpPr>
          <p:nvPr>
            <p:ph type="ctrTitle"/>
          </p:nvPr>
        </p:nvSpPr>
        <p:spPr>
          <a:xfrm>
            <a:off x="1270000" y="381000"/>
            <a:ext cx="10464800" cy="3302000"/>
          </a:xfrm>
          <a:prstGeom prst="rect">
            <a:avLst/>
          </a:prstGeom>
        </p:spPr>
        <p:txBody>
          <a:bodyPr anchor="t"/>
          <a:lstStyle/>
          <a:p>
            <a:r>
              <a:t>Hoe ziet dat er dan uit in Processing</a:t>
            </a:r>
          </a:p>
        </p:txBody>
      </p:sp>
      <p:sp>
        <p:nvSpPr>
          <p:cNvPr id="181" name="Processing werkt met Sketches…"/>
          <p:cNvSpPr txBox="1">
            <a:spLocks noGrp="1"/>
          </p:cNvSpPr>
          <p:nvPr>
            <p:ph type="subTitle" sz="half" idx="1"/>
          </p:nvPr>
        </p:nvSpPr>
        <p:spPr>
          <a:xfrm>
            <a:off x="3105993" y="4148501"/>
            <a:ext cx="7072214" cy="4301431"/>
          </a:xfrm>
          <a:prstGeom prst="rect">
            <a:avLst/>
          </a:prstGeom>
        </p:spPr>
        <p:txBody>
          <a:bodyPr/>
          <a:lstStyle/>
          <a:p>
            <a:r>
              <a:t>Processing werkt met Sketches</a:t>
            </a:r>
          </a:p>
          <a:p>
            <a:endParaRPr/>
          </a:p>
          <a:p>
            <a:r>
              <a:t>• soort van Word-document, maar dan voor Processing</a:t>
            </a:r>
          </a:p>
          <a:p>
            <a:endParaRPr/>
          </a:p>
          <a:p>
            <a:r>
              <a:t>• kan je opslaan/naam geven etc</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 Sketch is een .pde bestand…"/>
          <p:cNvSpPr txBox="1">
            <a:spLocks noGrp="1"/>
          </p:cNvSpPr>
          <p:nvPr>
            <p:ph type="subTitle" idx="1"/>
          </p:nvPr>
        </p:nvSpPr>
        <p:spPr>
          <a:xfrm>
            <a:off x="1057919" y="2027601"/>
            <a:ext cx="11168362" cy="7311927"/>
          </a:xfrm>
          <a:prstGeom prst="rect">
            <a:avLst/>
          </a:prstGeom>
        </p:spPr>
        <p:txBody>
          <a:bodyPr/>
          <a:lstStyle/>
          <a:p>
            <a:r>
              <a:t>• Sketch is een .pde bestand</a:t>
            </a:r>
          </a:p>
          <a:p>
            <a:endParaRPr/>
          </a:p>
          <a:p>
            <a:r>
              <a:t>• .pde bestand staat in map met dezelfde naam als de sketch</a:t>
            </a:r>
          </a:p>
          <a:p>
            <a:endParaRPr/>
          </a:p>
          <a:p>
            <a:endParaRPr/>
          </a:p>
          <a:p>
            <a:endParaRPr/>
          </a:p>
          <a:p>
            <a:endParaRPr/>
          </a:p>
          <a:p>
            <a:r>
              <a:t>• Haal .pde bestand niet uit de map</a:t>
            </a:r>
          </a:p>
          <a:p>
            <a:endParaRPr/>
          </a:p>
          <a:p>
            <a:r>
              <a:t>• Bij inleveren huiswerk; map zippen, niet alleen het .pde bestand </a:t>
            </a:r>
          </a:p>
        </p:txBody>
      </p:sp>
      <p:sp>
        <p:nvSpPr>
          <p:cNvPr id="184" name="Bestanden"/>
          <p:cNvSpPr txBox="1">
            <a:spLocks noGrp="1"/>
          </p:cNvSpPr>
          <p:nvPr>
            <p:ph type="ctrTitle"/>
          </p:nvPr>
        </p:nvSpPr>
        <p:spPr>
          <a:xfrm>
            <a:off x="1270000" y="381000"/>
            <a:ext cx="10464800" cy="3302000"/>
          </a:xfrm>
          <a:prstGeom prst="rect">
            <a:avLst/>
          </a:prstGeom>
        </p:spPr>
        <p:txBody>
          <a:bodyPr anchor="t"/>
          <a:lstStyle/>
          <a:p>
            <a:r>
              <a:t>Bestanden</a:t>
            </a:r>
          </a:p>
        </p:txBody>
      </p:sp>
      <p:pic>
        <p:nvPicPr>
          <p:cNvPr id="185" name="Schermafbeelding 2019-07-12 om 13.53.38.png" descr="Schermafbeelding 2019-07-12 om 13.53.38.png"/>
          <p:cNvPicPr>
            <a:picLocks noChangeAspect="1"/>
          </p:cNvPicPr>
          <p:nvPr/>
        </p:nvPicPr>
        <p:blipFill>
          <a:blip r:embed="rId2"/>
          <a:stretch>
            <a:fillRect/>
          </a:stretch>
        </p:blipFill>
        <p:spPr>
          <a:xfrm>
            <a:off x="2733893" y="4401988"/>
            <a:ext cx="8019614" cy="1565275"/>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 name="Schermafbeelding 2019-07-12 om 13.41.30.png" descr="Schermafbeelding 2019-07-12 om 13.41.30.png"/>
          <p:cNvPicPr>
            <a:picLocks noChangeAspect="1"/>
          </p:cNvPicPr>
          <p:nvPr/>
        </p:nvPicPr>
        <p:blipFill>
          <a:blip r:embed="rId2"/>
          <a:stretch>
            <a:fillRect/>
          </a:stretch>
        </p:blipFill>
        <p:spPr>
          <a:xfrm>
            <a:off x="2146377" y="2918084"/>
            <a:ext cx="8991446" cy="6762265"/>
          </a:xfrm>
          <a:prstGeom prst="rect">
            <a:avLst/>
          </a:prstGeom>
          <a:ln w="12700">
            <a:miter lim="400000"/>
          </a:ln>
        </p:spPr>
      </p:pic>
      <p:sp>
        <p:nvSpPr>
          <p:cNvPr id="188" name="Hoe ziet dat er dan uit in Processing"/>
          <p:cNvSpPr txBox="1">
            <a:spLocks noGrp="1"/>
          </p:cNvSpPr>
          <p:nvPr>
            <p:ph type="ctrTitle"/>
          </p:nvPr>
        </p:nvSpPr>
        <p:spPr>
          <a:xfrm>
            <a:off x="1270000" y="381000"/>
            <a:ext cx="10464800" cy="3302000"/>
          </a:xfrm>
          <a:prstGeom prst="rect">
            <a:avLst/>
          </a:prstGeom>
        </p:spPr>
        <p:txBody>
          <a:bodyPr anchor="t"/>
          <a:lstStyle/>
          <a:p>
            <a:r>
              <a:t>Hoe ziet dat er dan uit in Processing</a:t>
            </a:r>
          </a:p>
        </p:txBody>
      </p:sp>
      <p:sp>
        <p:nvSpPr>
          <p:cNvPr id="189" name="Hier komen de programmeer regels"/>
          <p:cNvSpPr txBox="1">
            <a:spLocks noGrp="1"/>
          </p:cNvSpPr>
          <p:nvPr>
            <p:ph type="subTitle" sz="quarter" idx="1"/>
          </p:nvPr>
        </p:nvSpPr>
        <p:spPr>
          <a:xfrm>
            <a:off x="3105993" y="4974001"/>
            <a:ext cx="7072214" cy="1420020"/>
          </a:xfrm>
          <a:prstGeom prst="rect">
            <a:avLst/>
          </a:prstGeom>
        </p:spPr>
        <p:txBody>
          <a:bodyPr/>
          <a:lstStyle/>
          <a:p>
            <a:r>
              <a:t>Hier komen de programmeer regels</a:t>
            </a:r>
          </a:p>
        </p:txBody>
      </p:sp>
      <p:sp>
        <p:nvSpPr>
          <p:cNvPr id="190" name="Hier komen (fout)meldingen"/>
          <p:cNvSpPr txBox="1"/>
          <p:nvPr/>
        </p:nvSpPr>
        <p:spPr>
          <a:xfrm>
            <a:off x="3105993" y="8276001"/>
            <a:ext cx="7072214" cy="8440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defRPr sz="3700" b="0">
                <a:solidFill>
                  <a:srgbClr val="FFFFFF"/>
                </a:solidFill>
              </a:defRPr>
            </a:lvl1pPr>
          </a:lstStyle>
          <a:p>
            <a:r>
              <a:t>Hier komen (fout)meldingen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Wat moet er in ieder geval altijd in:"/>
          <p:cNvSpPr txBox="1">
            <a:spLocks noGrp="1"/>
          </p:cNvSpPr>
          <p:nvPr>
            <p:ph type="ctrTitle"/>
          </p:nvPr>
        </p:nvSpPr>
        <p:spPr>
          <a:xfrm>
            <a:off x="1270000" y="381000"/>
            <a:ext cx="10464800" cy="3302000"/>
          </a:xfrm>
          <a:prstGeom prst="rect">
            <a:avLst/>
          </a:prstGeom>
        </p:spPr>
        <p:txBody>
          <a:bodyPr anchor="t"/>
          <a:lstStyle/>
          <a:p>
            <a:r>
              <a:t>Wat moet er in ieder geval altijd in:</a:t>
            </a:r>
          </a:p>
        </p:txBody>
      </p:sp>
      <p:pic>
        <p:nvPicPr>
          <p:cNvPr id="193" name="Schermafbeelding 2019-07-12 om 14.30.45.png" descr="Schermafbeelding 2019-07-12 om 14.30.45.png"/>
          <p:cNvPicPr>
            <a:picLocks noChangeAspect="1"/>
          </p:cNvPicPr>
          <p:nvPr/>
        </p:nvPicPr>
        <p:blipFill>
          <a:blip r:embed="rId2"/>
          <a:stretch>
            <a:fillRect/>
          </a:stretch>
        </p:blipFill>
        <p:spPr>
          <a:xfrm>
            <a:off x="1270000" y="3012126"/>
            <a:ext cx="10464800" cy="6896212"/>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Docenten (college)"/>
          <p:cNvSpPr txBox="1">
            <a:spLocks noGrp="1"/>
          </p:cNvSpPr>
          <p:nvPr>
            <p:ph type="ctrTitle"/>
          </p:nvPr>
        </p:nvSpPr>
        <p:spPr>
          <a:xfrm>
            <a:off x="1270000" y="-1511300"/>
            <a:ext cx="10464800" cy="3302000"/>
          </a:xfrm>
          <a:prstGeom prst="rect">
            <a:avLst/>
          </a:prstGeom>
        </p:spPr>
        <p:txBody>
          <a:bodyPr/>
          <a:lstStyle/>
          <a:p>
            <a:r>
              <a:t>Docenten (college)</a:t>
            </a:r>
          </a:p>
        </p:txBody>
      </p:sp>
      <p:sp>
        <p:nvSpPr>
          <p:cNvPr id="123" name="Vincent Booman"/>
          <p:cNvSpPr txBox="1">
            <a:spLocks noGrp="1"/>
          </p:cNvSpPr>
          <p:nvPr>
            <p:ph type="subTitle" sz="quarter" idx="1"/>
          </p:nvPr>
        </p:nvSpPr>
        <p:spPr>
          <a:xfrm>
            <a:off x="1320800" y="5854700"/>
            <a:ext cx="4320580" cy="1130300"/>
          </a:xfrm>
          <a:prstGeom prst="rect">
            <a:avLst/>
          </a:prstGeom>
        </p:spPr>
        <p:txBody>
          <a:bodyPr/>
          <a:lstStyle/>
          <a:p>
            <a:r>
              <a:t>Vincent Booman</a:t>
            </a:r>
          </a:p>
        </p:txBody>
      </p:sp>
      <p:sp>
        <p:nvSpPr>
          <p:cNvPr id="124" name="Ton Markus"/>
          <p:cNvSpPr txBox="1"/>
          <p:nvPr/>
        </p:nvSpPr>
        <p:spPr>
          <a:xfrm>
            <a:off x="7518400" y="5854700"/>
            <a:ext cx="4320580" cy="1130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defRPr sz="3700" b="0"/>
            </a:lvl1pPr>
          </a:lstStyle>
          <a:p>
            <a:r>
              <a:t>Ton Markus</a:t>
            </a:r>
          </a:p>
        </p:txBody>
      </p:sp>
      <p:pic>
        <p:nvPicPr>
          <p:cNvPr id="125" name="_TranscodedImage.jpg.png" descr="_TranscodedImage.jpg.png"/>
          <p:cNvPicPr>
            <a:picLocks noChangeAspect="1"/>
          </p:cNvPicPr>
          <p:nvPr/>
        </p:nvPicPr>
        <p:blipFill>
          <a:blip r:embed="rId2"/>
          <a:stretch>
            <a:fillRect/>
          </a:stretch>
        </p:blipFill>
        <p:spPr>
          <a:xfrm>
            <a:off x="8210301" y="2619871"/>
            <a:ext cx="2936777" cy="2936776"/>
          </a:xfrm>
          <a:prstGeom prst="rect">
            <a:avLst/>
          </a:prstGeom>
          <a:ln w="12700">
            <a:miter lim="400000"/>
          </a:ln>
        </p:spPr>
      </p:pic>
      <p:pic>
        <p:nvPicPr>
          <p:cNvPr id="2" name="Picture 1">
            <a:extLst>
              <a:ext uri="{FF2B5EF4-FFF2-40B4-BE49-F238E27FC236}">
                <a16:creationId xmlns:a16="http://schemas.microsoft.com/office/drawing/2014/main" id="{7E8ACE52-7B19-4CEB-BDB7-FB9B45F0C3FC}"/>
              </a:ext>
            </a:extLst>
          </p:cNvPr>
          <p:cNvPicPr>
            <a:picLocks noChangeAspect="1"/>
          </p:cNvPicPr>
          <p:nvPr/>
        </p:nvPicPr>
        <p:blipFill>
          <a:blip r:embed="rId3"/>
          <a:stretch>
            <a:fillRect/>
          </a:stretch>
        </p:blipFill>
        <p:spPr>
          <a:xfrm>
            <a:off x="1997461" y="2627490"/>
            <a:ext cx="3015648" cy="2936777"/>
          </a:xfrm>
          <a:prstGeom prst="rect">
            <a:avLst/>
          </a:prstGeom>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Wat moet er in ieder geval altijd in:"/>
          <p:cNvSpPr txBox="1">
            <a:spLocks noGrp="1"/>
          </p:cNvSpPr>
          <p:nvPr>
            <p:ph type="ctrTitle"/>
          </p:nvPr>
        </p:nvSpPr>
        <p:spPr>
          <a:xfrm>
            <a:off x="1270000" y="381000"/>
            <a:ext cx="10464800" cy="3302000"/>
          </a:xfrm>
          <a:prstGeom prst="rect">
            <a:avLst/>
          </a:prstGeom>
        </p:spPr>
        <p:txBody>
          <a:bodyPr anchor="t"/>
          <a:lstStyle/>
          <a:p>
            <a:r>
              <a:t>Wat moet er in ieder geval altijd in:</a:t>
            </a:r>
          </a:p>
        </p:txBody>
      </p:sp>
      <p:pic>
        <p:nvPicPr>
          <p:cNvPr id="196" name="Schermafbeelding 2019-07-12 om 14.30.45.png" descr="Schermafbeelding 2019-07-12 om 14.30.45.png"/>
          <p:cNvPicPr>
            <a:picLocks noChangeAspect="1"/>
          </p:cNvPicPr>
          <p:nvPr/>
        </p:nvPicPr>
        <p:blipFill>
          <a:blip r:embed="rId2"/>
          <a:stretch>
            <a:fillRect/>
          </a:stretch>
        </p:blipFill>
        <p:spPr>
          <a:xfrm>
            <a:off x="1270000" y="3012126"/>
            <a:ext cx="10464800" cy="6896212"/>
          </a:xfrm>
          <a:prstGeom prst="rect">
            <a:avLst/>
          </a:prstGeom>
          <a:ln w="12700">
            <a:miter lim="400000"/>
          </a:ln>
        </p:spPr>
      </p:pic>
      <p:sp>
        <p:nvSpPr>
          <p:cNvPr id="197" name="Door wie gemaakt, wat doet het"/>
          <p:cNvSpPr txBox="1">
            <a:spLocks noGrp="1"/>
          </p:cNvSpPr>
          <p:nvPr>
            <p:ph type="subTitle" sz="quarter" idx="1"/>
          </p:nvPr>
        </p:nvSpPr>
        <p:spPr>
          <a:xfrm>
            <a:off x="7272052" y="4648593"/>
            <a:ext cx="4155559" cy="1904214"/>
          </a:xfrm>
          <a:prstGeom prst="rect">
            <a:avLst/>
          </a:prstGeom>
        </p:spPr>
        <p:txBody>
          <a:bodyPr/>
          <a:lstStyle/>
          <a:p>
            <a:r>
              <a:t>Door wie gemaakt, wat doet het</a:t>
            </a:r>
          </a:p>
        </p:txBody>
      </p:sp>
      <p:sp>
        <p:nvSpPr>
          <p:cNvPr id="198" name="Lijn"/>
          <p:cNvSpPr/>
          <p:nvPr/>
        </p:nvSpPr>
        <p:spPr>
          <a:xfrm flipH="1" flipV="1">
            <a:off x="5457039" y="4650822"/>
            <a:ext cx="1674945" cy="313618"/>
          </a:xfrm>
          <a:prstGeom prst="line">
            <a:avLst/>
          </a:prstGeom>
          <a:ln w="63500">
            <a:solidFill>
              <a:srgbClr val="FF0F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Wat moet er in ieder geval altijd in:"/>
          <p:cNvSpPr txBox="1">
            <a:spLocks noGrp="1"/>
          </p:cNvSpPr>
          <p:nvPr>
            <p:ph type="ctrTitle"/>
          </p:nvPr>
        </p:nvSpPr>
        <p:spPr>
          <a:xfrm>
            <a:off x="1270000" y="381000"/>
            <a:ext cx="10464800" cy="3302000"/>
          </a:xfrm>
          <a:prstGeom prst="rect">
            <a:avLst/>
          </a:prstGeom>
        </p:spPr>
        <p:txBody>
          <a:bodyPr anchor="t"/>
          <a:lstStyle/>
          <a:p>
            <a:r>
              <a:t>Wat moet er in ieder geval altijd in:</a:t>
            </a:r>
          </a:p>
        </p:txBody>
      </p:sp>
      <p:pic>
        <p:nvPicPr>
          <p:cNvPr id="201" name="Schermafbeelding 2019-07-12 om 14.30.45.png" descr="Schermafbeelding 2019-07-12 om 14.30.45.png"/>
          <p:cNvPicPr>
            <a:picLocks noChangeAspect="1"/>
          </p:cNvPicPr>
          <p:nvPr/>
        </p:nvPicPr>
        <p:blipFill>
          <a:blip r:embed="rId2"/>
          <a:stretch>
            <a:fillRect/>
          </a:stretch>
        </p:blipFill>
        <p:spPr>
          <a:xfrm>
            <a:off x="1270000" y="3012126"/>
            <a:ext cx="10464800" cy="6896212"/>
          </a:xfrm>
          <a:prstGeom prst="rect">
            <a:avLst/>
          </a:prstGeom>
          <a:ln w="12700">
            <a:miter lim="400000"/>
          </a:ln>
        </p:spPr>
      </p:pic>
      <p:sp>
        <p:nvSpPr>
          <p:cNvPr id="202" name="Puntkomma achter aan iedere opdracht regel"/>
          <p:cNvSpPr txBox="1">
            <a:spLocks noGrp="1"/>
          </p:cNvSpPr>
          <p:nvPr>
            <p:ph type="subTitle" sz="quarter" idx="1"/>
          </p:nvPr>
        </p:nvSpPr>
        <p:spPr>
          <a:xfrm>
            <a:off x="7208553" y="5478627"/>
            <a:ext cx="4049494" cy="2190509"/>
          </a:xfrm>
          <a:prstGeom prst="rect">
            <a:avLst/>
          </a:prstGeom>
        </p:spPr>
        <p:txBody>
          <a:bodyPr/>
          <a:lstStyle/>
          <a:p>
            <a:r>
              <a:t>Puntkomma achter aan iedere opdracht regel</a:t>
            </a:r>
          </a:p>
        </p:txBody>
      </p:sp>
      <p:sp>
        <p:nvSpPr>
          <p:cNvPr id="203" name="Lijn"/>
          <p:cNvSpPr/>
          <p:nvPr/>
        </p:nvSpPr>
        <p:spPr>
          <a:xfrm flipH="1" flipV="1">
            <a:off x="3452573" y="5361969"/>
            <a:ext cx="4044622" cy="534344"/>
          </a:xfrm>
          <a:prstGeom prst="line">
            <a:avLst/>
          </a:prstGeom>
          <a:ln w="63500">
            <a:solidFill>
              <a:srgbClr val="FF0F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Je eerste tekenopdracht"/>
          <p:cNvSpPr txBox="1">
            <a:spLocks noGrp="1"/>
          </p:cNvSpPr>
          <p:nvPr>
            <p:ph type="ctrTitle"/>
          </p:nvPr>
        </p:nvSpPr>
        <p:spPr>
          <a:xfrm>
            <a:off x="1270000" y="381000"/>
            <a:ext cx="10464800" cy="3302000"/>
          </a:xfrm>
          <a:prstGeom prst="rect">
            <a:avLst/>
          </a:prstGeom>
        </p:spPr>
        <p:txBody>
          <a:bodyPr anchor="t"/>
          <a:lstStyle/>
          <a:p>
            <a:r>
              <a:t>Je eerste tekenopdracht</a:t>
            </a:r>
          </a:p>
        </p:txBody>
      </p:sp>
      <p:pic>
        <p:nvPicPr>
          <p:cNvPr id="206" name="Schermafbeelding 2019-07-12 om 14.30.17.png" descr="Schermafbeelding 2019-07-12 om 14.30.17.png"/>
          <p:cNvPicPr>
            <a:picLocks noChangeAspect="1"/>
          </p:cNvPicPr>
          <p:nvPr/>
        </p:nvPicPr>
        <p:blipFill>
          <a:blip r:embed="rId2"/>
          <a:stretch>
            <a:fillRect/>
          </a:stretch>
        </p:blipFill>
        <p:spPr>
          <a:xfrm>
            <a:off x="1270000" y="2991174"/>
            <a:ext cx="10464800" cy="6938116"/>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Resultaat:"/>
          <p:cNvSpPr txBox="1">
            <a:spLocks noGrp="1"/>
          </p:cNvSpPr>
          <p:nvPr>
            <p:ph type="ctrTitle"/>
          </p:nvPr>
        </p:nvSpPr>
        <p:spPr>
          <a:xfrm>
            <a:off x="1270000" y="381000"/>
            <a:ext cx="10464800" cy="3302000"/>
          </a:xfrm>
          <a:prstGeom prst="rect">
            <a:avLst/>
          </a:prstGeom>
        </p:spPr>
        <p:txBody>
          <a:bodyPr anchor="t"/>
          <a:lstStyle/>
          <a:p>
            <a:r>
              <a:t>Resultaat:</a:t>
            </a:r>
          </a:p>
        </p:txBody>
      </p:sp>
      <p:pic>
        <p:nvPicPr>
          <p:cNvPr id="209" name="Schermafbeelding 2019-07-12 om 14.32.55.png" descr="Schermafbeelding 2019-07-12 om 14.32.55.png"/>
          <p:cNvPicPr>
            <a:picLocks noChangeAspect="1"/>
          </p:cNvPicPr>
          <p:nvPr/>
        </p:nvPicPr>
        <p:blipFill>
          <a:blip r:embed="rId2"/>
          <a:stretch>
            <a:fillRect/>
          </a:stretch>
        </p:blipFill>
        <p:spPr>
          <a:xfrm>
            <a:off x="1501288" y="2553129"/>
            <a:ext cx="10464801" cy="7593742"/>
          </a:xfrm>
          <a:prstGeom prst="rect">
            <a:avLst/>
          </a:prstGeom>
          <a:ln w="12700">
            <a:miter lim="400000"/>
          </a:ln>
        </p:spPr>
      </p:pic>
      <p:sp>
        <p:nvSpPr>
          <p:cNvPr id="210" name="Druk op de…"/>
          <p:cNvSpPr txBox="1">
            <a:spLocks noGrp="1"/>
          </p:cNvSpPr>
          <p:nvPr>
            <p:ph type="subTitle" sz="quarter" idx="1"/>
          </p:nvPr>
        </p:nvSpPr>
        <p:spPr>
          <a:xfrm>
            <a:off x="452152" y="2139034"/>
            <a:ext cx="2908528" cy="1904214"/>
          </a:xfrm>
          <a:prstGeom prst="rect">
            <a:avLst/>
          </a:prstGeom>
        </p:spPr>
        <p:txBody>
          <a:bodyPr/>
          <a:lstStyle/>
          <a:p>
            <a:r>
              <a:t>Druk op de</a:t>
            </a:r>
          </a:p>
          <a:p>
            <a:r>
              <a:t>play knop</a:t>
            </a:r>
          </a:p>
        </p:txBody>
      </p:sp>
      <p:sp>
        <p:nvSpPr>
          <p:cNvPr id="211" name="Lijn"/>
          <p:cNvSpPr/>
          <p:nvPr/>
        </p:nvSpPr>
        <p:spPr>
          <a:xfrm flipH="1">
            <a:off x="10087777" y="2141765"/>
            <a:ext cx="1077600" cy="1331929"/>
          </a:xfrm>
          <a:prstGeom prst="line">
            <a:avLst/>
          </a:prstGeom>
          <a:ln w="63500">
            <a:solidFill>
              <a:srgbClr val="FF0F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2" name="Hier wordt je programma ‘afgespeeld”"/>
          <p:cNvSpPr txBox="1"/>
          <p:nvPr/>
        </p:nvSpPr>
        <p:spPr>
          <a:xfrm>
            <a:off x="9989852" y="272135"/>
            <a:ext cx="2908528" cy="19042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defRPr sz="3700" b="0"/>
            </a:lvl1pPr>
          </a:lstStyle>
          <a:p>
            <a:r>
              <a:t>Hier wordt je programma ‘afgespeeld”</a:t>
            </a:r>
          </a:p>
        </p:txBody>
      </p:sp>
      <p:sp>
        <p:nvSpPr>
          <p:cNvPr id="213" name="Lijn"/>
          <p:cNvSpPr/>
          <p:nvPr/>
        </p:nvSpPr>
        <p:spPr>
          <a:xfrm>
            <a:off x="1749516" y="3326932"/>
            <a:ext cx="581737" cy="775313"/>
          </a:xfrm>
          <a:prstGeom prst="line">
            <a:avLst/>
          </a:prstGeom>
          <a:ln w="63500">
            <a:solidFill>
              <a:srgbClr val="FF0F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De cijfertjes uitgelegd:"/>
          <p:cNvSpPr txBox="1">
            <a:spLocks noGrp="1"/>
          </p:cNvSpPr>
          <p:nvPr>
            <p:ph type="ctrTitle"/>
          </p:nvPr>
        </p:nvSpPr>
        <p:spPr>
          <a:xfrm>
            <a:off x="951755" y="381000"/>
            <a:ext cx="11101290" cy="3302000"/>
          </a:xfrm>
          <a:prstGeom prst="rect">
            <a:avLst/>
          </a:prstGeom>
        </p:spPr>
        <p:txBody>
          <a:bodyPr anchor="t"/>
          <a:lstStyle/>
          <a:p>
            <a:r>
              <a:t>De cijfertjes uitgelegd:</a:t>
            </a:r>
          </a:p>
        </p:txBody>
      </p:sp>
      <p:pic>
        <p:nvPicPr>
          <p:cNvPr id="216" name="Schermafbeelding 2019-07-12 om 14.32.55.png" descr="Schermafbeelding 2019-07-12 om 14.32.55.png"/>
          <p:cNvPicPr>
            <a:picLocks noChangeAspect="1"/>
          </p:cNvPicPr>
          <p:nvPr/>
        </p:nvPicPr>
        <p:blipFill>
          <a:blip r:embed="rId2"/>
          <a:stretch>
            <a:fillRect/>
          </a:stretch>
        </p:blipFill>
        <p:spPr>
          <a:xfrm>
            <a:off x="-783533" y="2833398"/>
            <a:ext cx="13762311" cy="9986568"/>
          </a:xfrm>
          <a:prstGeom prst="rect">
            <a:avLst/>
          </a:prstGeom>
          <a:ln w="12700">
            <a:miter lim="400000"/>
          </a:ln>
        </p:spPr>
      </p:pic>
      <p:sp>
        <p:nvSpPr>
          <p:cNvPr id="217" name="0,0"/>
          <p:cNvSpPr txBox="1">
            <a:spLocks noGrp="1"/>
          </p:cNvSpPr>
          <p:nvPr>
            <p:ph type="subTitle" sz="quarter" idx="1"/>
          </p:nvPr>
        </p:nvSpPr>
        <p:spPr>
          <a:xfrm>
            <a:off x="5931431" y="1923134"/>
            <a:ext cx="1141938" cy="770987"/>
          </a:xfrm>
          <a:prstGeom prst="rect">
            <a:avLst/>
          </a:prstGeom>
        </p:spPr>
        <p:txBody>
          <a:bodyPr/>
          <a:lstStyle/>
          <a:p>
            <a:r>
              <a:t>0,0</a:t>
            </a:r>
          </a:p>
        </p:txBody>
      </p:sp>
      <p:sp>
        <p:nvSpPr>
          <p:cNvPr id="218" name="Lijn"/>
          <p:cNvSpPr/>
          <p:nvPr/>
        </p:nvSpPr>
        <p:spPr>
          <a:xfrm>
            <a:off x="6607266" y="2514132"/>
            <a:ext cx="581737" cy="775313"/>
          </a:xfrm>
          <a:prstGeom prst="line">
            <a:avLst/>
          </a:prstGeom>
          <a:ln w="63500">
            <a:solidFill>
              <a:srgbClr val="FF0F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9" name="Lijn"/>
          <p:cNvSpPr/>
          <p:nvPr/>
        </p:nvSpPr>
        <p:spPr>
          <a:xfrm flipV="1">
            <a:off x="11922216" y="7415059"/>
            <a:ext cx="736518" cy="534674"/>
          </a:xfrm>
          <a:prstGeom prst="line">
            <a:avLst/>
          </a:prstGeom>
          <a:ln w="63500">
            <a:solidFill>
              <a:srgbClr val="FF0F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0" name="400,300"/>
          <p:cNvSpPr txBox="1"/>
          <p:nvPr/>
        </p:nvSpPr>
        <p:spPr>
          <a:xfrm>
            <a:off x="10002377" y="7682585"/>
            <a:ext cx="1940847" cy="7709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defRPr sz="3700" b="0"/>
            </a:lvl1pPr>
          </a:lstStyle>
          <a:p>
            <a:r>
              <a:t>400,300</a:t>
            </a:r>
          </a:p>
        </p:txBody>
      </p:sp>
      <p:sp>
        <p:nvSpPr>
          <p:cNvPr id="221" name="Lijn"/>
          <p:cNvSpPr/>
          <p:nvPr/>
        </p:nvSpPr>
        <p:spPr>
          <a:xfrm>
            <a:off x="7244774" y="4396827"/>
            <a:ext cx="1051239" cy="1"/>
          </a:xfrm>
          <a:prstGeom prst="line">
            <a:avLst/>
          </a:prstGeom>
          <a:ln w="38100">
            <a:solidFill>
              <a:srgbClr val="FF0F00"/>
            </a:solidFill>
            <a:miter lim="400000"/>
            <a:headEnd type="triangle"/>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2" name="80…"/>
          <p:cNvSpPr txBox="1"/>
          <p:nvPr/>
        </p:nvSpPr>
        <p:spPr>
          <a:xfrm>
            <a:off x="7008900" y="4437555"/>
            <a:ext cx="1522988" cy="16682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lnSpcReduction="10000"/>
          </a:bodyPr>
          <a:lstStyle/>
          <a:p>
            <a:pPr defTabSz="554990">
              <a:defRPr sz="3514" b="0"/>
            </a:pPr>
            <a:r>
              <a:t>80</a:t>
            </a:r>
          </a:p>
          <a:p>
            <a:pPr defTabSz="554990">
              <a:defRPr sz="3514" b="0"/>
            </a:pPr>
            <a:r>
              <a:t>(1e)</a:t>
            </a:r>
          </a:p>
          <a:p>
            <a:pPr defTabSz="554990">
              <a:defRPr sz="3514" b="0"/>
            </a:pPr>
            <a:r>
              <a:t>x</a:t>
            </a:r>
          </a:p>
        </p:txBody>
      </p:sp>
      <p:sp>
        <p:nvSpPr>
          <p:cNvPr id="223" name="Lijn"/>
          <p:cNvSpPr/>
          <p:nvPr/>
        </p:nvSpPr>
        <p:spPr>
          <a:xfrm flipV="1">
            <a:off x="8311574" y="3326666"/>
            <a:ext cx="1" cy="1076992"/>
          </a:xfrm>
          <a:prstGeom prst="line">
            <a:avLst/>
          </a:prstGeom>
          <a:ln w="38100">
            <a:solidFill>
              <a:srgbClr val="FF0F00"/>
            </a:solidFill>
            <a:miter lim="400000"/>
            <a:headEnd type="triangle"/>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4" name="80 (2e) y"/>
          <p:cNvSpPr txBox="1"/>
          <p:nvPr/>
        </p:nvSpPr>
        <p:spPr>
          <a:xfrm>
            <a:off x="8444000" y="3584059"/>
            <a:ext cx="1940847" cy="7709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fontScale="92500"/>
          </a:bodyPr>
          <a:lstStyle>
            <a:lvl1pPr>
              <a:defRPr sz="3700" b="0"/>
            </a:lvl1pPr>
          </a:lstStyle>
          <a:p>
            <a:r>
              <a:t>80 (2e) y</a:t>
            </a:r>
          </a:p>
        </p:txBody>
      </p:sp>
      <p:sp>
        <p:nvSpPr>
          <p:cNvPr id="225" name="Lijn"/>
          <p:cNvSpPr/>
          <p:nvPr/>
        </p:nvSpPr>
        <p:spPr>
          <a:xfrm>
            <a:off x="8286174" y="5094145"/>
            <a:ext cx="715633" cy="1"/>
          </a:xfrm>
          <a:prstGeom prst="line">
            <a:avLst/>
          </a:prstGeom>
          <a:ln w="38100">
            <a:solidFill>
              <a:srgbClr val="FF0F00"/>
            </a:solidFill>
            <a:miter lim="400000"/>
            <a:headEnd type="triangle"/>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6" name="50…"/>
          <p:cNvSpPr txBox="1"/>
          <p:nvPr/>
        </p:nvSpPr>
        <p:spPr>
          <a:xfrm>
            <a:off x="7737439" y="5212255"/>
            <a:ext cx="1813103" cy="16682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lnSpcReduction="10000"/>
          </a:bodyPr>
          <a:lstStyle/>
          <a:p>
            <a:pPr defTabSz="554990">
              <a:defRPr sz="3514" b="0"/>
            </a:pPr>
            <a:r>
              <a:t>50</a:t>
            </a:r>
          </a:p>
          <a:p>
            <a:pPr defTabSz="554990">
              <a:defRPr sz="3514" b="0"/>
            </a:pPr>
            <a:r>
              <a:t>(1e)</a:t>
            </a:r>
          </a:p>
          <a:p>
            <a:pPr defTabSz="554990">
              <a:defRPr sz="3514" b="0"/>
            </a:pPr>
            <a:r>
              <a:t>Breedte</a:t>
            </a:r>
          </a:p>
        </p:txBody>
      </p:sp>
      <p:sp>
        <p:nvSpPr>
          <p:cNvPr id="227" name="Lijn"/>
          <p:cNvSpPr/>
          <p:nvPr/>
        </p:nvSpPr>
        <p:spPr>
          <a:xfrm flipV="1">
            <a:off x="8997374" y="4394671"/>
            <a:ext cx="1" cy="701758"/>
          </a:xfrm>
          <a:prstGeom prst="line">
            <a:avLst/>
          </a:prstGeom>
          <a:ln w="38100">
            <a:solidFill>
              <a:srgbClr val="FF0F00"/>
            </a:solidFill>
            <a:miter lim="400000"/>
            <a:headEnd type="triangle"/>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8" name="50 (2e) hoogte"/>
          <p:cNvSpPr txBox="1"/>
          <p:nvPr/>
        </p:nvSpPr>
        <p:spPr>
          <a:xfrm>
            <a:off x="9142500" y="4398157"/>
            <a:ext cx="3168382" cy="7709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defRPr sz="3700" b="0"/>
            </a:lvl1pPr>
          </a:lstStyle>
          <a:p>
            <a:r>
              <a:t>50 (2e) hoogte</a:t>
            </a:r>
          </a:p>
        </p:txBody>
      </p:sp>
      <p:sp>
        <p:nvSpPr>
          <p:cNvPr id="229" name="Lijn"/>
          <p:cNvSpPr/>
          <p:nvPr/>
        </p:nvSpPr>
        <p:spPr>
          <a:xfrm flipH="1">
            <a:off x="821851" y="3417481"/>
            <a:ext cx="1565869" cy="5140253"/>
          </a:xfrm>
          <a:prstGeom prst="line">
            <a:avLst/>
          </a:prstGeom>
          <a:ln w="63500">
            <a:solidFill>
              <a:srgbClr val="FF0F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0" name="Opdracht: teken een rechthoek"/>
          <p:cNvSpPr txBox="1"/>
          <p:nvPr/>
        </p:nvSpPr>
        <p:spPr>
          <a:xfrm>
            <a:off x="538745" y="2250545"/>
            <a:ext cx="3790831" cy="16682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defRPr sz="3700" b="0"/>
            </a:lvl1pPr>
          </a:lstStyle>
          <a:p>
            <a:r>
              <a:t>Opdracht: teken een rechthoek</a:t>
            </a:r>
          </a:p>
        </p:txBody>
      </p:sp>
      <p:sp>
        <p:nvSpPr>
          <p:cNvPr id="231" name="Lijn"/>
          <p:cNvSpPr/>
          <p:nvPr/>
        </p:nvSpPr>
        <p:spPr>
          <a:xfrm flipH="1">
            <a:off x="1689024" y="4346466"/>
            <a:ext cx="2661293" cy="4197923"/>
          </a:xfrm>
          <a:prstGeom prst="line">
            <a:avLst/>
          </a:prstGeom>
          <a:ln w="63500">
            <a:solidFill>
              <a:srgbClr val="FF0F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2" name="Met deze cijfers"/>
          <p:cNvSpPr txBox="1"/>
          <p:nvPr/>
        </p:nvSpPr>
        <p:spPr>
          <a:xfrm>
            <a:off x="2607457" y="3723745"/>
            <a:ext cx="3790831" cy="16682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defRPr sz="3700" b="0"/>
            </a:lvl1pPr>
          </a:lstStyle>
          <a:p>
            <a:r>
              <a:t>Met deze cijfers</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 name="Schermafbeelding 2019-07-12 om 14.53.49.png" descr="Schermafbeelding 2019-07-12 om 14.53.49.png"/>
          <p:cNvPicPr>
            <a:picLocks noChangeAspect="1"/>
          </p:cNvPicPr>
          <p:nvPr/>
        </p:nvPicPr>
        <p:blipFill>
          <a:blip r:embed="rId2"/>
          <a:stretch>
            <a:fillRect/>
          </a:stretch>
        </p:blipFill>
        <p:spPr>
          <a:xfrm>
            <a:off x="-864394" y="1761007"/>
            <a:ext cx="6928346" cy="7679386"/>
          </a:xfrm>
          <a:prstGeom prst="rect">
            <a:avLst/>
          </a:prstGeom>
          <a:ln w="12700">
            <a:miter lim="400000"/>
          </a:ln>
        </p:spPr>
      </p:pic>
      <p:sp>
        <p:nvSpPr>
          <p:cNvPr id="235" name="‘alle’ opdrachten"/>
          <p:cNvSpPr txBox="1">
            <a:spLocks noGrp="1"/>
          </p:cNvSpPr>
          <p:nvPr>
            <p:ph type="ctrTitle"/>
          </p:nvPr>
        </p:nvSpPr>
        <p:spPr>
          <a:xfrm>
            <a:off x="951755" y="381000"/>
            <a:ext cx="11101290" cy="1668271"/>
          </a:xfrm>
          <a:prstGeom prst="rect">
            <a:avLst/>
          </a:prstGeom>
        </p:spPr>
        <p:txBody>
          <a:bodyPr anchor="t"/>
          <a:lstStyle/>
          <a:p>
            <a:r>
              <a:t>‘alle’ opdrachten</a:t>
            </a:r>
          </a:p>
        </p:txBody>
      </p:sp>
      <p:pic>
        <p:nvPicPr>
          <p:cNvPr id="236" name="Schermafbeelding 2019-07-12 om 14.53.22.png" descr="Schermafbeelding 2019-07-12 om 14.53.22.png"/>
          <p:cNvPicPr>
            <a:picLocks noChangeAspect="1"/>
          </p:cNvPicPr>
          <p:nvPr/>
        </p:nvPicPr>
        <p:blipFill>
          <a:blip r:embed="rId3"/>
          <a:stretch>
            <a:fillRect/>
          </a:stretch>
        </p:blipFill>
        <p:spPr>
          <a:xfrm>
            <a:off x="7205265" y="2243841"/>
            <a:ext cx="6810555" cy="4747930"/>
          </a:xfrm>
          <a:prstGeom prst="rect">
            <a:avLst/>
          </a:prstGeom>
          <a:ln w="12700">
            <a:miter lim="400000"/>
          </a:ln>
        </p:spPr>
      </p:pic>
      <p:sp>
        <p:nvSpPr>
          <p:cNvPr id="237" name="Via:"/>
          <p:cNvSpPr txBox="1"/>
          <p:nvPr/>
        </p:nvSpPr>
        <p:spPr>
          <a:xfrm>
            <a:off x="7117346" y="1577445"/>
            <a:ext cx="3790831" cy="16682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defRPr sz="3700" b="0"/>
            </a:lvl1pPr>
          </a:lstStyle>
          <a:p>
            <a:r>
              <a:t>Via:</a:t>
            </a:r>
          </a:p>
        </p:txBody>
      </p:sp>
      <p:sp>
        <p:nvSpPr>
          <p:cNvPr id="238" name="of:"/>
          <p:cNvSpPr txBox="1"/>
          <p:nvPr/>
        </p:nvSpPr>
        <p:spPr>
          <a:xfrm>
            <a:off x="7117346" y="7368644"/>
            <a:ext cx="3790831" cy="16682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defRPr sz="3700" b="0"/>
            </a:lvl1pPr>
          </a:lstStyle>
          <a:p>
            <a:r>
              <a:t>of:</a:t>
            </a:r>
          </a:p>
        </p:txBody>
      </p:sp>
      <p:pic>
        <p:nvPicPr>
          <p:cNvPr id="239" name="Schermafbeelding 2019-07-12 om 14.54.18.png" descr="Schermafbeelding 2019-07-12 om 14.54.18.png"/>
          <p:cNvPicPr>
            <a:picLocks noChangeAspect="1"/>
          </p:cNvPicPr>
          <p:nvPr/>
        </p:nvPicPr>
        <p:blipFill>
          <a:blip r:embed="rId4"/>
          <a:stretch>
            <a:fillRect/>
          </a:stretch>
        </p:blipFill>
        <p:spPr>
          <a:xfrm>
            <a:off x="6246068" y="8269882"/>
            <a:ext cx="8995031" cy="942533"/>
          </a:xfrm>
          <a:prstGeom prst="rect">
            <a:avLst/>
          </a:prstGeom>
          <a:ln w="12700">
            <a:miter lim="400000"/>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Welke gaan we gebruiken:"/>
          <p:cNvSpPr txBox="1">
            <a:spLocks noGrp="1"/>
          </p:cNvSpPr>
          <p:nvPr>
            <p:ph type="ctrTitle"/>
          </p:nvPr>
        </p:nvSpPr>
        <p:spPr>
          <a:xfrm>
            <a:off x="208061" y="381000"/>
            <a:ext cx="12588678" cy="1668271"/>
          </a:xfrm>
          <a:prstGeom prst="rect">
            <a:avLst/>
          </a:prstGeom>
        </p:spPr>
        <p:txBody>
          <a:bodyPr anchor="t"/>
          <a:lstStyle/>
          <a:p>
            <a:r>
              <a:t>Welke gaan we gebruiken:</a:t>
            </a:r>
          </a:p>
        </p:txBody>
      </p:sp>
      <p:pic>
        <p:nvPicPr>
          <p:cNvPr id="242" name="Schermafbeelding 2019-07-12 om 14.59.49.png" descr="Schermafbeelding 2019-07-12 om 14.59.49.png"/>
          <p:cNvPicPr>
            <a:picLocks noChangeAspect="1"/>
          </p:cNvPicPr>
          <p:nvPr/>
        </p:nvPicPr>
        <p:blipFill>
          <a:blip r:embed="rId2"/>
          <a:stretch>
            <a:fillRect/>
          </a:stretch>
        </p:blipFill>
        <p:spPr>
          <a:xfrm>
            <a:off x="-333177" y="2435237"/>
            <a:ext cx="7062792" cy="4883126"/>
          </a:xfrm>
          <a:prstGeom prst="rect">
            <a:avLst/>
          </a:prstGeom>
          <a:ln w="12700">
            <a:miter lim="400000"/>
          </a:ln>
        </p:spPr>
      </p:pic>
      <p:pic>
        <p:nvPicPr>
          <p:cNvPr id="243" name="Schermafbeelding 2019-07-12 om 15.00.25.png" descr="Schermafbeelding 2019-07-12 om 15.00.25.png"/>
          <p:cNvPicPr>
            <a:picLocks noChangeAspect="1"/>
          </p:cNvPicPr>
          <p:nvPr/>
        </p:nvPicPr>
        <p:blipFill>
          <a:blip r:embed="rId3"/>
          <a:stretch>
            <a:fillRect/>
          </a:stretch>
        </p:blipFill>
        <p:spPr>
          <a:xfrm>
            <a:off x="6777335" y="2389652"/>
            <a:ext cx="6915876" cy="4974296"/>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Lesopdracht 1…"/>
          <p:cNvSpPr txBox="1">
            <a:spLocks noGrp="1"/>
          </p:cNvSpPr>
          <p:nvPr>
            <p:ph type="ctrTitle"/>
          </p:nvPr>
        </p:nvSpPr>
        <p:spPr>
          <a:xfrm>
            <a:off x="208061" y="381000"/>
            <a:ext cx="12588678" cy="2441235"/>
          </a:xfrm>
          <a:prstGeom prst="rect">
            <a:avLst/>
          </a:prstGeom>
        </p:spPr>
        <p:txBody>
          <a:bodyPr anchor="t"/>
          <a:lstStyle/>
          <a:p>
            <a:r>
              <a:t>Lesopdracht 1</a:t>
            </a:r>
          </a:p>
          <a:p>
            <a:pPr>
              <a:defRPr sz="4700"/>
            </a:pPr>
            <a:r>
              <a:t>(dit is niet de huiswerk/lab-opdracht)</a:t>
            </a:r>
          </a:p>
        </p:txBody>
      </p:sp>
      <p:sp>
        <p:nvSpPr>
          <p:cNvPr id="246" name="• Download Processing via…"/>
          <p:cNvSpPr txBox="1">
            <a:spLocks noGrp="1"/>
          </p:cNvSpPr>
          <p:nvPr>
            <p:ph type="subTitle" idx="1"/>
          </p:nvPr>
        </p:nvSpPr>
        <p:spPr>
          <a:xfrm>
            <a:off x="1057919" y="3818301"/>
            <a:ext cx="11168362" cy="7311927"/>
          </a:xfrm>
          <a:prstGeom prst="rect">
            <a:avLst/>
          </a:prstGeom>
        </p:spPr>
        <p:txBody>
          <a:bodyPr/>
          <a:lstStyle/>
          <a:p>
            <a:pPr defTabSz="566674">
              <a:defRPr sz="3589"/>
            </a:pPr>
            <a:r>
              <a:t>• Download Processing via</a:t>
            </a:r>
          </a:p>
          <a:p>
            <a:pPr defTabSz="566674">
              <a:defRPr sz="3589"/>
            </a:pPr>
            <a:r>
              <a:t>https://processing.org/download</a:t>
            </a:r>
          </a:p>
          <a:p>
            <a:pPr defTabSz="566674">
              <a:defRPr sz="3589"/>
            </a:pPr>
            <a:endParaRPr/>
          </a:p>
          <a:p>
            <a:pPr defTabSz="566674">
              <a:defRPr sz="3589"/>
            </a:pPr>
            <a:r>
              <a:t>• Let op wat voor platform je hebt</a:t>
            </a:r>
          </a:p>
          <a:p>
            <a:pPr defTabSz="566674">
              <a:defRPr sz="3589"/>
            </a:pPr>
            <a:endParaRPr/>
          </a:p>
          <a:p>
            <a:pPr defTabSz="566674">
              <a:defRPr sz="3589"/>
            </a:pPr>
            <a:r>
              <a:t>• Let op uitschakelen virus protection voor Processing (Processing doet dingen waarvan Windows kan denken dat het een virus is)</a:t>
            </a:r>
          </a:p>
          <a:p>
            <a:pPr defTabSz="566674">
              <a:defRPr sz="3589"/>
            </a:pPr>
            <a:endParaRPr/>
          </a:p>
          <a:p>
            <a:pPr defTabSz="566674">
              <a:defRPr sz="3589"/>
            </a:pPr>
            <a:endParaRPr/>
          </a:p>
          <a:p>
            <a:pPr defTabSz="566674">
              <a:defRPr sz="3589"/>
            </a:pPr>
            <a:endParaRPr/>
          </a:p>
          <a:p>
            <a:pPr defTabSz="566674">
              <a:defRPr sz="3589"/>
            </a:pPr>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Lesopdracht 2…"/>
          <p:cNvSpPr txBox="1">
            <a:spLocks noGrp="1"/>
          </p:cNvSpPr>
          <p:nvPr>
            <p:ph type="ctrTitle"/>
          </p:nvPr>
        </p:nvSpPr>
        <p:spPr>
          <a:xfrm>
            <a:off x="208061" y="381000"/>
            <a:ext cx="12588678" cy="2634116"/>
          </a:xfrm>
          <a:prstGeom prst="rect">
            <a:avLst/>
          </a:prstGeom>
        </p:spPr>
        <p:txBody>
          <a:bodyPr anchor="t"/>
          <a:lstStyle/>
          <a:p>
            <a:r>
              <a:t>Lesopdracht 2</a:t>
            </a:r>
          </a:p>
          <a:p>
            <a:pPr>
              <a:defRPr sz="4700"/>
            </a:pPr>
            <a:r>
              <a:t>(dit is ook niet de huiswerk/lab-opdracht)</a:t>
            </a:r>
          </a:p>
        </p:txBody>
      </p:sp>
      <p:sp>
        <p:nvSpPr>
          <p:cNvPr id="249" name="• teken meerdere rechthoeken en ovalen van verschillende groottes en verschillende kleuren…"/>
          <p:cNvSpPr txBox="1">
            <a:spLocks noGrp="1"/>
          </p:cNvSpPr>
          <p:nvPr>
            <p:ph type="subTitle" idx="1"/>
          </p:nvPr>
        </p:nvSpPr>
        <p:spPr>
          <a:xfrm>
            <a:off x="1057919" y="3221401"/>
            <a:ext cx="11168362" cy="7311927"/>
          </a:xfrm>
          <a:prstGeom prst="rect">
            <a:avLst/>
          </a:prstGeom>
        </p:spPr>
        <p:txBody>
          <a:bodyPr/>
          <a:lstStyle/>
          <a:p>
            <a:r>
              <a:t>• teken meerdere rechthoeken en ovalen van verschillende groottes en verschillende kleuren</a:t>
            </a:r>
          </a:p>
          <a:p>
            <a:endParaRPr/>
          </a:p>
          <a:p>
            <a:r>
              <a:t>• zorg dat minimaal 1 rechthoek en 1 ovaal precies tegen elkaar aan liggen.</a:t>
            </a:r>
          </a:p>
          <a:p>
            <a:endParaRPr/>
          </a:p>
          <a:p>
            <a:r>
              <a:t>• inleveren via </a:t>
            </a:r>
            <a:r>
              <a:rPr u="sng">
                <a:hlinkClick r:id="rId2"/>
              </a:rPr>
              <a:t>https://gi1.hku.nl</a:t>
            </a:r>
            <a:r>
              <a:t> </a:t>
            </a:r>
          </a:p>
          <a:p>
            <a:r>
              <a:t>(inloggen met je mailadres en het wachtwoord dat je bij je mailadres hebt gekregen)</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Meer informatie?"/>
          <p:cNvSpPr txBox="1">
            <a:spLocks noGrp="1"/>
          </p:cNvSpPr>
          <p:nvPr>
            <p:ph type="title"/>
          </p:nvPr>
        </p:nvSpPr>
        <p:spPr>
          <a:prstGeom prst="rect">
            <a:avLst/>
          </a:prstGeom>
        </p:spPr>
        <p:txBody>
          <a:bodyPr/>
          <a:lstStyle/>
          <a:p>
            <a:r>
              <a:t>Meer informatie?</a:t>
            </a:r>
          </a:p>
        </p:txBody>
      </p:sp>
      <p:sp>
        <p:nvSpPr>
          <p:cNvPr id="252" name="https://github.com/ecttp"/>
          <p:cNvSpPr txBox="1">
            <a:spLocks noGrp="1"/>
          </p:cNvSpPr>
          <p:nvPr>
            <p:ph type="body" idx="4294967295"/>
          </p:nvPr>
        </p:nvSpPr>
        <p:spPr>
          <a:prstGeom prst="rect">
            <a:avLst/>
          </a:prstGeom>
        </p:spPr>
        <p:txBody>
          <a:bodyPr/>
          <a:lstStyle>
            <a:lvl1pPr marL="444500" indent="-444500">
              <a:defRPr sz="7200"/>
            </a:lvl1pPr>
          </a:lstStyle>
          <a:p>
            <a:r>
              <a:t>https://github.com/ecttp</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Docenten (Lab)"/>
          <p:cNvSpPr txBox="1">
            <a:spLocks noGrp="1"/>
          </p:cNvSpPr>
          <p:nvPr>
            <p:ph type="ctrTitle"/>
          </p:nvPr>
        </p:nvSpPr>
        <p:spPr>
          <a:xfrm>
            <a:off x="1270000" y="-1511300"/>
            <a:ext cx="10464800" cy="3302000"/>
          </a:xfrm>
          <a:prstGeom prst="rect">
            <a:avLst/>
          </a:prstGeom>
        </p:spPr>
        <p:txBody>
          <a:bodyPr/>
          <a:lstStyle/>
          <a:p>
            <a:r>
              <a:rPr dirty="0" err="1"/>
              <a:t>Docenten</a:t>
            </a:r>
            <a:r>
              <a:rPr dirty="0"/>
              <a:t> </a:t>
            </a:r>
            <a:r>
              <a:t>(Lab)</a:t>
            </a:r>
            <a:endParaRPr dirty="0"/>
          </a:p>
        </p:txBody>
      </p:sp>
      <p:sp>
        <p:nvSpPr>
          <p:cNvPr id="129" name="Vincent Booman"/>
          <p:cNvSpPr txBox="1">
            <a:spLocks noGrp="1"/>
          </p:cNvSpPr>
          <p:nvPr>
            <p:ph type="subTitle" sz="quarter" idx="1"/>
          </p:nvPr>
        </p:nvSpPr>
        <p:spPr>
          <a:xfrm>
            <a:off x="1320800" y="4749800"/>
            <a:ext cx="4320580" cy="1130300"/>
          </a:xfrm>
          <a:prstGeom prst="rect">
            <a:avLst/>
          </a:prstGeom>
        </p:spPr>
        <p:txBody>
          <a:bodyPr/>
          <a:lstStyle/>
          <a:p>
            <a:r>
              <a:t>Vincent Booman</a:t>
            </a:r>
          </a:p>
        </p:txBody>
      </p:sp>
      <p:sp>
        <p:nvSpPr>
          <p:cNvPr id="130" name="Ton Markus"/>
          <p:cNvSpPr txBox="1"/>
          <p:nvPr/>
        </p:nvSpPr>
        <p:spPr>
          <a:xfrm>
            <a:off x="7518400" y="4749800"/>
            <a:ext cx="4320580" cy="1130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defRPr sz="3700" b="0"/>
            </a:lvl1pPr>
          </a:lstStyle>
          <a:p>
            <a:r>
              <a:t>Ton Markus</a:t>
            </a:r>
          </a:p>
        </p:txBody>
      </p:sp>
      <p:pic>
        <p:nvPicPr>
          <p:cNvPr id="131" name="_TranscodedImage.jpg.png" descr="_TranscodedImage.jpg.png"/>
          <p:cNvPicPr>
            <a:picLocks noChangeAspect="1"/>
          </p:cNvPicPr>
          <p:nvPr/>
        </p:nvPicPr>
        <p:blipFill>
          <a:blip r:embed="rId2"/>
          <a:stretch>
            <a:fillRect/>
          </a:stretch>
        </p:blipFill>
        <p:spPr>
          <a:xfrm>
            <a:off x="8391537" y="2124571"/>
            <a:ext cx="2574306" cy="2574305"/>
          </a:xfrm>
          <a:prstGeom prst="rect">
            <a:avLst/>
          </a:prstGeom>
          <a:ln w="12700">
            <a:miter lim="400000"/>
          </a:ln>
        </p:spPr>
      </p:pic>
      <p:sp>
        <p:nvSpPr>
          <p:cNvPr id="132" name="Aaron Oostdijk"/>
          <p:cNvSpPr txBox="1"/>
          <p:nvPr/>
        </p:nvSpPr>
        <p:spPr>
          <a:xfrm>
            <a:off x="7518400" y="7785100"/>
            <a:ext cx="4320580" cy="1130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defRPr sz="3700" b="0"/>
            </a:lvl1pPr>
          </a:lstStyle>
          <a:p>
            <a:r>
              <a:t>Aaron Oostdijk</a:t>
            </a:r>
          </a:p>
        </p:txBody>
      </p:sp>
      <p:sp>
        <p:nvSpPr>
          <p:cNvPr id="133" name="Valentijn Muijrers"/>
          <p:cNvSpPr txBox="1"/>
          <p:nvPr/>
        </p:nvSpPr>
        <p:spPr>
          <a:xfrm>
            <a:off x="1320800" y="7785100"/>
            <a:ext cx="4320580" cy="1130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defRPr sz="3700" b="0"/>
            </a:lvl1pPr>
          </a:lstStyle>
          <a:p>
            <a:r>
              <a:t>Valentijn Muijrers</a:t>
            </a:r>
          </a:p>
        </p:txBody>
      </p:sp>
      <p:pic>
        <p:nvPicPr>
          <p:cNvPr id="134" name="_TranscodedImage.jpg.png" descr="_TranscodedImage.jpg.png"/>
          <p:cNvPicPr>
            <a:picLocks noChangeAspect="1"/>
          </p:cNvPicPr>
          <p:nvPr/>
        </p:nvPicPr>
        <p:blipFill>
          <a:blip r:embed="rId3"/>
          <a:stretch>
            <a:fillRect/>
          </a:stretch>
        </p:blipFill>
        <p:spPr>
          <a:xfrm>
            <a:off x="2401589" y="5664547"/>
            <a:ext cx="2159001" cy="2159001"/>
          </a:xfrm>
          <a:prstGeom prst="rect">
            <a:avLst/>
          </a:prstGeom>
          <a:ln w="12700">
            <a:miter lim="400000"/>
          </a:ln>
        </p:spPr>
      </p:pic>
      <p:pic>
        <p:nvPicPr>
          <p:cNvPr id="135" name="iu.png" descr="iu.png"/>
          <p:cNvPicPr>
            <a:picLocks noChangeAspect="1"/>
          </p:cNvPicPr>
          <p:nvPr/>
        </p:nvPicPr>
        <p:blipFill>
          <a:blip r:embed="rId4"/>
          <a:stretch>
            <a:fillRect/>
          </a:stretch>
        </p:blipFill>
        <p:spPr>
          <a:xfrm>
            <a:off x="8685014" y="5664547"/>
            <a:ext cx="2159001" cy="2159001"/>
          </a:xfrm>
          <a:prstGeom prst="rect">
            <a:avLst/>
          </a:prstGeom>
          <a:ln w="12700">
            <a:miter lim="400000"/>
          </a:ln>
        </p:spPr>
      </p:pic>
      <p:pic>
        <p:nvPicPr>
          <p:cNvPr id="2" name="Picture 1">
            <a:extLst>
              <a:ext uri="{FF2B5EF4-FFF2-40B4-BE49-F238E27FC236}">
                <a16:creationId xmlns:a16="http://schemas.microsoft.com/office/drawing/2014/main" id="{F177A9D7-4ACC-44EF-A98B-213FD2BB0E8A}"/>
              </a:ext>
            </a:extLst>
          </p:cNvPr>
          <p:cNvPicPr>
            <a:picLocks noChangeAspect="1"/>
          </p:cNvPicPr>
          <p:nvPr/>
        </p:nvPicPr>
        <p:blipFill>
          <a:blip r:embed="rId5"/>
          <a:stretch>
            <a:fillRect/>
          </a:stretch>
        </p:blipFill>
        <p:spPr>
          <a:xfrm>
            <a:off x="2013596" y="2073646"/>
            <a:ext cx="2695733" cy="2625229"/>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Wat gaan we doen"/>
          <p:cNvSpPr txBox="1">
            <a:spLocks noGrp="1"/>
          </p:cNvSpPr>
          <p:nvPr>
            <p:ph type="ctrTitle"/>
          </p:nvPr>
        </p:nvSpPr>
        <p:spPr>
          <a:xfrm>
            <a:off x="1270000" y="368300"/>
            <a:ext cx="10464800" cy="1807816"/>
          </a:xfrm>
          <a:prstGeom prst="rect">
            <a:avLst/>
          </a:prstGeom>
        </p:spPr>
        <p:txBody>
          <a:bodyPr anchor="t"/>
          <a:lstStyle/>
          <a:p>
            <a:r>
              <a:t>Wat gaan we doen</a:t>
            </a:r>
          </a:p>
        </p:txBody>
      </p:sp>
      <p:sp>
        <p:nvSpPr>
          <p:cNvPr id="139" name="Parachute/Speed Racer…"/>
          <p:cNvSpPr txBox="1">
            <a:spLocks noGrp="1"/>
          </p:cNvSpPr>
          <p:nvPr>
            <p:ph type="subTitle" sz="quarter" idx="1"/>
          </p:nvPr>
        </p:nvSpPr>
        <p:spPr>
          <a:xfrm>
            <a:off x="1270000" y="2095500"/>
            <a:ext cx="10464800" cy="1807816"/>
          </a:xfrm>
          <a:prstGeom prst="rect">
            <a:avLst/>
          </a:prstGeom>
        </p:spPr>
        <p:txBody>
          <a:bodyPr/>
          <a:lstStyle/>
          <a:p>
            <a:r>
              <a:t>Parachute/Speed Racer</a:t>
            </a:r>
          </a:p>
          <a:p>
            <a:r>
              <a:t>(vangen/ontwijken)</a:t>
            </a:r>
          </a:p>
        </p:txBody>
      </p:sp>
      <p:pic>
        <p:nvPicPr>
          <p:cNvPr id="140" name="iu.jpeg" descr="iu.jpeg"/>
          <p:cNvPicPr>
            <a:picLocks noChangeAspect="1"/>
          </p:cNvPicPr>
          <p:nvPr/>
        </p:nvPicPr>
        <p:blipFill>
          <a:blip r:embed="rId2"/>
          <a:stretch>
            <a:fillRect/>
          </a:stretch>
        </p:blipFill>
        <p:spPr>
          <a:xfrm>
            <a:off x="71883" y="4557090"/>
            <a:ext cx="6924220" cy="3894873"/>
          </a:xfrm>
          <a:prstGeom prst="rect">
            <a:avLst/>
          </a:prstGeom>
          <a:ln w="12700">
            <a:miter lim="400000"/>
          </a:ln>
        </p:spPr>
      </p:pic>
      <p:pic>
        <p:nvPicPr>
          <p:cNvPr id="141" name="iu-1.jpeg" descr="iu-1.jpeg"/>
          <p:cNvPicPr>
            <a:picLocks noChangeAspect="1"/>
          </p:cNvPicPr>
          <p:nvPr/>
        </p:nvPicPr>
        <p:blipFill>
          <a:blip r:embed="rId3"/>
          <a:stretch>
            <a:fillRect/>
          </a:stretch>
        </p:blipFill>
        <p:spPr>
          <a:xfrm>
            <a:off x="7337614" y="4620815"/>
            <a:ext cx="5256868" cy="3767423"/>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39C8E5-0746-46D9-B409-348DCAB2EC2A}"/>
              </a:ext>
            </a:extLst>
          </p:cNvPr>
          <p:cNvSpPr>
            <a:spLocks noGrp="1"/>
          </p:cNvSpPr>
          <p:nvPr>
            <p:ph type="title"/>
          </p:nvPr>
        </p:nvSpPr>
        <p:spPr/>
        <p:txBody>
          <a:bodyPr>
            <a:normAutofit fontScale="90000"/>
          </a:bodyPr>
          <a:lstStyle/>
          <a:p>
            <a:r>
              <a:rPr lang="nl-NL" dirty="0"/>
              <a:t>Wat moet ik nou precies doen om dit vak te halen</a:t>
            </a:r>
            <a:endParaRPr lang="en-GB" dirty="0"/>
          </a:p>
        </p:txBody>
      </p:sp>
      <p:sp>
        <p:nvSpPr>
          <p:cNvPr id="6" name="Text Placeholder 5">
            <a:extLst>
              <a:ext uri="{FF2B5EF4-FFF2-40B4-BE49-F238E27FC236}">
                <a16:creationId xmlns:a16="http://schemas.microsoft.com/office/drawing/2014/main" id="{45EB0730-FC57-4A20-9119-B8EDF36B8BA9}"/>
              </a:ext>
            </a:extLst>
          </p:cNvPr>
          <p:cNvSpPr>
            <a:spLocks noGrp="1"/>
          </p:cNvSpPr>
          <p:nvPr>
            <p:ph type="body" idx="1"/>
          </p:nvPr>
        </p:nvSpPr>
        <p:spPr/>
        <p:txBody>
          <a:bodyPr>
            <a:normAutofit/>
          </a:bodyPr>
          <a:lstStyle/>
          <a:p>
            <a:r>
              <a:rPr lang="en-GB" sz="4800" dirty="0"/>
              <a:t>Mij </a:t>
            </a:r>
            <a:r>
              <a:rPr lang="en-GB" sz="4800" dirty="0" err="1"/>
              <a:t>absoluut</a:t>
            </a:r>
            <a:r>
              <a:rPr lang="en-GB" sz="4800" dirty="0"/>
              <a:t> NIET </a:t>
            </a:r>
            <a:r>
              <a:rPr lang="en-GB" sz="4800" dirty="0" err="1"/>
              <a:t>aanspreken</a:t>
            </a:r>
            <a:r>
              <a:rPr lang="en-GB" sz="4800" dirty="0"/>
              <a:t> met U.</a:t>
            </a:r>
          </a:p>
          <a:p>
            <a:r>
              <a:rPr lang="en-GB" sz="4800" dirty="0"/>
              <a:t>En al helemaal niet met </a:t>
            </a:r>
            <a:r>
              <a:rPr lang="en-GB" sz="4800" dirty="0" err="1"/>
              <a:t>meneer</a:t>
            </a:r>
            <a:r>
              <a:rPr lang="en-GB" sz="4800" dirty="0"/>
              <a:t>.</a:t>
            </a:r>
          </a:p>
        </p:txBody>
      </p:sp>
    </p:spTree>
    <p:extLst>
      <p:ext uri="{BB962C8B-B14F-4D97-AF65-F5344CB8AC3E}">
        <p14:creationId xmlns:p14="http://schemas.microsoft.com/office/powerpoint/2010/main" val="56360640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Wat moet ik nou precies doen om dit vak te halen"/>
          <p:cNvSpPr txBox="1">
            <a:spLocks noGrp="1"/>
          </p:cNvSpPr>
          <p:nvPr>
            <p:ph type="ctrTitle"/>
          </p:nvPr>
        </p:nvSpPr>
        <p:spPr>
          <a:xfrm>
            <a:off x="607516" y="38100"/>
            <a:ext cx="11789768" cy="2653408"/>
          </a:xfrm>
          <a:prstGeom prst="rect">
            <a:avLst/>
          </a:prstGeom>
        </p:spPr>
        <p:txBody>
          <a:bodyPr anchor="t"/>
          <a:lstStyle/>
          <a:p>
            <a:r>
              <a:rPr dirty="0"/>
              <a:t>Wat </a:t>
            </a:r>
            <a:r>
              <a:rPr dirty="0" err="1"/>
              <a:t>moet</a:t>
            </a:r>
            <a:r>
              <a:rPr dirty="0"/>
              <a:t> </a:t>
            </a:r>
            <a:r>
              <a:rPr dirty="0" err="1"/>
              <a:t>ik</a:t>
            </a:r>
            <a:r>
              <a:rPr dirty="0"/>
              <a:t> </a:t>
            </a:r>
            <a:r>
              <a:rPr dirty="0" err="1"/>
              <a:t>nou</a:t>
            </a:r>
            <a:r>
              <a:rPr dirty="0"/>
              <a:t> </a:t>
            </a:r>
            <a:r>
              <a:rPr dirty="0" err="1"/>
              <a:t>precies</a:t>
            </a:r>
            <a:r>
              <a:rPr dirty="0"/>
              <a:t> </a:t>
            </a:r>
            <a:r>
              <a:rPr dirty="0" err="1"/>
              <a:t>doen</a:t>
            </a:r>
            <a:r>
              <a:rPr dirty="0"/>
              <a:t> om </a:t>
            </a:r>
            <a:r>
              <a:rPr dirty="0" err="1"/>
              <a:t>dit</a:t>
            </a:r>
            <a:r>
              <a:rPr dirty="0"/>
              <a:t> </a:t>
            </a:r>
            <a:r>
              <a:rPr dirty="0" err="1"/>
              <a:t>vak</a:t>
            </a:r>
            <a:r>
              <a:rPr dirty="0"/>
              <a:t> te </a:t>
            </a:r>
            <a:r>
              <a:rPr dirty="0" err="1"/>
              <a:t>halen</a:t>
            </a:r>
            <a:endParaRPr dirty="0"/>
          </a:p>
        </p:txBody>
      </p:sp>
      <p:sp>
        <p:nvSpPr>
          <p:cNvPr id="144" name="Lab/Eindopdracht…"/>
          <p:cNvSpPr txBox="1">
            <a:spLocks noGrp="1"/>
          </p:cNvSpPr>
          <p:nvPr>
            <p:ph type="subTitle" idx="1"/>
          </p:nvPr>
        </p:nvSpPr>
        <p:spPr>
          <a:xfrm>
            <a:off x="122535" y="2893863"/>
            <a:ext cx="12759730" cy="6555781"/>
          </a:xfrm>
          <a:prstGeom prst="rect">
            <a:avLst/>
          </a:prstGeom>
        </p:spPr>
        <p:txBody>
          <a:bodyPr/>
          <a:lstStyle/>
          <a:p>
            <a:pPr>
              <a:defRPr b="1"/>
            </a:pPr>
            <a:r>
              <a:t>Lab/Eindopdracht</a:t>
            </a:r>
          </a:p>
          <a:p>
            <a:r>
              <a:t>Iedere week is er lab/practicum.</a:t>
            </a:r>
          </a:p>
          <a:p>
            <a:endParaRPr/>
          </a:p>
          <a:p>
            <a:r>
              <a:t>Tijdens de labs bouw je verder aan je eindopdracht aan de hand van de les die je die week gehad hebt.</a:t>
            </a:r>
          </a:p>
          <a:p>
            <a:endParaRPr/>
          </a:p>
          <a:p>
            <a:r>
              <a:t>Je werk wordt iedere week beoordeeld en het gemiddelde van die beoordelingen vormt de beoordeling van je eindopdracht.</a:t>
            </a:r>
          </a:p>
          <a:p>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Wat moet ik nou precies doen om dit vak te halen"/>
          <p:cNvSpPr txBox="1">
            <a:spLocks noGrp="1"/>
          </p:cNvSpPr>
          <p:nvPr>
            <p:ph type="ctrTitle"/>
          </p:nvPr>
        </p:nvSpPr>
        <p:spPr>
          <a:xfrm>
            <a:off x="607516" y="38100"/>
            <a:ext cx="11789768" cy="2653408"/>
          </a:xfrm>
          <a:prstGeom prst="rect">
            <a:avLst/>
          </a:prstGeom>
        </p:spPr>
        <p:txBody>
          <a:bodyPr anchor="t"/>
          <a:lstStyle/>
          <a:p>
            <a:r>
              <a:t>Wat moet ik nou precies doen om dit vak te halen</a:t>
            </a:r>
          </a:p>
        </p:txBody>
      </p:sp>
      <p:sp>
        <p:nvSpPr>
          <p:cNvPr id="147" name="Lab/Eindopdracht + toets…"/>
          <p:cNvSpPr txBox="1">
            <a:spLocks noGrp="1"/>
          </p:cNvSpPr>
          <p:nvPr>
            <p:ph type="subTitle" idx="1"/>
          </p:nvPr>
        </p:nvSpPr>
        <p:spPr>
          <a:xfrm>
            <a:off x="122535" y="2893863"/>
            <a:ext cx="12759730" cy="6555781"/>
          </a:xfrm>
          <a:prstGeom prst="rect">
            <a:avLst/>
          </a:prstGeom>
        </p:spPr>
        <p:txBody>
          <a:bodyPr/>
          <a:lstStyle/>
          <a:p>
            <a:pPr>
              <a:defRPr b="1"/>
            </a:pPr>
            <a:r>
              <a:t>Lab/Eindopdracht + toets</a:t>
            </a:r>
          </a:p>
          <a:p>
            <a:endParaRPr/>
          </a:p>
          <a:p>
            <a:r>
              <a:t>Eindbeoordeling bestaat uit:</a:t>
            </a:r>
          </a:p>
          <a:p>
            <a:r>
              <a:t>50% labs/eindopdracht</a:t>
            </a:r>
          </a:p>
          <a:p>
            <a:r>
              <a:t>50% toets</a:t>
            </a:r>
          </a:p>
          <a:p>
            <a:endParaRPr/>
          </a:p>
          <a:p>
            <a:r>
              <a:t>Om het vak te halen moeten eindopdracht en toets &gt;= 5.0 en moet het gemiddelde &gt;= 5.5 zijn.</a:t>
            </a:r>
          </a:p>
          <a:p>
            <a:endParaRPr/>
          </a:p>
          <a:p>
            <a:r>
              <a:t>Eindopdracht is het gemiddelde van alle labs.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at moet ik nou precies doen om dit vak te halen"/>
          <p:cNvSpPr txBox="1">
            <a:spLocks noGrp="1"/>
          </p:cNvSpPr>
          <p:nvPr>
            <p:ph type="ctrTitle"/>
          </p:nvPr>
        </p:nvSpPr>
        <p:spPr>
          <a:xfrm>
            <a:off x="607516" y="38100"/>
            <a:ext cx="11789768" cy="2653408"/>
          </a:xfrm>
          <a:prstGeom prst="rect">
            <a:avLst/>
          </a:prstGeom>
        </p:spPr>
        <p:txBody>
          <a:bodyPr anchor="t"/>
          <a:lstStyle/>
          <a:p>
            <a:r>
              <a:t>Wat moet ik nou precies doen om dit vak te halen</a:t>
            </a:r>
          </a:p>
        </p:txBody>
      </p:sp>
      <p:sp>
        <p:nvSpPr>
          <p:cNvPr id="150" name="De Toets…"/>
          <p:cNvSpPr txBox="1">
            <a:spLocks noGrp="1"/>
          </p:cNvSpPr>
          <p:nvPr>
            <p:ph type="subTitle" idx="1"/>
          </p:nvPr>
        </p:nvSpPr>
        <p:spPr>
          <a:xfrm>
            <a:off x="122535" y="2893863"/>
            <a:ext cx="12759730" cy="6555781"/>
          </a:xfrm>
          <a:prstGeom prst="rect">
            <a:avLst/>
          </a:prstGeom>
        </p:spPr>
        <p:txBody>
          <a:bodyPr/>
          <a:lstStyle/>
          <a:p>
            <a:pPr>
              <a:defRPr b="1"/>
            </a:pPr>
            <a:r>
              <a:t>De Toets</a:t>
            </a:r>
          </a:p>
          <a:p>
            <a:pPr>
              <a:defRPr b="1"/>
            </a:pPr>
            <a:endParaRPr/>
          </a:p>
          <a:p>
            <a:r>
              <a:t>Richting het eind van de lessen is er een toets waarbij er van je verwacht wordt dat je met behulp van het werk dat je tot op dat moment gedaan hebt ter plekke en individueel een programma kan maken.</a:t>
            </a:r>
          </a:p>
          <a:p>
            <a:endParaRPr/>
          </a:p>
          <a:p>
            <a:r>
              <a:t>In praktijk wil dat zeggen dat je je eindopdracht om moet kunnen bouwen tot iets dat er qua functionaliteit lijkt op je eindopdracht maar wel een ander spel is.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Wat moet ik nou precies doen om dit vak te halen"/>
          <p:cNvSpPr txBox="1">
            <a:spLocks noGrp="1"/>
          </p:cNvSpPr>
          <p:nvPr>
            <p:ph type="ctrTitle"/>
          </p:nvPr>
        </p:nvSpPr>
        <p:spPr>
          <a:xfrm>
            <a:off x="607516" y="38100"/>
            <a:ext cx="11789768" cy="2653408"/>
          </a:xfrm>
          <a:prstGeom prst="rect">
            <a:avLst/>
          </a:prstGeom>
        </p:spPr>
        <p:txBody>
          <a:bodyPr anchor="t"/>
          <a:lstStyle/>
          <a:p>
            <a:r>
              <a:t>Wat moet ik nou precies doen om dit vak te halen</a:t>
            </a:r>
          </a:p>
        </p:txBody>
      </p:sp>
      <p:sp>
        <p:nvSpPr>
          <p:cNvPr id="153" name="En hoe zit het dan met de lesopdrachten?…"/>
          <p:cNvSpPr txBox="1">
            <a:spLocks noGrp="1"/>
          </p:cNvSpPr>
          <p:nvPr>
            <p:ph type="subTitle" idx="1"/>
          </p:nvPr>
        </p:nvSpPr>
        <p:spPr>
          <a:xfrm>
            <a:off x="122535" y="2500163"/>
            <a:ext cx="12759730" cy="7067254"/>
          </a:xfrm>
          <a:prstGeom prst="rect">
            <a:avLst/>
          </a:prstGeom>
        </p:spPr>
        <p:txBody>
          <a:bodyPr/>
          <a:lstStyle/>
          <a:p>
            <a:pPr>
              <a:defRPr b="1"/>
            </a:pPr>
            <a:r>
              <a:t>En hoe zit het dan met de lesopdrachten?</a:t>
            </a:r>
          </a:p>
          <a:p>
            <a:endParaRPr/>
          </a:p>
          <a:p>
            <a:r>
              <a:t>De lesopdrachten die je moet inleveren worden niet structureel beoordeeld.</a:t>
            </a:r>
          </a:p>
          <a:p>
            <a:endParaRPr/>
          </a:p>
          <a:p>
            <a:r>
              <a:t>Ze worden gebruikt als meta-informatie om je niveau te bepalen.</a:t>
            </a:r>
          </a:p>
          <a:p>
            <a:endParaRPr/>
          </a:p>
          <a:p>
            <a:r>
              <a:t>Wat is je niveau; kan je de lesopdracht en de lab opdracht?</a:t>
            </a:r>
          </a:p>
          <a:p>
            <a:r>
              <a:t>Of, als de lab opdracht niet lukt, is de lesopdracht dan wel gelukt?</a:t>
            </a: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TotalTime>
  <Words>850</Words>
  <Application>Microsoft Office PowerPoint</Application>
  <PresentationFormat>Custom</PresentationFormat>
  <Paragraphs>155</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Helvetica Light</vt:lpstr>
      <vt:lpstr>Helvetica Neue</vt:lpstr>
      <vt:lpstr>Helvetica Neue Light</vt:lpstr>
      <vt:lpstr>Helvetica Neue Medium</vt:lpstr>
      <vt:lpstr>Helvetica Neue Thin</vt:lpstr>
      <vt:lpstr>White</vt:lpstr>
      <vt:lpstr>Empowering Creative Thinking Through Programming</vt:lpstr>
      <vt:lpstr>Docenten (college)</vt:lpstr>
      <vt:lpstr>Docenten (Lab)</vt:lpstr>
      <vt:lpstr>Wat gaan we doen</vt:lpstr>
      <vt:lpstr>Wat moet ik nou precies doen om dit vak te halen</vt:lpstr>
      <vt:lpstr>Wat moet ik nou precies doen om dit vak te halen</vt:lpstr>
      <vt:lpstr>Wat moet ik nou precies doen om dit vak te halen</vt:lpstr>
      <vt:lpstr>Wat moet ik nou precies doen om dit vak te halen</vt:lpstr>
      <vt:lpstr>Wat moet ik nou precies doen om dit vak te halen</vt:lpstr>
      <vt:lpstr>Waar gaan we het mee doen?</vt:lpstr>
      <vt:lpstr>Wat doet Processing</vt:lpstr>
      <vt:lpstr>Wat doet Processing</vt:lpstr>
      <vt:lpstr>Programmeren doe je</vt:lpstr>
      <vt:lpstr>Programmeren is</vt:lpstr>
      <vt:lpstr>Programmeren is</vt:lpstr>
      <vt:lpstr>Hoe ziet dat er dan uit in Processing</vt:lpstr>
      <vt:lpstr>Bestanden</vt:lpstr>
      <vt:lpstr>Hoe ziet dat er dan uit in Processing</vt:lpstr>
      <vt:lpstr>Wat moet er in ieder geval altijd in:</vt:lpstr>
      <vt:lpstr>Wat moet er in ieder geval altijd in:</vt:lpstr>
      <vt:lpstr>Wat moet er in ieder geval altijd in:</vt:lpstr>
      <vt:lpstr>Je eerste tekenopdracht</vt:lpstr>
      <vt:lpstr>Resultaat:</vt:lpstr>
      <vt:lpstr>De cijfertjes uitgelegd:</vt:lpstr>
      <vt:lpstr>‘alle’ opdrachten</vt:lpstr>
      <vt:lpstr>Welke gaan we gebruiken:</vt:lpstr>
      <vt:lpstr>Lesopdracht 1 (dit is niet de huiswerk/lab-opdracht)</vt:lpstr>
      <vt:lpstr>Lesopdracht 2 (dit is ook niet de huiswerk/lab-opdracht)</vt:lpstr>
      <vt:lpstr>Meer informatie?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Empowering Creative Thinking Through Programming</dc:title>
  <cp:lastModifiedBy>Vincent Booman</cp:lastModifiedBy>
  <cp:revision>4</cp:revision>
  <dcterms:modified xsi:type="dcterms:W3CDTF">2019-09-02T07:10:54Z</dcterms:modified>
</cp:coreProperties>
</file>