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62" r:id="rId7"/>
    <p:sldId id="263" r:id="rId8"/>
    <p:sldId id="264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Arduino/C++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ECU Robotics Society – Keegan Barnard, Jessica </a:t>
            </a:r>
            <a:r>
              <a:rPr lang="en-US" dirty="0" err="1">
                <a:solidFill>
                  <a:srgbClr val="7CEBFF"/>
                </a:solidFill>
              </a:rPr>
              <a:t>Dippenaar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3FA-E3E9-D6D7-07BA-0319787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Session -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A382-ED53-E1D7-D49E-C8226BB1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9am-10am,  Introduction to C++ programming fundamentals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11am - 12pm, Introduction to LED control, “Build LED binary counter”, Program optimization (for loops, while loops and iteration loop)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12-12.30pm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- 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unch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1-3pm - Dimmable LED project 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9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CB6A8-7EE4-AC2E-42DC-9FBD918F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AU" dirty="0"/>
              <a:t>Introduction – Arduino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3AA2-7043-CF69-2E32-520D7FB7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Downloadable IDE: </a:t>
            </a:r>
            <a:r>
              <a:rPr lang="en-AU">
                <a:solidFill>
                  <a:schemeClr val="bg1"/>
                </a:solidFill>
                <a:hlinkClick r:id="rId2"/>
              </a:rPr>
              <a:t>https://www.arduino.cc/en/software</a:t>
            </a:r>
            <a:r>
              <a:rPr lang="en-AU">
                <a:solidFill>
                  <a:schemeClr val="bg1"/>
                </a:solidFill>
              </a:rPr>
              <a:t> </a:t>
            </a:r>
          </a:p>
          <a:p>
            <a:r>
              <a:rPr lang="en-AU">
                <a:solidFill>
                  <a:schemeClr val="bg1"/>
                </a:solidFill>
              </a:rPr>
              <a:t>Super Starter Kit – Everything you need to get started</a:t>
            </a:r>
          </a:p>
          <a:p>
            <a:r>
              <a:rPr lang="en-AU">
                <a:solidFill>
                  <a:schemeClr val="bg1"/>
                </a:solidFill>
              </a:rPr>
              <a:t>Arduino – A open-source electronics platform</a:t>
            </a:r>
          </a:p>
          <a:p>
            <a:pPr lvl="1"/>
            <a:r>
              <a:rPr lang="en-AU">
                <a:solidFill>
                  <a:schemeClr val="bg1"/>
                </a:solidFill>
              </a:rPr>
              <a:t>Incorporates a variety of sensors and components for anyone to create projects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AF80E0E-DB75-7AE8-2F5A-8E64708E5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119205"/>
            <a:ext cx="6489819" cy="46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200"/>
              <a:t>Arduino Integrated Development Environment (IDE)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DDBEFD-BDF9-C2F6-2570-3264C16B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 Sketches</a:t>
            </a:r>
          </a:p>
          <a:p>
            <a:r>
              <a:rPr lang="en-US" dirty="0">
                <a:solidFill>
                  <a:schemeClr val="bg1"/>
                </a:solidFill>
              </a:rPr>
              <a:t>Tools: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Port Selection</a:t>
            </a:r>
          </a:p>
          <a:p>
            <a:r>
              <a:rPr lang="en-US" dirty="0">
                <a:solidFill>
                  <a:schemeClr val="bg1"/>
                </a:solidFill>
              </a:rPr>
              <a:t>Void Setup: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Code runs once</a:t>
            </a:r>
          </a:p>
          <a:p>
            <a:r>
              <a:rPr lang="en-US" dirty="0">
                <a:solidFill>
                  <a:schemeClr val="bg1"/>
                </a:solidFill>
              </a:rPr>
              <a:t>Void Loop: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Code runs repeatably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C503C-82E3-713D-4E20-0FFCFA71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84" y="968804"/>
            <a:ext cx="7483486" cy="49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A80-44AD-0CDD-5C65-6E7C0695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C++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1E80-AD4C-B319-9BAF-375294F8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  <a:p>
            <a:pPr lvl="1"/>
            <a:r>
              <a:rPr lang="en-AU" dirty="0"/>
              <a:t>Integer:</a:t>
            </a:r>
          </a:p>
          <a:p>
            <a:pPr lvl="2"/>
            <a:r>
              <a:rPr lang="en-AU" dirty="0"/>
              <a:t>E.g. int </a:t>
            </a:r>
            <a:r>
              <a:rPr lang="en-AU" dirty="0" err="1"/>
              <a:t>redLED</a:t>
            </a:r>
            <a:r>
              <a:rPr lang="en-AU" dirty="0"/>
              <a:t> = 8;</a:t>
            </a:r>
          </a:p>
          <a:p>
            <a:pPr lvl="1"/>
            <a:r>
              <a:rPr lang="en-AU" dirty="0"/>
              <a:t>Float:</a:t>
            </a:r>
          </a:p>
          <a:p>
            <a:pPr lvl="2"/>
            <a:r>
              <a:rPr lang="en-AU" dirty="0"/>
              <a:t>E.g. float </a:t>
            </a:r>
            <a:r>
              <a:rPr lang="en-AU" dirty="0" err="1"/>
              <a:t>redLED</a:t>
            </a:r>
            <a:r>
              <a:rPr lang="en-AU" dirty="0"/>
              <a:t> = 3.14;</a:t>
            </a:r>
          </a:p>
          <a:p>
            <a:pPr lvl="1"/>
            <a:r>
              <a:rPr lang="en-AU" dirty="0"/>
              <a:t>Strings:</a:t>
            </a:r>
          </a:p>
          <a:p>
            <a:pPr lvl="2"/>
            <a:r>
              <a:rPr lang="en-AU" dirty="0"/>
              <a:t>E.g. </a:t>
            </a:r>
            <a:r>
              <a:rPr lang="en-AU" dirty="0" err="1"/>
              <a:t>myName</a:t>
            </a:r>
            <a:r>
              <a:rPr lang="en-AU" dirty="0"/>
              <a:t> = “Keegan”;</a:t>
            </a:r>
          </a:p>
          <a:p>
            <a:r>
              <a:rPr lang="en-AU" dirty="0"/>
              <a:t>Commenting (Used to write reminder text)</a:t>
            </a:r>
          </a:p>
          <a:p>
            <a:pPr lvl="1"/>
            <a:r>
              <a:rPr lang="en-AU" dirty="0"/>
              <a:t>E.g. // Drive forward loop</a:t>
            </a:r>
          </a:p>
        </p:txBody>
      </p:sp>
    </p:spTree>
    <p:extLst>
      <p:ext uri="{BB962C8B-B14F-4D97-AF65-F5344CB8AC3E}">
        <p14:creationId xmlns:p14="http://schemas.microsoft.com/office/powerpoint/2010/main" val="59929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A70C-608E-34A5-C6B8-43C31873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Number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E0FF0-26CA-344E-EADC-CD4809702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32437"/>
            <a:ext cx="4803668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802E5-BD19-1467-6656-C35BF2EE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70" y="2232437"/>
            <a:ext cx="6340389" cy="4092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C306ED-C144-68A6-E5B2-227A82E63D36}"/>
              </a:ext>
            </a:extLst>
          </p:cNvPr>
          <p:cNvSpPr/>
          <p:nvPr/>
        </p:nvSpPr>
        <p:spPr>
          <a:xfrm>
            <a:off x="5481670" y="2244142"/>
            <a:ext cx="1530221" cy="40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645C43-AFEE-6360-0F5A-79E4CBC6DD53}"/>
              </a:ext>
            </a:extLst>
          </p:cNvPr>
          <p:cNvSpPr/>
          <p:nvPr/>
        </p:nvSpPr>
        <p:spPr>
          <a:xfrm>
            <a:off x="1539550" y="2244142"/>
            <a:ext cx="1944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18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5EA905-60F6-495B-BC4F-A58B9D1B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Task Overview – Binary Counter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21EE3E-1667-4864-956E-8309811C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CCC35D-7F2D-46AC-8745-DD7C2EF42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33B6CF-C9B2-4217-9C19-CB6517D96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477868-77F6-4429-BFF6-4265BC354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4" y="1896533"/>
            <a:ext cx="7225074" cy="3962266"/>
          </a:xfrm>
        </p:spPr>
        <p:txBody>
          <a:bodyPr>
            <a:normAutofit/>
          </a:bodyPr>
          <a:lstStyle/>
          <a:p>
            <a:r>
              <a:rPr lang="en-US" dirty="0"/>
              <a:t>LED Binary Counter:</a:t>
            </a:r>
          </a:p>
          <a:p>
            <a:pPr lvl="1"/>
            <a:r>
              <a:rPr lang="en-US" dirty="0"/>
              <a:t>4x LEDs</a:t>
            </a:r>
          </a:p>
          <a:p>
            <a:pPr lvl="1"/>
            <a:r>
              <a:rPr lang="en-US" dirty="0"/>
              <a:t>4x 330 Ohm resistors</a:t>
            </a:r>
          </a:p>
          <a:p>
            <a:pPr lvl="1"/>
            <a:r>
              <a:rPr lang="en-US" dirty="0"/>
              <a:t>Breadboard</a:t>
            </a:r>
          </a:p>
          <a:p>
            <a:pPr lvl="1"/>
            <a:r>
              <a:rPr lang="en-US" dirty="0"/>
              <a:t>Arduino Uno</a:t>
            </a:r>
          </a:p>
          <a:p>
            <a:r>
              <a:rPr lang="en-US" dirty="0"/>
              <a:t>Useful tips:</a:t>
            </a:r>
          </a:p>
          <a:p>
            <a:pPr lvl="1"/>
            <a:r>
              <a:rPr lang="en-US" dirty="0"/>
              <a:t>Lead with the Long Leg of the LED</a:t>
            </a:r>
          </a:p>
          <a:p>
            <a:pPr lvl="1"/>
            <a:r>
              <a:rPr lang="en-US" dirty="0"/>
              <a:t>Resistor is positioned opposite to the direction you read 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5E3290-9FB5-7EA1-2760-0A3CD44F4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687"/>
          <a:stretch/>
        </p:blipFill>
        <p:spPr>
          <a:xfrm>
            <a:off x="8775889" y="703359"/>
            <a:ext cx="2235836" cy="57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80007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Task Overview – Dimmable LED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Need:</a:t>
            </a:r>
          </a:p>
          <a:p>
            <a:pPr lvl="1"/>
            <a:r>
              <a:rPr lang="en-US" dirty="0"/>
              <a:t>LED</a:t>
            </a:r>
          </a:p>
          <a:p>
            <a:pPr lvl="1"/>
            <a:r>
              <a:rPr lang="en-US" dirty="0"/>
              <a:t>330 Ohm resistor</a:t>
            </a:r>
          </a:p>
          <a:p>
            <a:pPr lvl="1"/>
            <a:r>
              <a:rPr lang="en-US" dirty="0"/>
              <a:t>Potentiometer (variable resistor)</a:t>
            </a:r>
          </a:p>
          <a:p>
            <a:pPr lvl="1"/>
            <a:r>
              <a:rPr lang="en-US" dirty="0"/>
              <a:t>Breadboard</a:t>
            </a:r>
          </a:p>
          <a:p>
            <a:pPr lvl="1"/>
            <a:r>
              <a:rPr lang="en-US" dirty="0"/>
              <a:t>Arduino Uno</a:t>
            </a:r>
          </a:p>
          <a:p>
            <a:r>
              <a:rPr lang="en-US" dirty="0"/>
              <a:t>Useful tips:</a:t>
            </a:r>
          </a:p>
          <a:p>
            <a:pPr lvl="1"/>
            <a:r>
              <a:rPr lang="en-US" dirty="0"/>
              <a:t>Lead with the Long Leg of the LED</a:t>
            </a:r>
          </a:p>
          <a:p>
            <a:pPr lvl="1"/>
            <a:r>
              <a:rPr lang="en-US" dirty="0"/>
              <a:t>Resistor is positioned opposite to the direction you read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Potentiometer sends an analog value between 0 – 1023</a:t>
            </a:r>
          </a:p>
          <a:p>
            <a:pPr lvl="1"/>
            <a:r>
              <a:rPr lang="en-US" dirty="0"/>
              <a:t>LED requires an analog write value between 0 – 255</a:t>
            </a:r>
          </a:p>
          <a:p>
            <a:pPr lvl="1"/>
            <a:r>
              <a:rPr lang="en-US" dirty="0"/>
              <a:t>Need an equation to relate the two above statements for the input commands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83B94-84BE-36D6-DBAA-6C38E832AD6F}"/>
              </a:ext>
            </a:extLst>
          </p:cNvPr>
          <p:cNvGrpSpPr/>
          <p:nvPr/>
        </p:nvGrpSpPr>
        <p:grpSpPr>
          <a:xfrm>
            <a:off x="8122385" y="578375"/>
            <a:ext cx="3724383" cy="2299081"/>
            <a:chOff x="8122385" y="578375"/>
            <a:chExt cx="3724383" cy="22990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6C3603C-EAF1-F77C-A7CA-DAF8D45A1592}"/>
                </a:ext>
              </a:extLst>
            </p:cNvPr>
            <p:cNvCxnSpPr/>
            <p:nvPr/>
          </p:nvCxnSpPr>
          <p:spPr>
            <a:xfrm>
              <a:off x="8472196" y="2565918"/>
              <a:ext cx="2817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4D500D-CD6D-920B-4EAE-3A93825A2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196" y="821094"/>
              <a:ext cx="0" cy="1744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D81E1C-A347-5C6F-BB7E-68B3E27CFD92}"/>
                </a:ext>
              </a:extLst>
            </p:cNvPr>
            <p:cNvCxnSpPr/>
            <p:nvPr/>
          </p:nvCxnSpPr>
          <p:spPr>
            <a:xfrm flipV="1">
              <a:off x="8472196" y="970384"/>
              <a:ext cx="2659224" cy="159553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061B1-EAA6-10A9-A1B3-C330FB0756A8}"/>
                </a:ext>
              </a:extLst>
            </p:cNvPr>
            <p:cNvSpPr txBox="1"/>
            <p:nvPr/>
          </p:nvSpPr>
          <p:spPr>
            <a:xfrm>
              <a:off x="10997683" y="724163"/>
              <a:ext cx="84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(1023,255)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E20F46-99D5-F9ED-A52B-FB1A36663A33}"/>
                </a:ext>
              </a:extLst>
            </p:cNvPr>
            <p:cNvSpPr txBox="1"/>
            <p:nvPr/>
          </p:nvSpPr>
          <p:spPr>
            <a:xfrm>
              <a:off x="8122385" y="2536115"/>
              <a:ext cx="84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(0,0)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66A3DB-33A8-CF50-1CCE-4E5F25C87D03}"/>
                </a:ext>
              </a:extLst>
            </p:cNvPr>
            <p:cNvSpPr txBox="1"/>
            <p:nvPr/>
          </p:nvSpPr>
          <p:spPr>
            <a:xfrm>
              <a:off x="9287588" y="2631235"/>
              <a:ext cx="1423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Potentiometer Value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A60EBB-89E3-79F6-2DBE-6D1EC1B8DC01}"/>
                </a:ext>
              </a:extLst>
            </p:cNvPr>
            <p:cNvSpPr txBox="1"/>
            <p:nvPr/>
          </p:nvSpPr>
          <p:spPr>
            <a:xfrm rot="16200000">
              <a:off x="7637539" y="1166810"/>
              <a:ext cx="1423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LED Value</a:t>
              </a:r>
            </a:p>
          </p:txBody>
        </p:sp>
      </p:grpSp>
      <p:pic>
        <p:nvPicPr>
          <p:cNvPr id="25" name="Picture 2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AF5BD0B-3E52-226F-FB64-4543ED1B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6" t="17279" r="15097" b="19483"/>
          <a:stretch/>
        </p:blipFill>
        <p:spPr>
          <a:xfrm>
            <a:off x="7945821" y="3135593"/>
            <a:ext cx="3900947" cy="34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7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1583</TotalTime>
  <Words>313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Arduino/C++ Workshop</vt:lpstr>
      <vt:lpstr>Today’s Session - Monday</vt:lpstr>
      <vt:lpstr>Introduction – Arduino 101</vt:lpstr>
      <vt:lpstr>Arduino Integrated Development Environment (IDE)</vt:lpstr>
      <vt:lpstr>C++ Intro</vt:lpstr>
      <vt:lpstr>Number system</vt:lpstr>
      <vt:lpstr>Task Overview – Binary Counter</vt:lpstr>
      <vt:lpstr>Task Overview – Dimmable 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Arduino/C++ Workshop</dc:title>
  <dc:creator>Keegan BARNARD</dc:creator>
  <cp:lastModifiedBy>Keegan BARNARD</cp:lastModifiedBy>
  <cp:revision>17</cp:revision>
  <dcterms:created xsi:type="dcterms:W3CDTF">2022-06-14T05:37:19Z</dcterms:created>
  <dcterms:modified xsi:type="dcterms:W3CDTF">2022-06-16T04:58:40Z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