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63" r:id="rId7"/>
    <p:sldId id="269" r:id="rId8"/>
    <p:sldId id="271" r:id="rId9"/>
    <p:sldId id="272" r:id="rId10"/>
    <p:sldId id="265" r:id="rId11"/>
    <p:sldId id="273" r:id="rId12"/>
    <p:sldId id="268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Arduino/C++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ECU Robotics Society – Keegan Barnard, Jessica </a:t>
            </a:r>
            <a:r>
              <a:rPr lang="en-US" dirty="0" err="1">
                <a:solidFill>
                  <a:srgbClr val="7CEBFF"/>
                </a:solidFill>
              </a:rPr>
              <a:t>Dippenaar</a:t>
            </a:r>
            <a:r>
              <a:rPr lang="en-US" dirty="0">
                <a:solidFill>
                  <a:srgbClr val="7CEB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029158" cy="10138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Task Overview – DC Motor Control + Tilt Switch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2"/>
            <a:ext cx="5952956" cy="47519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LED Binary Counter: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L293D Motor Controller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DC Motor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Fan Propeller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Power Supply Module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Breadboard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Arduino Uno</a:t>
            </a:r>
          </a:p>
          <a:p>
            <a:pPr lvl="1">
              <a:lnSpc>
                <a:spcPct val="90000"/>
              </a:lnSpc>
            </a:pPr>
            <a:r>
              <a:rPr lang="en-US" sz="1400" b="1" dirty="0"/>
              <a:t>Tilt Switch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Useful tips: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Power Supply positive/negative pins must be correctly inserted into breadboard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Power supply jumper needs to be attached to 5V and VCC, otherwise 5V not supplied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General rule – power and heat management are important – make sure you use controllers and power supplies suited to the motor used in projects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FBD3AA-30DE-669E-6245-E0138EE34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1" r="8870" b="-2"/>
          <a:stretch/>
        </p:blipFill>
        <p:spPr>
          <a:xfrm rot="10800000">
            <a:off x="6610350" y="600075"/>
            <a:ext cx="5127625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5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5914858" cy="10138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Task Overview – DC Motor Control + Joystick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019631" cy="39622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LED Binary Counter: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L293D Motor Controller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DC Motor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Fan Propeller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Power Supply Module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Breadboard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Arduino Uno</a:t>
            </a:r>
          </a:p>
          <a:p>
            <a:pPr lvl="1">
              <a:lnSpc>
                <a:spcPct val="90000"/>
              </a:lnSpc>
            </a:pPr>
            <a:r>
              <a:rPr lang="en-US" sz="1400" b="1" dirty="0"/>
              <a:t>Joystick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Useful tips: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Power Supply positive/negative pins must be correctly inserted into breadboard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Power supply jumper needs to be attached to 5V and VCC, otherwise 5V not supplied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General rule – power and heat management are important – make sure you use controllers and power supplies suited to the motor used in projects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91328A-E47C-E599-C876-54584FE44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" r="31000" b="-2"/>
          <a:stretch/>
        </p:blipFill>
        <p:spPr>
          <a:xfrm>
            <a:off x="6781800" y="608012"/>
            <a:ext cx="5327650" cy="57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43FA-E3E9-D6D7-07BA-0319787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Today’s Session -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A382-ED53-E1D7-D49E-C8226BB1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9am-11am Using Simple Servo, Pushbutton, Joystick, Tilt Switch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11am-12pm, Controlling a DC motor,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ilt switch cut off with DC motor</a:t>
            </a:r>
            <a:endParaRPr lang="en-US" b="0" dirty="0">
              <a:effectLst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12pm-12.30pm, Lunch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1pm-3pm, Controlling DC motor speed with Joystick and direction with push buttons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94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AU"/>
              <a:t>Servo Motor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071D2BB-8200-EEF3-62A0-3E95872F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User input to manually change the position of a servo motor</a:t>
            </a:r>
          </a:p>
        </p:txBody>
      </p:sp>
      <p:pic>
        <p:nvPicPr>
          <p:cNvPr id="4" name="Content Placeholder 3" descr="A circuit board with wires&#10;&#10;Description automatically generated with low confidence">
            <a:extLst>
              <a:ext uri="{FF2B5EF4-FFF2-40B4-BE49-F238E27FC236}">
                <a16:creationId xmlns:a16="http://schemas.microsoft.com/office/drawing/2014/main" id="{61134845-8124-FAED-F006-D67801FF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AU"/>
              <a:t>Pushbutton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73E47B-6A9B-88EA-86A5-E9E8030B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one pushbutton switch to control an LED to turn on/off</a:t>
            </a:r>
          </a:p>
        </p:txBody>
      </p:sp>
      <p:pic>
        <p:nvPicPr>
          <p:cNvPr id="4" name="Content Placeholder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BB3B061-8B88-3081-362A-6C21D117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1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CCFB-2ACE-A9FD-E53B-B7F0ECB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AU"/>
              <a:t>Joystick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95AB-D7E6-84A9-CAAF-68301820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Comprises of two potentiometers that act as input variables for the X and Y axes</a:t>
            </a:r>
          </a:p>
          <a:p>
            <a:r>
              <a:rPr lang="en-AU" dirty="0">
                <a:solidFill>
                  <a:schemeClr val="bg1"/>
                </a:solidFill>
              </a:rPr>
              <a:t>Comprises of a push switch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B540B2-FDA3-13E8-17A3-7F23C270B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866" y="1111641"/>
            <a:ext cx="6207130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7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D7D9-1BE8-B4F1-9809-9D2A978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AU" dirty="0"/>
              <a:t>Tilt Switch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73E47B-6A9B-88EA-86A5-E9E8030B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tilt switch to control LED to turn on/off when flipped 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3805B138-9CC4-1C3C-99FD-84E55D56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66" y="1111641"/>
            <a:ext cx="620713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2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5EA905-60F6-495B-BC4F-A58B9D1B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2" y="702156"/>
            <a:ext cx="7225075" cy="10138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Task Overview – DC Motor Control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21EE3E-1667-4864-956E-8309811C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CCC35D-7F2D-46AC-8745-DD7C2EF42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33B6CF-C9B2-4217-9C19-CB6517D96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477868-77F6-4429-BFF6-4265BC354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3" y="2085473"/>
            <a:ext cx="7225074" cy="4539915"/>
          </a:xfrm>
        </p:spPr>
        <p:txBody>
          <a:bodyPr>
            <a:normAutofit fontScale="92500"/>
          </a:bodyPr>
          <a:lstStyle/>
          <a:p>
            <a:r>
              <a:rPr lang="en-US" dirty="0"/>
              <a:t>LED Binary Counter:</a:t>
            </a:r>
          </a:p>
          <a:p>
            <a:pPr lvl="1"/>
            <a:r>
              <a:rPr lang="en-US" dirty="0"/>
              <a:t>L293D Motor Controller</a:t>
            </a:r>
          </a:p>
          <a:p>
            <a:pPr lvl="1"/>
            <a:r>
              <a:rPr lang="en-US" dirty="0"/>
              <a:t>DC Motor</a:t>
            </a:r>
          </a:p>
          <a:p>
            <a:pPr lvl="1"/>
            <a:r>
              <a:rPr lang="en-US" dirty="0"/>
              <a:t>Fan Propeller</a:t>
            </a:r>
          </a:p>
          <a:p>
            <a:pPr lvl="1"/>
            <a:r>
              <a:rPr lang="en-US" dirty="0"/>
              <a:t>Power Supply Module </a:t>
            </a:r>
          </a:p>
          <a:p>
            <a:pPr lvl="1"/>
            <a:r>
              <a:rPr lang="en-US" dirty="0"/>
              <a:t>Breadboard</a:t>
            </a:r>
          </a:p>
          <a:p>
            <a:pPr lvl="1"/>
            <a:r>
              <a:rPr lang="en-US" dirty="0"/>
              <a:t>Arduino Uno</a:t>
            </a:r>
          </a:p>
          <a:p>
            <a:r>
              <a:rPr lang="en-US" dirty="0"/>
              <a:t>Useful tips:</a:t>
            </a:r>
          </a:p>
          <a:p>
            <a:pPr lvl="1"/>
            <a:r>
              <a:rPr lang="en-US" dirty="0"/>
              <a:t>Power Supply positive/negative pins must be correctly inserted into breadboard</a:t>
            </a:r>
          </a:p>
          <a:p>
            <a:pPr lvl="1"/>
            <a:r>
              <a:rPr lang="en-US" dirty="0"/>
              <a:t>Power supply jumper needs to be attached to 5V and VCC, otherwise 5V not supplied</a:t>
            </a:r>
          </a:p>
          <a:p>
            <a:pPr lvl="1"/>
            <a:r>
              <a:rPr lang="en-US" dirty="0"/>
              <a:t>General rule – power and heat management are important – make sure you use controllers and power supplies suited to the motor used in projects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4FF0-57C9-7412-E3C4-ECDABDEF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AU" dirty="0"/>
              <a:t>Motor Control Setup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3384980-3544-034B-D077-E8C6DD5F8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3" r="4" b="4"/>
          <a:stretch/>
        </p:blipFill>
        <p:spPr bwMode="auto">
          <a:xfrm>
            <a:off x="288758" y="1892627"/>
            <a:ext cx="3860653" cy="449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C328973-62DD-615D-3995-AFF102A04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30" r="12376" b="-1"/>
          <a:stretch/>
        </p:blipFill>
        <p:spPr>
          <a:xfrm>
            <a:off x="4242170" y="1892627"/>
            <a:ext cx="3699935" cy="4497938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3F9BE60-E3F2-8C85-6F92-4517E2D3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467" y="2424136"/>
            <a:ext cx="3353378" cy="3434663"/>
          </a:xfrm>
        </p:spPr>
        <p:txBody>
          <a:bodyPr>
            <a:normAutofit/>
          </a:bodyPr>
          <a:lstStyle/>
          <a:p>
            <a:r>
              <a:rPr lang="en-US" dirty="0"/>
              <a:t>EN1 controls the speed of the motor – use </a:t>
            </a:r>
            <a:r>
              <a:rPr lang="en-US" dirty="0" err="1"/>
              <a:t>analogWrite</a:t>
            </a:r>
            <a:r>
              <a:rPr lang="en-US" dirty="0"/>
              <a:t> to EN1, need </a:t>
            </a:r>
            <a:r>
              <a:rPr lang="en-US" dirty="0" err="1"/>
              <a:t>squigly</a:t>
            </a:r>
            <a:r>
              <a:rPr lang="en-US" dirty="0"/>
              <a:t> line pin to PWM function</a:t>
            </a:r>
          </a:p>
          <a:p>
            <a:r>
              <a:rPr lang="en-US" dirty="0"/>
              <a:t> IN1 and IN7 control direction</a:t>
            </a:r>
          </a:p>
          <a:p>
            <a:r>
              <a:rPr lang="en-US" dirty="0"/>
              <a:t> OUT1 and OUT2 connect to the motor</a:t>
            </a:r>
          </a:p>
          <a:p>
            <a:r>
              <a:rPr lang="en-US" dirty="0"/>
              <a:t>Pin 4 is ground of supply</a:t>
            </a:r>
          </a:p>
          <a:p>
            <a:r>
              <a:rPr lang="en-US" dirty="0"/>
              <a:t>+</a:t>
            </a:r>
            <a:r>
              <a:rPr lang="en-US" dirty="0" err="1"/>
              <a:t>Vmotor</a:t>
            </a:r>
            <a:r>
              <a:rPr lang="en-US" dirty="0"/>
              <a:t> is power from power supply</a:t>
            </a:r>
          </a:p>
        </p:txBody>
      </p:sp>
    </p:spTree>
    <p:extLst>
      <p:ext uri="{BB962C8B-B14F-4D97-AF65-F5344CB8AC3E}">
        <p14:creationId xmlns:p14="http://schemas.microsoft.com/office/powerpoint/2010/main" val="309766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5A0672-A00B-4963-A6A1-170BBE22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AA74D-F420-A0D0-C64B-FF8E0A85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80007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Task Overview – Dimmable LED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923A14-6C7A-45FB-A5F1-2D276702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7738C0-CF5C-4616-B33E-C988DE11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4B4E1F-1F78-4844-B851-9410BA47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4AE0E5-28A2-4386-BC9B-71ABF5238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A6054-ADFA-B444-044B-B437ACC6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7225074" cy="39622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Need:</a:t>
            </a:r>
          </a:p>
          <a:p>
            <a:pPr lvl="1"/>
            <a:r>
              <a:rPr lang="en-US" dirty="0"/>
              <a:t>LED</a:t>
            </a:r>
          </a:p>
          <a:p>
            <a:pPr lvl="1"/>
            <a:r>
              <a:rPr lang="en-US" dirty="0"/>
              <a:t>330 Ohm resistor</a:t>
            </a:r>
          </a:p>
          <a:p>
            <a:pPr lvl="1"/>
            <a:r>
              <a:rPr lang="en-US" dirty="0"/>
              <a:t>Potentiometer (variable resistor)</a:t>
            </a:r>
          </a:p>
          <a:p>
            <a:pPr lvl="1"/>
            <a:r>
              <a:rPr lang="en-US" dirty="0"/>
              <a:t>Breadboard</a:t>
            </a:r>
          </a:p>
          <a:p>
            <a:pPr lvl="1"/>
            <a:r>
              <a:rPr lang="en-US" dirty="0"/>
              <a:t>Arduino Uno</a:t>
            </a:r>
          </a:p>
          <a:p>
            <a:r>
              <a:rPr lang="en-US" dirty="0"/>
              <a:t>Useful tips:</a:t>
            </a:r>
          </a:p>
          <a:p>
            <a:pPr lvl="1"/>
            <a:r>
              <a:rPr lang="en-US" dirty="0"/>
              <a:t>Lead with the Long Leg of the LED</a:t>
            </a:r>
          </a:p>
          <a:p>
            <a:pPr lvl="1"/>
            <a:r>
              <a:rPr lang="en-US" dirty="0"/>
              <a:t>Resistor is positioned opposite to the direction you read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Potentiometer sends an analog value between 0 – 1023</a:t>
            </a:r>
          </a:p>
          <a:p>
            <a:pPr lvl="1"/>
            <a:r>
              <a:rPr lang="en-US" dirty="0"/>
              <a:t>LED requires an analog write value between 0 – 255</a:t>
            </a:r>
          </a:p>
          <a:p>
            <a:pPr lvl="1"/>
            <a:r>
              <a:rPr lang="en-US" dirty="0"/>
              <a:t>Need an equation to relate the two above statements for the input commands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83B94-84BE-36D6-DBAA-6C38E832AD6F}"/>
              </a:ext>
            </a:extLst>
          </p:cNvPr>
          <p:cNvGrpSpPr/>
          <p:nvPr/>
        </p:nvGrpSpPr>
        <p:grpSpPr>
          <a:xfrm>
            <a:off x="8122385" y="578375"/>
            <a:ext cx="3724383" cy="2299081"/>
            <a:chOff x="8122385" y="578375"/>
            <a:chExt cx="3724383" cy="229908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6C3603C-EAF1-F77C-A7CA-DAF8D45A1592}"/>
                </a:ext>
              </a:extLst>
            </p:cNvPr>
            <p:cNvCxnSpPr/>
            <p:nvPr/>
          </p:nvCxnSpPr>
          <p:spPr>
            <a:xfrm>
              <a:off x="8472196" y="2565918"/>
              <a:ext cx="2817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4D500D-CD6D-920B-4EAE-3A93825A2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196" y="821094"/>
              <a:ext cx="0" cy="1744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D81E1C-A347-5C6F-BB7E-68B3E27CFD92}"/>
                </a:ext>
              </a:extLst>
            </p:cNvPr>
            <p:cNvCxnSpPr/>
            <p:nvPr/>
          </p:nvCxnSpPr>
          <p:spPr>
            <a:xfrm flipV="1">
              <a:off x="8472196" y="970384"/>
              <a:ext cx="2659224" cy="159553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061B1-EAA6-10A9-A1B3-C330FB0756A8}"/>
                </a:ext>
              </a:extLst>
            </p:cNvPr>
            <p:cNvSpPr txBox="1"/>
            <p:nvPr/>
          </p:nvSpPr>
          <p:spPr>
            <a:xfrm>
              <a:off x="10997683" y="724163"/>
              <a:ext cx="84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(1023,255)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E20F46-99D5-F9ED-A52B-FB1A36663A33}"/>
                </a:ext>
              </a:extLst>
            </p:cNvPr>
            <p:cNvSpPr txBox="1"/>
            <p:nvPr/>
          </p:nvSpPr>
          <p:spPr>
            <a:xfrm>
              <a:off x="8122385" y="2536115"/>
              <a:ext cx="8490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(0,0)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66A3DB-33A8-CF50-1CCE-4E5F25C87D03}"/>
                </a:ext>
              </a:extLst>
            </p:cNvPr>
            <p:cNvSpPr txBox="1"/>
            <p:nvPr/>
          </p:nvSpPr>
          <p:spPr>
            <a:xfrm>
              <a:off x="9287588" y="2631235"/>
              <a:ext cx="1423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Potentiometer Value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A60EBB-89E3-79F6-2DBE-6D1EC1B8DC01}"/>
                </a:ext>
              </a:extLst>
            </p:cNvPr>
            <p:cNvSpPr txBox="1"/>
            <p:nvPr/>
          </p:nvSpPr>
          <p:spPr>
            <a:xfrm rot="16200000">
              <a:off x="7637539" y="1166810"/>
              <a:ext cx="1423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LED Value</a:t>
              </a:r>
            </a:p>
          </p:txBody>
        </p:sp>
      </p:grpSp>
      <p:pic>
        <p:nvPicPr>
          <p:cNvPr id="25" name="Picture 2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AF5BD0B-3E52-226F-FB64-4543ED1B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6" t="17279" r="15097" b="19483"/>
          <a:stretch/>
        </p:blipFill>
        <p:spPr>
          <a:xfrm>
            <a:off x="7945821" y="3135593"/>
            <a:ext cx="3900947" cy="34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7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1828</TotalTime>
  <Words>504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Arduino/C++ Workshop</vt:lpstr>
      <vt:lpstr>Today’s Session - Tuesday</vt:lpstr>
      <vt:lpstr>Servo Motor</vt:lpstr>
      <vt:lpstr>Pushbutton</vt:lpstr>
      <vt:lpstr>Joystick</vt:lpstr>
      <vt:lpstr>Tilt Switch</vt:lpstr>
      <vt:lpstr>Task Overview – DC Motor Control</vt:lpstr>
      <vt:lpstr>Motor Control Setup</vt:lpstr>
      <vt:lpstr>Task Overview – Dimmable LED</vt:lpstr>
      <vt:lpstr>Task Overview – DC Motor Control + Tilt Switch</vt:lpstr>
      <vt:lpstr>Task Overview – DC Motor Control + Joystick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Arduino/C++ Workshop</dc:title>
  <dc:creator>Keegan BARNARD</dc:creator>
  <cp:lastModifiedBy>Keegan BARNARD</cp:lastModifiedBy>
  <cp:revision>20</cp:revision>
  <dcterms:created xsi:type="dcterms:W3CDTF">2022-06-14T05:37:19Z</dcterms:created>
  <dcterms:modified xsi:type="dcterms:W3CDTF">2022-06-20T11:22:46Z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