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4"/>
  </p:notesMasterIdLst>
  <p:sldIdLst>
    <p:sldId id="513" r:id="rId2"/>
    <p:sldId id="1151" r:id="rId3"/>
    <p:sldId id="1152" r:id="rId4"/>
    <p:sldId id="1153" r:id="rId5"/>
    <p:sldId id="1139" r:id="rId6"/>
    <p:sldId id="1156" r:id="rId7"/>
    <p:sldId id="1157" r:id="rId8"/>
    <p:sldId id="1158" r:id="rId9"/>
    <p:sldId id="1159" r:id="rId10"/>
    <p:sldId id="1160" r:id="rId11"/>
    <p:sldId id="1161" r:id="rId12"/>
    <p:sldId id="1162" r:id="rId13"/>
    <p:sldId id="1163" r:id="rId14"/>
    <p:sldId id="1164" r:id="rId15"/>
    <p:sldId id="1165" r:id="rId16"/>
    <p:sldId id="1166" r:id="rId17"/>
    <p:sldId id="957" r:id="rId18"/>
    <p:sldId id="1138" r:id="rId19"/>
    <p:sldId id="1167" r:id="rId20"/>
    <p:sldId id="1168" r:id="rId21"/>
    <p:sldId id="874" r:id="rId22"/>
    <p:sldId id="291" r:id="rId23"/>
  </p:sldIdLst>
  <p:sldSz cx="9144000" cy="5143500" type="screen16x9"/>
  <p:notesSz cx="6858000" cy="9144000"/>
  <p:custDataLst>
    <p:tags r:id="rId2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63" d="100"/>
          <a:sy n="63" d="100"/>
        </p:scale>
        <p:origin x="444"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634378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238761" y="461472"/>
            <a:ext cx="6557379" cy="672465"/>
          </a:xfrm>
        </p:spPr>
        <p:txBody>
          <a:bodyPr/>
          <a:lstStyle/>
          <a:p>
            <a:r>
              <a:rPr lang="en-US" sz="4400" dirty="0">
                <a:solidFill>
                  <a:schemeClr val="accent5">
                    <a:lumMod val="40000"/>
                    <a:lumOff val="60000"/>
                  </a:schemeClr>
                </a:solidFill>
              </a:rPr>
              <a:t>LAN Security Concepts</a:t>
            </a:r>
          </a:p>
        </p:txBody>
      </p:sp>
    </p:spTree>
    <p:custDataLst>
      <p:tags r:id="rId2"/>
    </p:custDataLst>
    <p:extLst>
      <p:ext uri="{BB962C8B-B14F-4D97-AF65-F5344CB8AC3E}">
        <p14:creationId xmlns:p14="http://schemas.microsoft.com/office/powerpoint/2010/main" val="343650477"/>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solidFill>
                  <a:schemeClr val="accent5">
                    <a:lumMod val="20000"/>
                    <a:lumOff val="80000"/>
                  </a:schemeClr>
                </a:solidFill>
              </a:rPr>
              <a:t>LAN Security Concepts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4310182"/>
          </a:xfrm>
        </p:spPr>
        <p:txBody>
          <a:bodyPr/>
          <a:lstStyle/>
          <a:p>
            <a:pPr marL="0" indent="0" algn="l"/>
            <a:r>
              <a:rPr lang="en-US" sz="1500" dirty="0">
                <a:solidFill>
                  <a:schemeClr val="accent5">
                    <a:lumMod val="40000"/>
                    <a:lumOff val="60000"/>
                  </a:schemeClr>
                </a:solidFill>
              </a:rPr>
              <a:t>OSI reference model divided into seven layers which work independently of each other. </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The figure shows the function of each layer and the core elements that can be exploited.</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Network security solutions designed to protect the elements in Layer 3 up through Layer 7 include VPNs, firewalls, and IPS. </a:t>
            </a:r>
          </a:p>
          <a:p>
            <a:pPr marL="0" indent="0" algn="l"/>
            <a:r>
              <a:rPr lang="en-US" sz="1500" dirty="0">
                <a:solidFill>
                  <a:schemeClr val="accent5">
                    <a:lumMod val="40000"/>
                    <a:lumOff val="60000"/>
                  </a:schemeClr>
                </a:solidFill>
              </a:rPr>
              <a:t>However, if Layer 2 is compromised, then all the layers above it are also affected. </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For example, if a threat actor with access to the internal network captured Layer 2 frames, then all the security implemented on the layers above may be useless.</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showMasterSp="0" show="0">
  <p:cSld>
    <p:bg>
      <p:bgPr>
        <a:solidFill>
          <a:schemeClr val="bg1">
            <a:alpha val="85000"/>
          </a:schemeClr>
        </a:solidFill>
        <a:effectLst/>
      </p:bgPr>
    </p:bg>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5">
                    <a:lumMod val="20000"/>
                    <a:lumOff val="80000"/>
                  </a:schemeClr>
                </a:solidFill>
              </a:rPr>
              <a:t>Layer 2 Security Threats</a:t>
            </a:r>
            <a:br>
              <a:rPr lang="en-US" dirty="0">
                <a:solidFill>
                  <a:schemeClr val="accent5">
                    <a:lumMod val="20000"/>
                    <a:lumOff val="80000"/>
                  </a:schemeClr>
                </a:solidFill>
              </a:rPr>
            </a:br>
            <a:r>
              <a:rPr lang="en-US" sz="2400" dirty="0">
                <a:solidFill>
                  <a:schemeClr val="accent5">
                    <a:lumMod val="20000"/>
                    <a:lumOff val="80000"/>
                  </a:schemeClr>
                </a:solidFill>
              </a:rPr>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chemeClr val="accent5">
                    <a:lumMod val="40000"/>
                    <a:lumOff val="60000"/>
                  </a:schemeClr>
                </a:solidFill>
              </a:rPr>
              <a:t>Security is only as strong as the weakest link in the system, and Layer 2 is considered to be that weak link.  Today with BYOD and more sophisticated attacks, our LANs have become more vulnerable to penetration.</a:t>
            </a:r>
          </a:p>
          <a:p>
            <a:pPr marL="0" indent="0" algn="l"/>
            <a:endParaRPr lang="en-US" sz="1400" dirty="0">
              <a:solidFill>
                <a:schemeClr val="accent5">
                  <a:lumMod val="40000"/>
                  <a:lumOff val="60000"/>
                </a:schemeClr>
              </a:solidFill>
            </a:endParaRP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1746084072"/>
              </p:ext>
            </p:extLst>
          </p:nvPr>
        </p:nvGraphicFramePr>
        <p:xfrm>
          <a:off x="847309" y="2054728"/>
          <a:ext cx="7989454" cy="2341884"/>
        </p:xfrm>
        <a:graphic>
          <a:graphicData uri="http://schemas.openxmlformats.org/drawingml/2006/table">
            <a:tbl>
              <a:tblPr firstRow="1" bandRow="1">
                <a:tableStyleId>{5C22544A-7EE6-4342-B048-85BDC9FD1C3A}</a:tableStyleId>
              </a:tblPr>
              <a:tblGrid>
                <a:gridCol w="2118082">
                  <a:extLst>
                    <a:ext uri="{9D8B030D-6E8A-4147-A177-3AD203B41FA5}">
                      <a16:colId xmlns:a16="http://schemas.microsoft.com/office/drawing/2014/main" val="1487031909"/>
                    </a:ext>
                  </a:extLst>
                </a:gridCol>
                <a:gridCol w="5871372">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121939265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5">
                    <a:lumMod val="20000"/>
                    <a:lumOff val="80000"/>
                  </a:schemeClr>
                </a:solidFill>
              </a:rPr>
              <a:t>Layer 2 Security Threats</a:t>
            </a:r>
            <a:br>
              <a:rPr lang="en-US" dirty="0">
                <a:solidFill>
                  <a:schemeClr val="accent5">
                    <a:lumMod val="20000"/>
                    <a:lumOff val="80000"/>
                  </a:schemeClr>
                </a:solidFill>
              </a:rPr>
            </a:br>
            <a:r>
              <a:rPr lang="en-US" sz="2400" dirty="0">
                <a:solidFill>
                  <a:schemeClr val="accent5">
                    <a:lumMod val="20000"/>
                    <a:lumOff val="80000"/>
                  </a:schemeClr>
                </a:solidFill>
              </a:rPr>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2" name="Rectangle 1">
            <a:extLst>
              <a:ext uri="{FF2B5EF4-FFF2-40B4-BE49-F238E27FC236}">
                <a16:creationId xmlns:a16="http://schemas.microsoft.com/office/drawing/2014/main" id="{D723C8E7-E6AC-4D8A-A0EF-09152327B461}"/>
              </a:ext>
            </a:extLst>
          </p:cNvPr>
          <p:cNvSpPr/>
          <p:nvPr/>
        </p:nvSpPr>
        <p:spPr>
          <a:xfrm>
            <a:off x="592316" y="2885864"/>
            <a:ext cx="7753172" cy="1938992"/>
          </a:xfrm>
          <a:prstGeom prst="rect">
            <a:avLst/>
          </a:prstGeom>
        </p:spPr>
        <p:txBody>
          <a:bodyPr wrap="square">
            <a:spAutoFit/>
          </a:bodyPr>
          <a:lstStyle/>
          <a:p>
            <a:r>
              <a:rPr lang="en-US" sz="1500" dirty="0">
                <a:solidFill>
                  <a:schemeClr val="accent5">
                    <a:lumMod val="40000"/>
                    <a:lumOff val="60000"/>
                  </a:schemeClr>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chemeClr val="accent5">
                    <a:lumMod val="40000"/>
                    <a:lumOff val="60000"/>
                  </a:schemeClr>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chemeClr val="accent5">
                    <a:lumMod val="40000"/>
                    <a:lumOff val="60000"/>
                  </a:schemeClr>
                </a:solidFill>
                <a:latin typeface="+mn-lt"/>
              </a:rPr>
              <a:t>Consider using out-of-band management network to manage devices.</a:t>
            </a:r>
          </a:p>
          <a:p>
            <a:pPr marL="285750" indent="-285750">
              <a:buFont typeface="Arial" panose="020B0604020202020204" pitchFamily="34" charset="0"/>
              <a:buChar char="•"/>
            </a:pPr>
            <a:r>
              <a:rPr lang="en-US" sz="1500" dirty="0">
                <a:solidFill>
                  <a:schemeClr val="accent5">
                    <a:lumMod val="40000"/>
                    <a:lumOff val="60000"/>
                  </a:schemeClr>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chemeClr val="accent5">
                    <a:lumMod val="40000"/>
                    <a:lumOff val="60000"/>
                  </a:schemeClr>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themeOverride>
</file>

<file path=docProps/app.xml><?xml version="1.0" encoding="utf-8"?>
<Properties xmlns="http://schemas.openxmlformats.org/officeDocument/2006/extended-properties" xmlns:vt="http://schemas.openxmlformats.org/officeDocument/2006/docPropsVTypes">
  <Template/>
  <TotalTime>10497</TotalTime>
  <Words>3249</Words>
  <Application>Microsoft Office PowerPoint</Application>
  <PresentationFormat>On-screen Show (16:9)</PresentationFormat>
  <Paragraphs>238</Paragraphs>
  <Slides>22</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CiscoSans ExtraLight</vt:lpstr>
      <vt:lpstr>Wingdings</vt:lpstr>
      <vt:lpstr>Default Theme</vt:lpstr>
      <vt:lpstr>LAN Security Concepts</vt:lpstr>
      <vt:lpstr>LAN Security Concepts</vt:lpstr>
      <vt:lpstr>Layer 2 Security Threats Switch Attack Categories</vt:lpstr>
      <vt:lpstr>Layer 2 Security Threats Switch Attack Mitigation Techniques</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287</cp:revision>
  <dcterms:created xsi:type="dcterms:W3CDTF">2019-10-18T06:21:22Z</dcterms:created>
  <dcterms:modified xsi:type="dcterms:W3CDTF">2024-11-03T21:27:36Z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