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759" r:id="rId2"/>
    <p:sldId id="1118" r:id="rId3"/>
    <p:sldId id="1154" r:id="rId4"/>
    <p:sldId id="1155" r:id="rId5"/>
    <p:sldId id="1108" r:id="rId6"/>
    <p:sldId id="1169" r:id="rId7"/>
    <p:sldId id="1170" r:id="rId8"/>
    <p:sldId id="1171" r:id="rId9"/>
    <p:sldId id="1172" r:id="rId10"/>
    <p:sldId id="1173" r:id="rId11"/>
    <p:sldId id="1174" r:id="rId12"/>
    <p:sldId id="1175" r:id="rId13"/>
    <p:sldId id="1176" r:id="rId14"/>
    <p:sldId id="1177" r:id="rId15"/>
    <p:sldId id="1178" r:id="rId16"/>
    <p:sldId id="1179" r:id="rId17"/>
    <p:sldId id="1180" r:id="rId18"/>
    <p:sldId id="1181" r:id="rId19"/>
    <p:sldId id="1182" r:id="rId20"/>
    <p:sldId id="1183" r:id="rId21"/>
    <p:sldId id="1184" r:id="rId22"/>
    <p:sldId id="118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7" d="100"/>
          <a:sy n="107" d="100"/>
        </p:scale>
        <p:origin x="75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B4DE4C-DE8A-440D-9DA8-5E362CD84C16}" type="datetimeFigureOut">
              <a:rPr lang="en-US" smtClean="0"/>
              <a:t>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F0D769-4739-4294-87E0-1699859B9556}" type="slidenum">
              <a:rPr lang="en-US" smtClean="0"/>
              <a:t>‹#›</a:t>
            </a:fld>
            <a:endParaRPr lang="en-US"/>
          </a:p>
        </p:txBody>
      </p:sp>
    </p:spTree>
    <p:extLst>
      <p:ext uri="{BB962C8B-B14F-4D97-AF65-F5344CB8AC3E}">
        <p14:creationId xmlns:p14="http://schemas.microsoft.com/office/powerpoint/2010/main" val="1193217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11.1.4 – Limit and Learn MAC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698641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11.1.4 – Limit and Learn MAC Addresses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1039469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11.1.4 – Limit and Learn MAC Addresses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897619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11.1.5 – Port Security Aging</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781794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11.1.5 – Port Security Aging (Cont.)</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028658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11.1.6 – Port Security Violation Modes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275923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11.1.6 – Port Security Violation Modes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258286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11.1.7 – Ports in error-disabled State</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353532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11.1.7 – Ports in error-disabled State (Cont.)</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956815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11.1.8 – Verify Port Security</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821184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10.4 – MAC Address Table Attack</a:t>
            </a:r>
          </a:p>
          <a:p>
            <a:r>
              <a:rPr lang="en-US" dirty="0"/>
              <a:t>10.4.1 – Switch Operation Review</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21015713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11.1.8 – Verify Port Security (Cont.)</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4371204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11.1.8 – Verify Port Security (Cont.)</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467304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11.1.8 – Verify Port Security (Cont.)</a:t>
            </a:r>
          </a:p>
          <a:p>
            <a:r>
              <a:rPr lang="en-US" dirty="0"/>
              <a:t>11.1.9 – Syntax Checker – Implement Port Security</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246370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10.4 – MAC Address Table Attack</a:t>
            </a:r>
          </a:p>
          <a:p>
            <a:r>
              <a:rPr lang="en-US" dirty="0"/>
              <a:t>10.4.2 – MAC Address Table Flooding</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3168899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10.4 – MAC Address Table Attack</a:t>
            </a:r>
          </a:p>
          <a:p>
            <a:r>
              <a:rPr lang="en-US" dirty="0"/>
              <a:t>10.4.3 – MAC Address Table Attack Mitigation</a:t>
            </a:r>
          </a:p>
          <a:p>
            <a:r>
              <a:rPr lang="en-US" dirty="0"/>
              <a:t>10.4.4 – Check Your Understanding – MAC Address Table Attacks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578913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11.1.1 – Secure Unused Ports</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11.1.2 – Mitigate MAC Address Table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3975047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11.1.3 – Enable Port Security</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1769880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11.1.3 – Enable Port Security (Cont.)</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2423576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11.1.3 – Enable Port Security (Cont.)</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4194107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5BE0A-C66A-384E-010F-B730F65DEE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DC6CC4-C3AB-FDE2-61D0-50E5CAAE69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82BA5D-3B1D-B575-5C54-429B785CFAFC}"/>
              </a:ext>
            </a:extLst>
          </p:cNvPr>
          <p:cNvSpPr>
            <a:spLocks noGrp="1"/>
          </p:cNvSpPr>
          <p:nvPr>
            <p:ph type="dt" sz="half" idx="10"/>
          </p:nvPr>
        </p:nvSpPr>
        <p:spPr/>
        <p:txBody>
          <a:bodyPr/>
          <a:lstStyle/>
          <a:p>
            <a:fld id="{0D7CD962-6947-46B3-8F20-55F82229C7E9}" type="datetimeFigureOut">
              <a:rPr lang="en-US" smtClean="0"/>
              <a:t>11/3/2024</a:t>
            </a:fld>
            <a:endParaRPr lang="en-US"/>
          </a:p>
        </p:txBody>
      </p:sp>
      <p:sp>
        <p:nvSpPr>
          <p:cNvPr id="5" name="Footer Placeholder 4">
            <a:extLst>
              <a:ext uri="{FF2B5EF4-FFF2-40B4-BE49-F238E27FC236}">
                <a16:creationId xmlns:a16="http://schemas.microsoft.com/office/drawing/2014/main" id="{0EDB8B0A-7584-D89E-1088-1E42D63599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C0F6C-22DF-0E2A-E52A-BA589BC91085}"/>
              </a:ext>
            </a:extLst>
          </p:cNvPr>
          <p:cNvSpPr>
            <a:spLocks noGrp="1"/>
          </p:cNvSpPr>
          <p:nvPr>
            <p:ph type="sldNum" sz="quarter" idx="12"/>
          </p:nvPr>
        </p:nvSpPr>
        <p:spPr/>
        <p:txBody>
          <a:bodyPr/>
          <a:lstStyle/>
          <a:p>
            <a:fld id="{81AFAFA9-ECA3-46CB-BA63-F3A74B211CEE}" type="slidenum">
              <a:rPr lang="en-US" smtClean="0"/>
              <a:t>‹#›</a:t>
            </a:fld>
            <a:endParaRPr lang="en-US"/>
          </a:p>
        </p:txBody>
      </p:sp>
    </p:spTree>
    <p:extLst>
      <p:ext uri="{BB962C8B-B14F-4D97-AF65-F5344CB8AC3E}">
        <p14:creationId xmlns:p14="http://schemas.microsoft.com/office/powerpoint/2010/main" val="4286511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81FD9-BD06-7A61-7509-DF1B241DF5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BA2C07-0DC2-BDFF-6DC0-88BFCB4625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38A608-ED4D-AE7B-E864-9BC685E67D83}"/>
              </a:ext>
            </a:extLst>
          </p:cNvPr>
          <p:cNvSpPr>
            <a:spLocks noGrp="1"/>
          </p:cNvSpPr>
          <p:nvPr>
            <p:ph type="dt" sz="half" idx="10"/>
          </p:nvPr>
        </p:nvSpPr>
        <p:spPr/>
        <p:txBody>
          <a:bodyPr/>
          <a:lstStyle/>
          <a:p>
            <a:fld id="{0D7CD962-6947-46B3-8F20-55F82229C7E9}" type="datetimeFigureOut">
              <a:rPr lang="en-US" smtClean="0"/>
              <a:t>11/3/2024</a:t>
            </a:fld>
            <a:endParaRPr lang="en-US"/>
          </a:p>
        </p:txBody>
      </p:sp>
      <p:sp>
        <p:nvSpPr>
          <p:cNvPr id="5" name="Footer Placeholder 4">
            <a:extLst>
              <a:ext uri="{FF2B5EF4-FFF2-40B4-BE49-F238E27FC236}">
                <a16:creationId xmlns:a16="http://schemas.microsoft.com/office/drawing/2014/main" id="{D98802C0-E313-0BC1-BB4E-5474A6F11D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4E560F-BF86-4CC7-8D41-4239E15CA179}"/>
              </a:ext>
            </a:extLst>
          </p:cNvPr>
          <p:cNvSpPr>
            <a:spLocks noGrp="1"/>
          </p:cNvSpPr>
          <p:nvPr>
            <p:ph type="sldNum" sz="quarter" idx="12"/>
          </p:nvPr>
        </p:nvSpPr>
        <p:spPr/>
        <p:txBody>
          <a:bodyPr/>
          <a:lstStyle/>
          <a:p>
            <a:fld id="{81AFAFA9-ECA3-46CB-BA63-F3A74B211CEE}" type="slidenum">
              <a:rPr lang="en-US" smtClean="0"/>
              <a:t>‹#›</a:t>
            </a:fld>
            <a:endParaRPr lang="en-US"/>
          </a:p>
        </p:txBody>
      </p:sp>
    </p:spTree>
    <p:extLst>
      <p:ext uri="{BB962C8B-B14F-4D97-AF65-F5344CB8AC3E}">
        <p14:creationId xmlns:p14="http://schemas.microsoft.com/office/powerpoint/2010/main" val="337122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6F7C07-0DC0-F5B8-1DDF-4FBF218455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695043-C153-4DD7-91A6-1A99E63BCB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688222-AE84-7F9D-85CD-54830EFCF1AD}"/>
              </a:ext>
            </a:extLst>
          </p:cNvPr>
          <p:cNvSpPr>
            <a:spLocks noGrp="1"/>
          </p:cNvSpPr>
          <p:nvPr>
            <p:ph type="dt" sz="half" idx="10"/>
          </p:nvPr>
        </p:nvSpPr>
        <p:spPr/>
        <p:txBody>
          <a:bodyPr/>
          <a:lstStyle/>
          <a:p>
            <a:fld id="{0D7CD962-6947-46B3-8F20-55F82229C7E9}" type="datetimeFigureOut">
              <a:rPr lang="en-US" smtClean="0"/>
              <a:t>11/3/2024</a:t>
            </a:fld>
            <a:endParaRPr lang="en-US"/>
          </a:p>
        </p:txBody>
      </p:sp>
      <p:sp>
        <p:nvSpPr>
          <p:cNvPr id="5" name="Footer Placeholder 4">
            <a:extLst>
              <a:ext uri="{FF2B5EF4-FFF2-40B4-BE49-F238E27FC236}">
                <a16:creationId xmlns:a16="http://schemas.microsoft.com/office/drawing/2014/main" id="{B777BB57-7849-9053-53C3-5F525E669C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7A3F6A-E4CB-86D0-9760-60AA62916C3D}"/>
              </a:ext>
            </a:extLst>
          </p:cNvPr>
          <p:cNvSpPr>
            <a:spLocks noGrp="1"/>
          </p:cNvSpPr>
          <p:nvPr>
            <p:ph type="sldNum" sz="quarter" idx="12"/>
          </p:nvPr>
        </p:nvSpPr>
        <p:spPr/>
        <p:txBody>
          <a:bodyPr/>
          <a:lstStyle/>
          <a:p>
            <a:fld id="{81AFAFA9-ECA3-46CB-BA63-F3A74B211CEE}" type="slidenum">
              <a:rPr lang="en-US" smtClean="0"/>
              <a:t>‹#›</a:t>
            </a:fld>
            <a:endParaRPr lang="en-US"/>
          </a:p>
        </p:txBody>
      </p:sp>
    </p:spTree>
    <p:extLst>
      <p:ext uri="{BB962C8B-B14F-4D97-AF65-F5344CB8AC3E}">
        <p14:creationId xmlns:p14="http://schemas.microsoft.com/office/powerpoint/2010/main" val="2725792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1"/>
            <a:ext cx="12192000" cy="68579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Title 1"/>
          <p:cNvSpPr>
            <a:spLocks noGrp="1"/>
          </p:cNvSpPr>
          <p:nvPr>
            <p:ph type="ctrTitle"/>
          </p:nvPr>
        </p:nvSpPr>
        <p:spPr>
          <a:xfrm>
            <a:off x="555233" y="1220545"/>
            <a:ext cx="10130723" cy="3426595"/>
          </a:xfrm>
          <a:prstGeom prst="rect">
            <a:avLst/>
          </a:prstGeom>
        </p:spPr>
        <p:txBody>
          <a:bodyPr anchor="b">
            <a:noAutofit/>
          </a:bodyPr>
          <a:lstStyle>
            <a:lvl1pPr marL="0" indent="0" algn="l">
              <a:lnSpc>
                <a:spcPct val="90000"/>
              </a:lnSpc>
              <a:buFont typeface="Arial" panose="020B0604020202020204" pitchFamily="34" charset="0"/>
              <a:buNone/>
              <a:defRPr sz="6133"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11377069" y="6323876"/>
            <a:ext cx="268426" cy="206025"/>
          </a:xfrm>
          <a:prstGeom prst="rect">
            <a:avLst/>
          </a:prstGeom>
          <a:noFill/>
          <a:ln w="9525" algn="ctr">
            <a:noFill/>
            <a:miter lim="800000"/>
            <a:headEnd/>
            <a:tailEnd/>
          </a:ln>
          <a:effectLst/>
        </p:spPr>
        <p:txBody>
          <a:bodyPr wrap="none" lIns="82115" tIns="41056" rIns="82115" bIns="41056" anchor="b">
            <a:spAutoFit/>
          </a:bodyPr>
          <a:lstStyle/>
          <a:p>
            <a:pPr algn="r" defTabSz="814305" fontAlgn="auto">
              <a:spcBef>
                <a:spcPts val="0"/>
              </a:spcBef>
              <a:spcAft>
                <a:spcPts val="0"/>
              </a:spcAft>
              <a:defRPr/>
            </a:pPr>
            <a:fld id="{6A1E46DC-7EF6-4EA2-B285-14272867D133}" type="slidenum">
              <a:rPr lang="en-US" sz="800">
                <a:solidFill>
                  <a:schemeClr val="accent5">
                    <a:lumMod val="50000"/>
                  </a:schemeClr>
                </a:solidFill>
                <a:latin typeface="+mn-lt"/>
                <a:ea typeface="+mn-ea"/>
                <a:cs typeface="CiscoSans Thin"/>
              </a:rPr>
              <a:pPr algn="r" defTabSz="814305" fontAlgn="auto">
                <a:spcBef>
                  <a:spcPts val="0"/>
                </a:spcBef>
                <a:spcAft>
                  <a:spcPts val="0"/>
                </a:spcAft>
                <a:defRPr/>
              </a:pPr>
              <a:t>‹#›</a:t>
            </a:fld>
            <a:endParaRPr lang="en-US" sz="8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7823344" y="6322205"/>
            <a:ext cx="3544024" cy="206025"/>
          </a:xfrm>
          <a:prstGeom prst="rect">
            <a:avLst/>
          </a:prstGeom>
          <a:noFill/>
          <a:ln w="9525">
            <a:noFill/>
            <a:miter lim="800000"/>
            <a:headEnd/>
            <a:tailEnd/>
          </a:ln>
          <a:effectLst/>
        </p:spPr>
        <p:txBody>
          <a:bodyPr lIns="82115" tIns="41056" rIns="82115" bIns="41056" anchor="b">
            <a:spAutoFit/>
          </a:bodyPr>
          <a:lstStyle/>
          <a:p>
            <a:pPr defTabSz="814305" fontAlgn="auto">
              <a:spcBef>
                <a:spcPts val="0"/>
              </a:spcBef>
              <a:spcAft>
                <a:spcPts val="0"/>
              </a:spcAft>
              <a:defRPr/>
            </a:pPr>
            <a:r>
              <a:rPr lang="en-US" sz="8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677386" y="6286929"/>
            <a:ext cx="453676" cy="241299"/>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Tree>
    <p:extLst>
      <p:ext uri="{BB962C8B-B14F-4D97-AF65-F5344CB8AC3E}">
        <p14:creationId xmlns:p14="http://schemas.microsoft.com/office/powerpoint/2010/main" val="1021843848"/>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632883" y="1797051"/>
            <a:ext cx="11040076" cy="4098595"/>
          </a:xfrm>
          <a:prstGeom prst="rect">
            <a:avLst/>
          </a:prstGeom>
        </p:spPr>
        <p:txBody>
          <a:bodyPr lIns="91420" tIns="45710" rIns="91420" bIns="45710">
            <a:noAutofit/>
          </a:bodyPr>
          <a:lstStyle>
            <a:lvl1pPr marL="380910" marR="0" indent="-380910" algn="ctr" defTabSz="609458" rtl="0" eaLnBrk="1" fontAlgn="auto" latinLnBrk="0" hangingPunct="1">
              <a:lnSpc>
                <a:spcPct val="100000"/>
              </a:lnSpc>
              <a:spcBef>
                <a:spcPct val="20000"/>
              </a:spcBef>
              <a:spcAft>
                <a:spcPts val="0"/>
              </a:spcAft>
              <a:buClrTx/>
              <a:buSzTx/>
              <a:buFont typeface="Arial"/>
              <a:buNone/>
              <a:tabLst/>
              <a:defRPr sz="2667"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4149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8B6DF-75AA-30C6-9FF7-379D999616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8CF945-12E4-6DCB-46D1-73206AD4A0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8F2F3D-512B-D100-A653-55996EB21FE9}"/>
              </a:ext>
            </a:extLst>
          </p:cNvPr>
          <p:cNvSpPr>
            <a:spLocks noGrp="1"/>
          </p:cNvSpPr>
          <p:nvPr>
            <p:ph type="dt" sz="half" idx="10"/>
          </p:nvPr>
        </p:nvSpPr>
        <p:spPr/>
        <p:txBody>
          <a:bodyPr/>
          <a:lstStyle/>
          <a:p>
            <a:fld id="{0D7CD962-6947-46B3-8F20-55F82229C7E9}" type="datetimeFigureOut">
              <a:rPr lang="en-US" smtClean="0"/>
              <a:t>11/3/2024</a:t>
            </a:fld>
            <a:endParaRPr lang="en-US"/>
          </a:p>
        </p:txBody>
      </p:sp>
      <p:sp>
        <p:nvSpPr>
          <p:cNvPr id="5" name="Footer Placeholder 4">
            <a:extLst>
              <a:ext uri="{FF2B5EF4-FFF2-40B4-BE49-F238E27FC236}">
                <a16:creationId xmlns:a16="http://schemas.microsoft.com/office/drawing/2014/main" id="{516F642F-26BE-1437-9EBF-B6D6C496FF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B7CE4-F134-5D97-AC5F-EFC222B6DFEE}"/>
              </a:ext>
            </a:extLst>
          </p:cNvPr>
          <p:cNvSpPr>
            <a:spLocks noGrp="1"/>
          </p:cNvSpPr>
          <p:nvPr>
            <p:ph type="sldNum" sz="quarter" idx="12"/>
          </p:nvPr>
        </p:nvSpPr>
        <p:spPr/>
        <p:txBody>
          <a:bodyPr/>
          <a:lstStyle/>
          <a:p>
            <a:fld id="{81AFAFA9-ECA3-46CB-BA63-F3A74B211CEE}" type="slidenum">
              <a:rPr lang="en-US" smtClean="0"/>
              <a:t>‹#›</a:t>
            </a:fld>
            <a:endParaRPr lang="en-US"/>
          </a:p>
        </p:txBody>
      </p:sp>
    </p:spTree>
    <p:extLst>
      <p:ext uri="{BB962C8B-B14F-4D97-AF65-F5344CB8AC3E}">
        <p14:creationId xmlns:p14="http://schemas.microsoft.com/office/powerpoint/2010/main" val="78315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5A03B-AFBE-267F-DF69-FB2030D80F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DF9417-50FE-CF29-8D02-E792EAA13C9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A122A1-A423-5071-DE22-1BE3F16F290B}"/>
              </a:ext>
            </a:extLst>
          </p:cNvPr>
          <p:cNvSpPr>
            <a:spLocks noGrp="1"/>
          </p:cNvSpPr>
          <p:nvPr>
            <p:ph type="dt" sz="half" idx="10"/>
          </p:nvPr>
        </p:nvSpPr>
        <p:spPr/>
        <p:txBody>
          <a:bodyPr/>
          <a:lstStyle/>
          <a:p>
            <a:fld id="{0D7CD962-6947-46B3-8F20-55F82229C7E9}" type="datetimeFigureOut">
              <a:rPr lang="en-US" smtClean="0"/>
              <a:t>11/3/2024</a:t>
            </a:fld>
            <a:endParaRPr lang="en-US"/>
          </a:p>
        </p:txBody>
      </p:sp>
      <p:sp>
        <p:nvSpPr>
          <p:cNvPr id="5" name="Footer Placeholder 4">
            <a:extLst>
              <a:ext uri="{FF2B5EF4-FFF2-40B4-BE49-F238E27FC236}">
                <a16:creationId xmlns:a16="http://schemas.microsoft.com/office/drawing/2014/main" id="{8B8BE834-66CB-BCC9-D00D-398C3B80C3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94F0A5-B156-6892-5EE9-909DA85B254E}"/>
              </a:ext>
            </a:extLst>
          </p:cNvPr>
          <p:cNvSpPr>
            <a:spLocks noGrp="1"/>
          </p:cNvSpPr>
          <p:nvPr>
            <p:ph type="sldNum" sz="quarter" idx="12"/>
          </p:nvPr>
        </p:nvSpPr>
        <p:spPr/>
        <p:txBody>
          <a:bodyPr/>
          <a:lstStyle/>
          <a:p>
            <a:fld id="{81AFAFA9-ECA3-46CB-BA63-F3A74B211CEE}" type="slidenum">
              <a:rPr lang="en-US" smtClean="0"/>
              <a:t>‹#›</a:t>
            </a:fld>
            <a:endParaRPr lang="en-US"/>
          </a:p>
        </p:txBody>
      </p:sp>
    </p:spTree>
    <p:extLst>
      <p:ext uri="{BB962C8B-B14F-4D97-AF65-F5344CB8AC3E}">
        <p14:creationId xmlns:p14="http://schemas.microsoft.com/office/powerpoint/2010/main" val="1925627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E7468-F197-B70A-552A-07F7DB8460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BAD845-4CCC-A085-26E2-BD625CBD73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339285-763B-B124-8FB5-45C9E5330D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D15BEB-0EAB-C123-8672-FD89DA39E313}"/>
              </a:ext>
            </a:extLst>
          </p:cNvPr>
          <p:cNvSpPr>
            <a:spLocks noGrp="1"/>
          </p:cNvSpPr>
          <p:nvPr>
            <p:ph type="dt" sz="half" idx="10"/>
          </p:nvPr>
        </p:nvSpPr>
        <p:spPr/>
        <p:txBody>
          <a:bodyPr/>
          <a:lstStyle/>
          <a:p>
            <a:fld id="{0D7CD962-6947-46B3-8F20-55F82229C7E9}" type="datetimeFigureOut">
              <a:rPr lang="en-US" smtClean="0"/>
              <a:t>11/3/2024</a:t>
            </a:fld>
            <a:endParaRPr lang="en-US"/>
          </a:p>
        </p:txBody>
      </p:sp>
      <p:sp>
        <p:nvSpPr>
          <p:cNvPr id="6" name="Footer Placeholder 5">
            <a:extLst>
              <a:ext uri="{FF2B5EF4-FFF2-40B4-BE49-F238E27FC236}">
                <a16:creationId xmlns:a16="http://schemas.microsoft.com/office/drawing/2014/main" id="{62F1C2B0-DBFB-4136-05A2-490CB42276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4D144B-7240-754C-4D2F-B6A44B0EAAD9}"/>
              </a:ext>
            </a:extLst>
          </p:cNvPr>
          <p:cNvSpPr>
            <a:spLocks noGrp="1"/>
          </p:cNvSpPr>
          <p:nvPr>
            <p:ph type="sldNum" sz="quarter" idx="12"/>
          </p:nvPr>
        </p:nvSpPr>
        <p:spPr/>
        <p:txBody>
          <a:bodyPr/>
          <a:lstStyle/>
          <a:p>
            <a:fld id="{81AFAFA9-ECA3-46CB-BA63-F3A74B211CEE}" type="slidenum">
              <a:rPr lang="en-US" smtClean="0"/>
              <a:t>‹#›</a:t>
            </a:fld>
            <a:endParaRPr lang="en-US"/>
          </a:p>
        </p:txBody>
      </p:sp>
    </p:spTree>
    <p:extLst>
      <p:ext uri="{BB962C8B-B14F-4D97-AF65-F5344CB8AC3E}">
        <p14:creationId xmlns:p14="http://schemas.microsoft.com/office/powerpoint/2010/main" val="2478483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3D851-3C69-3A0E-7264-B44A033776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AD6DFB-871A-1CCA-AF47-DE49D83EBC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82CA0A-5AA7-C520-1A55-AD7914A592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4E32A7-EB45-277C-84B0-9535788259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3E3AE1-80E4-1322-13AC-7CA825489E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0BC2A0-92F7-A3CD-0B40-1E89E747C8FB}"/>
              </a:ext>
            </a:extLst>
          </p:cNvPr>
          <p:cNvSpPr>
            <a:spLocks noGrp="1"/>
          </p:cNvSpPr>
          <p:nvPr>
            <p:ph type="dt" sz="half" idx="10"/>
          </p:nvPr>
        </p:nvSpPr>
        <p:spPr/>
        <p:txBody>
          <a:bodyPr/>
          <a:lstStyle/>
          <a:p>
            <a:fld id="{0D7CD962-6947-46B3-8F20-55F82229C7E9}" type="datetimeFigureOut">
              <a:rPr lang="en-US" smtClean="0"/>
              <a:t>11/3/2024</a:t>
            </a:fld>
            <a:endParaRPr lang="en-US"/>
          </a:p>
        </p:txBody>
      </p:sp>
      <p:sp>
        <p:nvSpPr>
          <p:cNvPr id="8" name="Footer Placeholder 7">
            <a:extLst>
              <a:ext uri="{FF2B5EF4-FFF2-40B4-BE49-F238E27FC236}">
                <a16:creationId xmlns:a16="http://schemas.microsoft.com/office/drawing/2014/main" id="{EF81FAF8-CE1C-71DF-CE28-1B33597E15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444F7B-82CD-0232-814B-6530883B95FE}"/>
              </a:ext>
            </a:extLst>
          </p:cNvPr>
          <p:cNvSpPr>
            <a:spLocks noGrp="1"/>
          </p:cNvSpPr>
          <p:nvPr>
            <p:ph type="sldNum" sz="quarter" idx="12"/>
          </p:nvPr>
        </p:nvSpPr>
        <p:spPr/>
        <p:txBody>
          <a:bodyPr/>
          <a:lstStyle/>
          <a:p>
            <a:fld id="{81AFAFA9-ECA3-46CB-BA63-F3A74B211CEE}" type="slidenum">
              <a:rPr lang="en-US" smtClean="0"/>
              <a:t>‹#›</a:t>
            </a:fld>
            <a:endParaRPr lang="en-US"/>
          </a:p>
        </p:txBody>
      </p:sp>
    </p:spTree>
    <p:extLst>
      <p:ext uri="{BB962C8B-B14F-4D97-AF65-F5344CB8AC3E}">
        <p14:creationId xmlns:p14="http://schemas.microsoft.com/office/powerpoint/2010/main" val="2467463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6C11-4CBE-9CC1-F612-3CC5036B48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0402D5-16B1-0746-08A7-B005DC0C6752}"/>
              </a:ext>
            </a:extLst>
          </p:cNvPr>
          <p:cNvSpPr>
            <a:spLocks noGrp="1"/>
          </p:cNvSpPr>
          <p:nvPr>
            <p:ph type="dt" sz="half" idx="10"/>
          </p:nvPr>
        </p:nvSpPr>
        <p:spPr/>
        <p:txBody>
          <a:bodyPr/>
          <a:lstStyle/>
          <a:p>
            <a:fld id="{0D7CD962-6947-46B3-8F20-55F82229C7E9}" type="datetimeFigureOut">
              <a:rPr lang="en-US" smtClean="0"/>
              <a:t>11/3/2024</a:t>
            </a:fld>
            <a:endParaRPr lang="en-US"/>
          </a:p>
        </p:txBody>
      </p:sp>
      <p:sp>
        <p:nvSpPr>
          <p:cNvPr id="4" name="Footer Placeholder 3">
            <a:extLst>
              <a:ext uri="{FF2B5EF4-FFF2-40B4-BE49-F238E27FC236}">
                <a16:creationId xmlns:a16="http://schemas.microsoft.com/office/drawing/2014/main" id="{7E2A03D8-2B62-E7F2-07F8-71F884CFD8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D49AA7-4393-8B7C-F7F5-BE47DFF52B57}"/>
              </a:ext>
            </a:extLst>
          </p:cNvPr>
          <p:cNvSpPr>
            <a:spLocks noGrp="1"/>
          </p:cNvSpPr>
          <p:nvPr>
            <p:ph type="sldNum" sz="quarter" idx="12"/>
          </p:nvPr>
        </p:nvSpPr>
        <p:spPr/>
        <p:txBody>
          <a:bodyPr/>
          <a:lstStyle/>
          <a:p>
            <a:fld id="{81AFAFA9-ECA3-46CB-BA63-F3A74B211CEE}" type="slidenum">
              <a:rPr lang="en-US" smtClean="0"/>
              <a:t>‹#›</a:t>
            </a:fld>
            <a:endParaRPr lang="en-US"/>
          </a:p>
        </p:txBody>
      </p:sp>
    </p:spTree>
    <p:extLst>
      <p:ext uri="{BB962C8B-B14F-4D97-AF65-F5344CB8AC3E}">
        <p14:creationId xmlns:p14="http://schemas.microsoft.com/office/powerpoint/2010/main" val="2951463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5B8352-5ADD-EA16-DA6F-CDF201D61A37}"/>
              </a:ext>
            </a:extLst>
          </p:cNvPr>
          <p:cNvSpPr>
            <a:spLocks noGrp="1"/>
          </p:cNvSpPr>
          <p:nvPr>
            <p:ph type="dt" sz="half" idx="10"/>
          </p:nvPr>
        </p:nvSpPr>
        <p:spPr/>
        <p:txBody>
          <a:bodyPr/>
          <a:lstStyle/>
          <a:p>
            <a:fld id="{0D7CD962-6947-46B3-8F20-55F82229C7E9}" type="datetimeFigureOut">
              <a:rPr lang="en-US" smtClean="0"/>
              <a:t>11/3/2024</a:t>
            </a:fld>
            <a:endParaRPr lang="en-US"/>
          </a:p>
        </p:txBody>
      </p:sp>
      <p:sp>
        <p:nvSpPr>
          <p:cNvPr id="3" name="Footer Placeholder 2">
            <a:extLst>
              <a:ext uri="{FF2B5EF4-FFF2-40B4-BE49-F238E27FC236}">
                <a16:creationId xmlns:a16="http://schemas.microsoft.com/office/drawing/2014/main" id="{CA020C97-B5E2-CE37-9A2C-99AE759ED4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197E71-2993-C056-5590-A0372B0D370D}"/>
              </a:ext>
            </a:extLst>
          </p:cNvPr>
          <p:cNvSpPr>
            <a:spLocks noGrp="1"/>
          </p:cNvSpPr>
          <p:nvPr>
            <p:ph type="sldNum" sz="quarter" idx="12"/>
          </p:nvPr>
        </p:nvSpPr>
        <p:spPr/>
        <p:txBody>
          <a:bodyPr/>
          <a:lstStyle/>
          <a:p>
            <a:fld id="{81AFAFA9-ECA3-46CB-BA63-F3A74B211CEE}" type="slidenum">
              <a:rPr lang="en-US" smtClean="0"/>
              <a:t>‹#›</a:t>
            </a:fld>
            <a:endParaRPr lang="en-US"/>
          </a:p>
        </p:txBody>
      </p:sp>
    </p:spTree>
    <p:extLst>
      <p:ext uri="{BB962C8B-B14F-4D97-AF65-F5344CB8AC3E}">
        <p14:creationId xmlns:p14="http://schemas.microsoft.com/office/powerpoint/2010/main" val="95704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9FC20-736D-D0D4-BD95-62DD976CE7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961381-591F-87CA-63C3-9EA8DC5595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584A56-C63B-9A99-36A6-A3AE3FED6B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C6CB45-E12D-8377-3876-42883CB0448A}"/>
              </a:ext>
            </a:extLst>
          </p:cNvPr>
          <p:cNvSpPr>
            <a:spLocks noGrp="1"/>
          </p:cNvSpPr>
          <p:nvPr>
            <p:ph type="dt" sz="half" idx="10"/>
          </p:nvPr>
        </p:nvSpPr>
        <p:spPr/>
        <p:txBody>
          <a:bodyPr/>
          <a:lstStyle/>
          <a:p>
            <a:fld id="{0D7CD962-6947-46B3-8F20-55F82229C7E9}" type="datetimeFigureOut">
              <a:rPr lang="en-US" smtClean="0"/>
              <a:t>11/3/2024</a:t>
            </a:fld>
            <a:endParaRPr lang="en-US"/>
          </a:p>
        </p:txBody>
      </p:sp>
      <p:sp>
        <p:nvSpPr>
          <p:cNvPr id="6" name="Footer Placeholder 5">
            <a:extLst>
              <a:ext uri="{FF2B5EF4-FFF2-40B4-BE49-F238E27FC236}">
                <a16:creationId xmlns:a16="http://schemas.microsoft.com/office/drawing/2014/main" id="{B1191152-4088-EDE3-6FCC-4933C6C011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158F8F-0AF7-6CA5-901D-2579FAE1A7AC}"/>
              </a:ext>
            </a:extLst>
          </p:cNvPr>
          <p:cNvSpPr>
            <a:spLocks noGrp="1"/>
          </p:cNvSpPr>
          <p:nvPr>
            <p:ph type="sldNum" sz="quarter" idx="12"/>
          </p:nvPr>
        </p:nvSpPr>
        <p:spPr/>
        <p:txBody>
          <a:bodyPr/>
          <a:lstStyle/>
          <a:p>
            <a:fld id="{81AFAFA9-ECA3-46CB-BA63-F3A74B211CEE}" type="slidenum">
              <a:rPr lang="en-US" smtClean="0"/>
              <a:t>‹#›</a:t>
            </a:fld>
            <a:endParaRPr lang="en-US"/>
          </a:p>
        </p:txBody>
      </p:sp>
    </p:spTree>
    <p:extLst>
      <p:ext uri="{BB962C8B-B14F-4D97-AF65-F5344CB8AC3E}">
        <p14:creationId xmlns:p14="http://schemas.microsoft.com/office/powerpoint/2010/main" val="196435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41115-E6AA-39DC-A4D1-073148E73C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527367-5DF0-8E45-4593-0820FD2D61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96B595-19E5-4E5B-441C-586F403083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26C5EA-6B02-57DD-0026-E652E4E4D836}"/>
              </a:ext>
            </a:extLst>
          </p:cNvPr>
          <p:cNvSpPr>
            <a:spLocks noGrp="1"/>
          </p:cNvSpPr>
          <p:nvPr>
            <p:ph type="dt" sz="half" idx="10"/>
          </p:nvPr>
        </p:nvSpPr>
        <p:spPr/>
        <p:txBody>
          <a:bodyPr/>
          <a:lstStyle/>
          <a:p>
            <a:fld id="{0D7CD962-6947-46B3-8F20-55F82229C7E9}" type="datetimeFigureOut">
              <a:rPr lang="en-US" smtClean="0"/>
              <a:t>11/3/2024</a:t>
            </a:fld>
            <a:endParaRPr lang="en-US"/>
          </a:p>
        </p:txBody>
      </p:sp>
      <p:sp>
        <p:nvSpPr>
          <p:cNvPr id="6" name="Footer Placeholder 5">
            <a:extLst>
              <a:ext uri="{FF2B5EF4-FFF2-40B4-BE49-F238E27FC236}">
                <a16:creationId xmlns:a16="http://schemas.microsoft.com/office/drawing/2014/main" id="{6810073D-3E26-0DB1-1F3C-C50DC6526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2C98BC-9AF0-39AD-64EE-1EAA04149D30}"/>
              </a:ext>
            </a:extLst>
          </p:cNvPr>
          <p:cNvSpPr>
            <a:spLocks noGrp="1"/>
          </p:cNvSpPr>
          <p:nvPr>
            <p:ph type="sldNum" sz="quarter" idx="12"/>
          </p:nvPr>
        </p:nvSpPr>
        <p:spPr/>
        <p:txBody>
          <a:bodyPr/>
          <a:lstStyle/>
          <a:p>
            <a:fld id="{81AFAFA9-ECA3-46CB-BA63-F3A74B211CEE}" type="slidenum">
              <a:rPr lang="en-US" smtClean="0"/>
              <a:t>‹#›</a:t>
            </a:fld>
            <a:endParaRPr lang="en-US"/>
          </a:p>
        </p:txBody>
      </p:sp>
    </p:spTree>
    <p:extLst>
      <p:ext uri="{BB962C8B-B14F-4D97-AF65-F5344CB8AC3E}">
        <p14:creationId xmlns:p14="http://schemas.microsoft.com/office/powerpoint/2010/main" val="346042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814F74-01C6-2B4E-C7AC-7535861CAA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79F3EF-4544-FA75-8928-7B3B57B648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0C9B1-72D7-ACA0-B6F8-889A92EA8C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D7CD962-6947-46B3-8F20-55F82229C7E9}" type="datetimeFigureOut">
              <a:rPr lang="en-US" smtClean="0"/>
              <a:t>11/3/2024</a:t>
            </a:fld>
            <a:endParaRPr lang="en-US"/>
          </a:p>
        </p:txBody>
      </p:sp>
      <p:sp>
        <p:nvSpPr>
          <p:cNvPr id="5" name="Footer Placeholder 4">
            <a:extLst>
              <a:ext uri="{FF2B5EF4-FFF2-40B4-BE49-F238E27FC236}">
                <a16:creationId xmlns:a16="http://schemas.microsoft.com/office/drawing/2014/main" id="{26D2554C-8FE4-7DD8-1959-216F2AA675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34FBB07-1A03-8A6F-72DB-876FBD273D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1AFAFA9-ECA3-46CB-BA63-F3A74B211CEE}" type="slidenum">
              <a:rPr lang="en-US" smtClean="0"/>
              <a:t>‹#›</a:t>
            </a:fld>
            <a:endParaRPr lang="en-US"/>
          </a:p>
        </p:txBody>
      </p:sp>
    </p:spTree>
    <p:extLst>
      <p:ext uri="{BB962C8B-B14F-4D97-AF65-F5344CB8AC3E}">
        <p14:creationId xmlns:p14="http://schemas.microsoft.com/office/powerpoint/2010/main" val="546321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374" y="411977"/>
            <a:ext cx="10130723" cy="1239520"/>
          </a:xfrm>
        </p:spPr>
        <p:txBody>
          <a:bodyPr/>
          <a:lstStyle/>
          <a:p>
            <a:r>
              <a:rPr lang="en-US" dirty="0">
                <a:solidFill>
                  <a:srgbClr val="FFC000"/>
                </a:solidFill>
              </a:rPr>
              <a:t>Implementing Port Security</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Implement Port Security</a:t>
            </a:r>
            <a:br>
              <a:rPr lang="en-US" dirty="0"/>
            </a:br>
            <a:r>
              <a:rPr lang="en-US" sz="3200" dirty="0"/>
              <a:t>Limit and Learn MAC Addresses</a:t>
            </a:r>
          </a:p>
        </p:txBody>
      </p:sp>
      <p:sp>
        <p:nvSpPr>
          <p:cNvPr id="4" name="Content Placeholder 3">
            <a:extLst>
              <a:ext uri="{FF2B5EF4-FFF2-40B4-BE49-F238E27FC236}">
                <a16:creationId xmlns:a16="http://schemas.microsoft.com/office/drawing/2014/main" id="{C0F48E29-EACB-4C02-A343-0E5B33F0F37C}"/>
              </a:ext>
            </a:extLst>
          </p:cNvPr>
          <p:cNvSpPr>
            <a:spLocks noGrp="1"/>
          </p:cNvSpPr>
          <p:nvPr>
            <p:ph idx="1"/>
          </p:nvPr>
        </p:nvSpPr>
        <p:spPr>
          <a:xfrm>
            <a:off x="632883" y="975783"/>
            <a:ext cx="11040076" cy="4919863"/>
          </a:xfrm>
        </p:spPr>
        <p:txBody>
          <a:bodyPr/>
          <a:lstStyle/>
          <a:p>
            <a:pPr marL="0" indent="0" algn="l"/>
            <a:r>
              <a:rPr lang="en-US" sz="2133" dirty="0">
                <a:solidFill>
                  <a:srgbClr val="000000"/>
                </a:solidFill>
              </a:rPr>
              <a:t>To set the maximum number of MAC addresses allowed on a port, use the following command:</a:t>
            </a:r>
          </a:p>
          <a:p>
            <a:pPr marL="0" indent="0" algn="l"/>
            <a:endParaRPr lang="en-US" sz="2133" dirty="0">
              <a:solidFill>
                <a:srgbClr val="000000"/>
              </a:solidFill>
            </a:endParaRPr>
          </a:p>
          <a:p>
            <a:pPr marL="380990" indent="-380990" algn="l">
              <a:buFont typeface="Arial" panose="020B0604020202020204" pitchFamily="34" charset="0"/>
              <a:buChar char="•"/>
            </a:pPr>
            <a:endParaRPr lang="en-US" sz="1867" dirty="0">
              <a:solidFill>
                <a:srgbClr val="000000"/>
              </a:solidFill>
            </a:endParaRPr>
          </a:p>
          <a:p>
            <a:pPr marL="380990" indent="-380990" algn="l">
              <a:buFont typeface="Arial" panose="020B0604020202020204" pitchFamily="34" charset="0"/>
              <a:buChar char="•"/>
            </a:pPr>
            <a:r>
              <a:rPr lang="en-US" sz="2133" dirty="0">
                <a:solidFill>
                  <a:srgbClr val="000000"/>
                </a:solidFill>
              </a:rPr>
              <a:t>The default port security value is 1. </a:t>
            </a:r>
          </a:p>
          <a:p>
            <a:pPr marL="380990" indent="-380990" algn="l">
              <a:buFont typeface="Arial" panose="020B0604020202020204" pitchFamily="34" charset="0"/>
              <a:buChar char="•"/>
            </a:pPr>
            <a:r>
              <a:rPr lang="en-US" sz="2133" dirty="0">
                <a:solidFill>
                  <a:srgbClr val="000000"/>
                </a:solidFill>
              </a:rPr>
              <a:t>The maximum number of secure MAC addresses that can be configured depends the switch and the IOS. </a:t>
            </a:r>
          </a:p>
          <a:p>
            <a:pPr marL="380990" indent="-380990" algn="l">
              <a:buFont typeface="Arial" panose="020B0604020202020204" pitchFamily="34" charset="0"/>
              <a:buChar char="•"/>
            </a:pPr>
            <a:r>
              <a:rPr lang="en-US" sz="2133" dirty="0">
                <a:solidFill>
                  <a:srgbClr val="000000"/>
                </a:solidFill>
              </a:rPr>
              <a:t>In this example, the maximum is 8192.</a:t>
            </a:r>
          </a:p>
        </p:txBody>
      </p:sp>
      <p:sp>
        <p:nvSpPr>
          <p:cNvPr id="8" name="Rectangle 2">
            <a:extLst>
              <a:ext uri="{FF2B5EF4-FFF2-40B4-BE49-F238E27FC236}">
                <a16:creationId xmlns:a16="http://schemas.microsoft.com/office/drawing/2014/main" id="{FC15DED5-1222-4C49-BA59-8695EE2DFA06}"/>
              </a:ext>
            </a:extLst>
          </p:cNvPr>
          <p:cNvSpPr>
            <a:spLocks noChangeArrowheads="1"/>
          </p:cNvSpPr>
          <p:nvPr/>
        </p:nvSpPr>
        <p:spPr bwMode="auto">
          <a:xfrm>
            <a:off x="1768127" y="1951533"/>
            <a:ext cx="8655747" cy="287323"/>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1219170" eaLnBrk="0" fontAlgn="base" hangingPunct="0">
              <a:spcBef>
                <a:spcPct val="0"/>
              </a:spcBef>
              <a:spcAft>
                <a:spcPct val="0"/>
              </a:spcAft>
            </a:pPr>
            <a:r>
              <a:rPr lang="en-US" altLang="en-US" sz="1867" dirty="0">
                <a:solidFill>
                  <a:srgbClr val="58585B"/>
                </a:solidFill>
                <a:latin typeface="Courier New" panose="02070309020205020404" pitchFamily="49" charset="0"/>
                <a:cs typeface="Courier New" panose="02070309020205020404" pitchFamily="49" charset="0"/>
              </a:rPr>
              <a:t>Switch(config-if)#</a:t>
            </a:r>
            <a:r>
              <a:rPr lang="en-US" altLang="en-US" sz="1867" b="1" dirty="0">
                <a:solidFill>
                  <a:srgbClr val="58585B"/>
                </a:solidFill>
                <a:latin typeface="Courier New" panose="02070309020205020404" pitchFamily="49" charset="0"/>
                <a:cs typeface="Courier New" panose="02070309020205020404" pitchFamily="49" charset="0"/>
              </a:rPr>
              <a:t> switchport port-security maximum </a:t>
            </a:r>
            <a:r>
              <a:rPr lang="en-US" altLang="en-US" sz="1867" i="1" dirty="0">
                <a:solidFill>
                  <a:srgbClr val="58585B"/>
                </a:solidFill>
                <a:latin typeface="Courier New" panose="02070309020205020404" pitchFamily="49" charset="0"/>
                <a:cs typeface="Courier New" panose="02070309020205020404" pitchFamily="49" charset="0"/>
              </a:rPr>
              <a:t>value</a:t>
            </a:r>
            <a:r>
              <a:rPr lang="en-US" altLang="en-US" sz="1867" dirty="0">
                <a:latin typeface="Courier New" panose="02070309020205020404" pitchFamily="49" charset="0"/>
                <a:cs typeface="Courier New" panose="02070309020205020404" pitchFamily="49" charset="0"/>
              </a:rPr>
              <a:t> </a:t>
            </a:r>
          </a:p>
        </p:txBody>
      </p:sp>
      <p:pic>
        <p:nvPicPr>
          <p:cNvPr id="9" name="Picture 8">
            <a:extLst>
              <a:ext uri="{FF2B5EF4-FFF2-40B4-BE49-F238E27FC236}">
                <a16:creationId xmlns:a16="http://schemas.microsoft.com/office/drawing/2014/main" id="{71B0FE21-7131-4D64-BC9A-5DF66DE135B4}"/>
              </a:ext>
            </a:extLst>
          </p:cNvPr>
          <p:cNvPicPr>
            <a:picLocks noChangeAspect="1"/>
          </p:cNvPicPr>
          <p:nvPr/>
        </p:nvPicPr>
        <p:blipFill>
          <a:blip r:embed="rId3"/>
          <a:stretch>
            <a:fillRect/>
          </a:stretch>
        </p:blipFill>
        <p:spPr>
          <a:xfrm>
            <a:off x="6152920" y="3608307"/>
            <a:ext cx="5277571" cy="1555747"/>
          </a:xfrm>
          <a:prstGeom prst="rect">
            <a:avLst/>
          </a:prstGeom>
        </p:spPr>
      </p:pic>
    </p:spTree>
    <p:extLst>
      <p:ext uri="{BB962C8B-B14F-4D97-AF65-F5344CB8AC3E}">
        <p14:creationId xmlns:p14="http://schemas.microsoft.com/office/powerpoint/2010/main" val="325508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Implement Port Security</a:t>
            </a:r>
            <a:br>
              <a:rPr lang="en-US" dirty="0"/>
            </a:br>
            <a:r>
              <a:rPr lang="en-US" sz="3200" dirty="0"/>
              <a:t>Limit and Learn MAC Addresses (Cont.)</a:t>
            </a:r>
          </a:p>
        </p:txBody>
      </p:sp>
      <p:sp>
        <p:nvSpPr>
          <p:cNvPr id="4" name="Content Placeholder 3">
            <a:extLst>
              <a:ext uri="{FF2B5EF4-FFF2-40B4-BE49-F238E27FC236}">
                <a16:creationId xmlns:a16="http://schemas.microsoft.com/office/drawing/2014/main" id="{C0F48E29-EACB-4C02-A343-0E5B33F0F37C}"/>
              </a:ext>
            </a:extLst>
          </p:cNvPr>
          <p:cNvSpPr>
            <a:spLocks noGrp="1"/>
          </p:cNvSpPr>
          <p:nvPr>
            <p:ph idx="1"/>
          </p:nvPr>
        </p:nvSpPr>
        <p:spPr>
          <a:xfrm>
            <a:off x="632883" y="975784"/>
            <a:ext cx="11040076" cy="1970617"/>
          </a:xfrm>
        </p:spPr>
        <p:txBody>
          <a:bodyPr/>
          <a:lstStyle/>
          <a:p>
            <a:pPr marL="0" indent="0" algn="l"/>
            <a:r>
              <a:rPr lang="en-US" sz="2133" dirty="0">
                <a:solidFill>
                  <a:srgbClr val="000000"/>
                </a:solidFill>
              </a:rPr>
              <a:t>The switch can be configured to learn about MAC addresses on a secure port in one of three ways:</a:t>
            </a:r>
          </a:p>
          <a:p>
            <a:pPr marL="0" indent="0" algn="l"/>
            <a:r>
              <a:rPr lang="en-US" sz="2133" b="1" dirty="0">
                <a:solidFill>
                  <a:srgbClr val="000000"/>
                </a:solidFill>
              </a:rPr>
              <a:t>1. Manually Configured: </a:t>
            </a:r>
            <a:r>
              <a:rPr lang="en-US" sz="2133" dirty="0">
                <a:solidFill>
                  <a:srgbClr val="000000"/>
                </a:solidFill>
              </a:rPr>
              <a:t>The administrator manually configures a static MAC address(es) by using the following command for each secure MAC address on the port:</a:t>
            </a:r>
          </a:p>
          <a:p>
            <a:pPr marL="457189" indent="-457189" algn="l">
              <a:buFont typeface="+mj-lt"/>
              <a:buAutoNum type="arabicPeriod"/>
            </a:pPr>
            <a:endParaRPr lang="en-US" sz="1867" dirty="0">
              <a:solidFill>
                <a:srgbClr val="000000"/>
              </a:solidFill>
            </a:endParaRPr>
          </a:p>
          <a:p>
            <a:pPr marL="457189" indent="-457189" algn="l">
              <a:buFont typeface="+mj-lt"/>
              <a:buAutoNum type="arabicPeriod"/>
            </a:pPr>
            <a:endParaRPr lang="en-US" sz="1867" dirty="0">
              <a:solidFill>
                <a:srgbClr val="000000"/>
              </a:solidFill>
            </a:endParaRPr>
          </a:p>
          <a:p>
            <a:pPr marL="0" indent="0" algn="l"/>
            <a:endParaRPr lang="en-US" sz="1867" dirty="0">
              <a:solidFill>
                <a:srgbClr val="000000"/>
              </a:solidFill>
            </a:endParaRPr>
          </a:p>
          <a:p>
            <a:pPr marL="0" indent="0" algn="l"/>
            <a:endParaRPr lang="en-US" sz="1867" dirty="0">
              <a:solidFill>
                <a:srgbClr val="000000"/>
              </a:solidFill>
            </a:endParaRPr>
          </a:p>
          <a:p>
            <a:pPr marL="0" indent="0" algn="l"/>
            <a:r>
              <a:rPr lang="en-US" sz="1867" dirty="0">
                <a:solidFill>
                  <a:srgbClr val="000000"/>
                </a:solidFill>
              </a:rPr>
              <a:t>       </a:t>
            </a:r>
          </a:p>
        </p:txBody>
      </p:sp>
      <p:sp>
        <p:nvSpPr>
          <p:cNvPr id="5" name="Rectangle 2">
            <a:extLst>
              <a:ext uri="{FF2B5EF4-FFF2-40B4-BE49-F238E27FC236}">
                <a16:creationId xmlns:a16="http://schemas.microsoft.com/office/drawing/2014/main" id="{EE6B0FD2-F3AB-4AA6-93AE-5885E708BAD1}"/>
              </a:ext>
            </a:extLst>
          </p:cNvPr>
          <p:cNvSpPr>
            <a:spLocks noChangeArrowheads="1"/>
          </p:cNvSpPr>
          <p:nvPr/>
        </p:nvSpPr>
        <p:spPr bwMode="auto">
          <a:xfrm>
            <a:off x="1145309" y="2525649"/>
            <a:ext cx="9810378" cy="287323"/>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1219170" eaLnBrk="0" fontAlgn="base" hangingPunct="0">
              <a:spcBef>
                <a:spcPct val="0"/>
              </a:spcBef>
              <a:spcAft>
                <a:spcPct val="0"/>
              </a:spcAft>
            </a:pPr>
            <a:r>
              <a:rPr lang="en-US" altLang="en-US" sz="1867" dirty="0">
                <a:solidFill>
                  <a:srgbClr val="58585B"/>
                </a:solidFill>
                <a:latin typeface="Courier New" panose="02070309020205020404" pitchFamily="49" charset="0"/>
                <a:cs typeface="Courier New" panose="02070309020205020404" pitchFamily="49" charset="0"/>
              </a:rPr>
              <a:t>Switch(config-if)# </a:t>
            </a:r>
            <a:r>
              <a:rPr lang="en-US" altLang="en-US" sz="1867" b="1" dirty="0">
                <a:solidFill>
                  <a:srgbClr val="58585B"/>
                </a:solidFill>
                <a:latin typeface="Courier New" panose="02070309020205020404" pitchFamily="49" charset="0"/>
                <a:cs typeface="Courier New" panose="02070309020205020404" pitchFamily="49" charset="0"/>
              </a:rPr>
              <a:t>switchport port-security mac-address</a:t>
            </a:r>
            <a:r>
              <a:rPr lang="en-US" altLang="en-US" sz="1867" dirty="0">
                <a:solidFill>
                  <a:srgbClr val="58585B"/>
                </a:solidFill>
                <a:latin typeface="Courier New" panose="02070309020205020404" pitchFamily="49" charset="0"/>
                <a:cs typeface="Courier New" panose="02070309020205020404" pitchFamily="49" charset="0"/>
              </a:rPr>
              <a:t> </a:t>
            </a:r>
            <a:r>
              <a:rPr lang="en-US" altLang="en-US" sz="1867" i="1" dirty="0" err="1">
                <a:solidFill>
                  <a:srgbClr val="58585B"/>
                </a:solidFill>
                <a:latin typeface="Courier New" panose="02070309020205020404" pitchFamily="49" charset="0"/>
                <a:cs typeface="Courier New" panose="02070309020205020404" pitchFamily="49" charset="0"/>
              </a:rPr>
              <a:t>mac-address</a:t>
            </a:r>
            <a:r>
              <a:rPr lang="en-US" altLang="en-US" sz="1867" dirty="0">
                <a:latin typeface="Courier New" panose="02070309020205020404" pitchFamily="49" charset="0"/>
                <a:cs typeface="Courier New" panose="02070309020205020404" pitchFamily="49" charset="0"/>
              </a:rPr>
              <a:t> </a:t>
            </a:r>
          </a:p>
        </p:txBody>
      </p:sp>
      <p:sp>
        <p:nvSpPr>
          <p:cNvPr id="2" name="TextBox 1">
            <a:extLst>
              <a:ext uri="{FF2B5EF4-FFF2-40B4-BE49-F238E27FC236}">
                <a16:creationId xmlns:a16="http://schemas.microsoft.com/office/drawing/2014/main" id="{7EDCC5F7-8CBD-4D14-B587-FEE45C93A1B5}"/>
              </a:ext>
            </a:extLst>
          </p:cNvPr>
          <p:cNvSpPr txBox="1"/>
          <p:nvPr/>
        </p:nvSpPr>
        <p:spPr>
          <a:xfrm>
            <a:off x="698271" y="2763415"/>
            <a:ext cx="10680931" cy="3087512"/>
          </a:xfrm>
          <a:prstGeom prst="rect">
            <a:avLst/>
          </a:prstGeom>
          <a:noFill/>
        </p:spPr>
        <p:txBody>
          <a:bodyPr wrap="square" rtlCol="0">
            <a:spAutoFit/>
          </a:bodyPr>
          <a:lstStyle/>
          <a:p>
            <a:r>
              <a:rPr lang="en-US" sz="2133" b="1" dirty="0">
                <a:solidFill>
                  <a:srgbClr val="000000"/>
                </a:solidFill>
              </a:rPr>
              <a:t>2. Dynamically Learned: </a:t>
            </a:r>
            <a:r>
              <a:rPr lang="en-US" sz="2133" dirty="0">
                <a:solidFill>
                  <a:srgbClr val="000000"/>
                </a:solidFill>
              </a:rPr>
              <a:t>When the </a:t>
            </a:r>
            <a:r>
              <a:rPr lang="en-US" sz="2133" b="1" dirty="0">
                <a:solidFill>
                  <a:srgbClr val="000000"/>
                </a:solidFill>
              </a:rPr>
              <a:t>switchport port-security</a:t>
            </a:r>
            <a:r>
              <a:rPr lang="en-US" sz="2133" dirty="0">
                <a:solidFill>
                  <a:srgbClr val="000000"/>
                </a:solidFill>
              </a:rPr>
              <a:t> command is entered, the current source MAC for the device connected to the port is automatically secured but is not added to the running configuration. If the switch is rebooted, the port will have to re-learn the device’s MAC address.</a:t>
            </a:r>
          </a:p>
          <a:p>
            <a:pPr marL="457189" indent="-457189">
              <a:buFont typeface="+mj-lt"/>
              <a:buAutoNum type="arabicPeriod"/>
            </a:pPr>
            <a:endParaRPr lang="en-US" sz="2133" dirty="0">
              <a:solidFill>
                <a:srgbClr val="000000"/>
              </a:solidFill>
            </a:endParaRPr>
          </a:p>
          <a:p>
            <a:r>
              <a:rPr lang="en-US" sz="2133" b="1" dirty="0">
                <a:solidFill>
                  <a:srgbClr val="000000"/>
                </a:solidFill>
              </a:rPr>
              <a:t>3. Dynamically Learned – Sticky: </a:t>
            </a:r>
            <a:r>
              <a:rPr lang="en-US" sz="2133" dirty="0">
                <a:solidFill>
                  <a:srgbClr val="000000"/>
                </a:solidFill>
              </a:rPr>
              <a:t>The administrator can enable the switch to dynamically learn the MAC address and “stick” them to the running configuration by using the following command:</a:t>
            </a:r>
          </a:p>
          <a:p>
            <a:endParaRPr lang="en-US" sz="2400" dirty="0"/>
          </a:p>
        </p:txBody>
      </p:sp>
      <p:sp>
        <p:nvSpPr>
          <p:cNvPr id="6" name="Rectangle 3">
            <a:extLst>
              <a:ext uri="{FF2B5EF4-FFF2-40B4-BE49-F238E27FC236}">
                <a16:creationId xmlns:a16="http://schemas.microsoft.com/office/drawing/2014/main" id="{DDE89190-47E4-4A23-8AE5-973E12F68E92}"/>
              </a:ext>
            </a:extLst>
          </p:cNvPr>
          <p:cNvSpPr>
            <a:spLocks noChangeArrowheads="1"/>
          </p:cNvSpPr>
          <p:nvPr/>
        </p:nvSpPr>
        <p:spPr bwMode="auto">
          <a:xfrm>
            <a:off x="1503313" y="5594928"/>
            <a:ext cx="9089027" cy="287323"/>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1219170" eaLnBrk="0" fontAlgn="base" hangingPunct="0">
              <a:spcBef>
                <a:spcPct val="0"/>
              </a:spcBef>
              <a:spcAft>
                <a:spcPct val="0"/>
              </a:spcAft>
            </a:pPr>
            <a:r>
              <a:rPr lang="en-US" altLang="en-US" sz="1867" dirty="0">
                <a:solidFill>
                  <a:srgbClr val="58585B"/>
                </a:solidFill>
                <a:latin typeface="Courier New" panose="02070309020205020404" pitchFamily="49" charset="0"/>
                <a:cs typeface="Courier New" panose="02070309020205020404" pitchFamily="49" charset="0"/>
              </a:rPr>
              <a:t>Switch(config-if)# </a:t>
            </a:r>
            <a:r>
              <a:rPr lang="en-US" altLang="en-US" sz="1867" b="1" dirty="0">
                <a:solidFill>
                  <a:srgbClr val="58585B"/>
                </a:solidFill>
                <a:latin typeface="Courier New" panose="02070309020205020404" pitchFamily="49" charset="0"/>
                <a:cs typeface="Courier New" panose="02070309020205020404" pitchFamily="49" charset="0"/>
              </a:rPr>
              <a:t>switchport port-security mac-address sticky</a:t>
            </a:r>
            <a:r>
              <a:rPr lang="en-US" altLang="en-US" sz="1867" dirty="0">
                <a:latin typeface="Courier New" panose="02070309020205020404" pitchFamily="49" charset="0"/>
                <a:cs typeface="Courier New" panose="02070309020205020404" pitchFamily="49" charset="0"/>
              </a:rPr>
              <a:t> </a:t>
            </a:r>
          </a:p>
        </p:txBody>
      </p:sp>
      <p:sp>
        <p:nvSpPr>
          <p:cNvPr id="7" name="TextBox 6">
            <a:extLst>
              <a:ext uri="{FF2B5EF4-FFF2-40B4-BE49-F238E27FC236}">
                <a16:creationId xmlns:a16="http://schemas.microsoft.com/office/drawing/2014/main" id="{CF7C2B72-C5BB-4FB2-8420-E07A3615E287}"/>
              </a:ext>
            </a:extLst>
          </p:cNvPr>
          <p:cNvSpPr txBox="1"/>
          <p:nvPr/>
        </p:nvSpPr>
        <p:spPr>
          <a:xfrm>
            <a:off x="965200" y="5882218"/>
            <a:ext cx="10528531" cy="748988"/>
          </a:xfrm>
          <a:prstGeom prst="rect">
            <a:avLst/>
          </a:prstGeom>
          <a:noFill/>
        </p:spPr>
        <p:txBody>
          <a:bodyPr wrap="square" rtlCol="0">
            <a:spAutoFit/>
          </a:bodyPr>
          <a:lstStyle/>
          <a:p>
            <a:r>
              <a:rPr lang="en-US" sz="1867" dirty="0">
                <a:solidFill>
                  <a:srgbClr val="000000"/>
                </a:solidFill>
              </a:rPr>
              <a:t>Saving the running configuration will commit the dynamically learned MAC address to NVRAM.</a:t>
            </a:r>
          </a:p>
          <a:p>
            <a:endParaRPr lang="en-US" sz="2400" dirty="0"/>
          </a:p>
        </p:txBody>
      </p:sp>
    </p:spTree>
    <p:extLst>
      <p:ext uri="{BB962C8B-B14F-4D97-AF65-F5344CB8AC3E}">
        <p14:creationId xmlns:p14="http://schemas.microsoft.com/office/powerpoint/2010/main" val="3387554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Implement Port Security</a:t>
            </a:r>
            <a:br>
              <a:rPr lang="en-US" dirty="0"/>
            </a:br>
            <a:r>
              <a:rPr lang="en-US" sz="3200" dirty="0"/>
              <a:t>Limit and Learn MAC Addresses (Cont.)</a:t>
            </a:r>
          </a:p>
        </p:txBody>
      </p:sp>
      <p:sp>
        <p:nvSpPr>
          <p:cNvPr id="4" name="Content Placeholder 3">
            <a:extLst>
              <a:ext uri="{FF2B5EF4-FFF2-40B4-BE49-F238E27FC236}">
                <a16:creationId xmlns:a16="http://schemas.microsoft.com/office/drawing/2014/main" id="{C0F48E29-EACB-4C02-A343-0E5B33F0F37C}"/>
              </a:ext>
            </a:extLst>
          </p:cNvPr>
          <p:cNvSpPr>
            <a:spLocks noGrp="1"/>
          </p:cNvSpPr>
          <p:nvPr>
            <p:ph idx="1"/>
          </p:nvPr>
        </p:nvSpPr>
        <p:spPr>
          <a:xfrm>
            <a:off x="266701" y="975783"/>
            <a:ext cx="5203771" cy="5131549"/>
          </a:xfrm>
        </p:spPr>
        <p:txBody>
          <a:bodyPr/>
          <a:lstStyle/>
          <a:p>
            <a:pPr marL="0" indent="0" algn="l"/>
            <a:r>
              <a:rPr lang="en-US" sz="2133" dirty="0">
                <a:solidFill>
                  <a:srgbClr val="000000"/>
                </a:solidFill>
              </a:rPr>
              <a:t>The example demonstrates a complete port security configuration for </a:t>
            </a:r>
            <a:r>
              <a:rPr lang="en-US" sz="2133" dirty="0" err="1">
                <a:solidFill>
                  <a:srgbClr val="000000"/>
                </a:solidFill>
              </a:rPr>
              <a:t>FastEthernet</a:t>
            </a:r>
            <a:r>
              <a:rPr lang="en-US" sz="2133" dirty="0">
                <a:solidFill>
                  <a:srgbClr val="000000"/>
                </a:solidFill>
              </a:rPr>
              <a:t> 0/1. </a:t>
            </a:r>
          </a:p>
          <a:p>
            <a:pPr marL="380990" indent="-380990" algn="l">
              <a:buFont typeface="Arial" panose="020B0604020202020204" pitchFamily="34" charset="0"/>
              <a:buChar char="•"/>
            </a:pPr>
            <a:r>
              <a:rPr lang="en-US" sz="2133" dirty="0">
                <a:solidFill>
                  <a:srgbClr val="000000"/>
                </a:solidFill>
              </a:rPr>
              <a:t>The administrator specifies a maximum of 4 MAC addresses, manually configures one secure MAC address, and then configures the port to dynamically learn additional secure MAC addresses up to the 4 secure MAC address maximum. </a:t>
            </a:r>
          </a:p>
          <a:p>
            <a:pPr marL="380990" indent="-380990" algn="l">
              <a:buFont typeface="Arial" panose="020B0604020202020204" pitchFamily="34" charset="0"/>
              <a:buChar char="•"/>
            </a:pPr>
            <a:r>
              <a:rPr lang="en-US" sz="2133" dirty="0">
                <a:solidFill>
                  <a:srgbClr val="000000"/>
                </a:solidFill>
              </a:rPr>
              <a:t>Use the </a:t>
            </a:r>
            <a:r>
              <a:rPr lang="en-US" sz="2133" b="1" dirty="0">
                <a:solidFill>
                  <a:srgbClr val="000000"/>
                </a:solidFill>
              </a:rPr>
              <a:t>show port-security interface</a:t>
            </a:r>
            <a:r>
              <a:rPr lang="en-US" sz="2133" dirty="0">
                <a:solidFill>
                  <a:srgbClr val="000000"/>
                </a:solidFill>
              </a:rPr>
              <a:t> and the </a:t>
            </a:r>
            <a:r>
              <a:rPr lang="en-US" sz="2133" b="1" dirty="0">
                <a:solidFill>
                  <a:srgbClr val="000000"/>
                </a:solidFill>
              </a:rPr>
              <a:t>show port-security address</a:t>
            </a:r>
            <a:r>
              <a:rPr lang="en-US" sz="2133" dirty="0">
                <a:solidFill>
                  <a:srgbClr val="000000"/>
                </a:solidFill>
              </a:rPr>
              <a:t> command to verify the configuration.</a:t>
            </a:r>
          </a:p>
        </p:txBody>
      </p:sp>
      <p:pic>
        <p:nvPicPr>
          <p:cNvPr id="2" name="Picture 1">
            <a:extLst>
              <a:ext uri="{FF2B5EF4-FFF2-40B4-BE49-F238E27FC236}">
                <a16:creationId xmlns:a16="http://schemas.microsoft.com/office/drawing/2014/main" id="{CEC3B8AF-B625-4EF6-B464-AFD5EBDD20BD}"/>
              </a:ext>
            </a:extLst>
          </p:cNvPr>
          <p:cNvPicPr>
            <a:picLocks noChangeAspect="1"/>
          </p:cNvPicPr>
          <p:nvPr/>
        </p:nvPicPr>
        <p:blipFill>
          <a:blip r:embed="rId3"/>
          <a:stretch>
            <a:fillRect/>
          </a:stretch>
        </p:blipFill>
        <p:spPr>
          <a:xfrm>
            <a:off x="6444174" y="764097"/>
            <a:ext cx="4837589" cy="5343235"/>
          </a:xfrm>
          <a:prstGeom prst="rect">
            <a:avLst/>
          </a:prstGeom>
        </p:spPr>
      </p:pic>
    </p:spTree>
    <p:extLst>
      <p:ext uri="{BB962C8B-B14F-4D97-AF65-F5344CB8AC3E}">
        <p14:creationId xmlns:p14="http://schemas.microsoft.com/office/powerpoint/2010/main" val="211843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Implement Port Security</a:t>
            </a:r>
            <a:br>
              <a:rPr lang="en-US" dirty="0"/>
            </a:br>
            <a:r>
              <a:rPr lang="en-US" sz="3200" dirty="0"/>
              <a:t>Port Security Aging</a:t>
            </a:r>
          </a:p>
        </p:txBody>
      </p:sp>
      <p:sp>
        <p:nvSpPr>
          <p:cNvPr id="6" name="Content Placeholder 5">
            <a:extLst>
              <a:ext uri="{FF2B5EF4-FFF2-40B4-BE49-F238E27FC236}">
                <a16:creationId xmlns:a16="http://schemas.microsoft.com/office/drawing/2014/main" id="{70A53D06-4CE6-4730-8896-BAD7B9BF63B6}"/>
              </a:ext>
            </a:extLst>
          </p:cNvPr>
          <p:cNvSpPr>
            <a:spLocks noGrp="1"/>
          </p:cNvSpPr>
          <p:nvPr>
            <p:ph idx="1"/>
          </p:nvPr>
        </p:nvSpPr>
        <p:spPr>
          <a:xfrm>
            <a:off x="632883" y="975784"/>
            <a:ext cx="11040076" cy="3951817"/>
          </a:xfrm>
        </p:spPr>
        <p:txBody>
          <a:bodyPr/>
          <a:lstStyle/>
          <a:p>
            <a:pPr marL="0" indent="0" algn="l"/>
            <a:r>
              <a:rPr lang="en-US" sz="2133" dirty="0">
                <a:solidFill>
                  <a:srgbClr val="000000"/>
                </a:solidFill>
              </a:rPr>
              <a:t>Port security aging can be used to set the aging time for static and dynamic secure addresses on a port and two types of aging are supported per port:</a:t>
            </a:r>
          </a:p>
          <a:p>
            <a:pPr marL="478435" lvl="1" indent="-380990"/>
            <a:r>
              <a:rPr lang="en-US" b="1" dirty="0">
                <a:solidFill>
                  <a:srgbClr val="000000"/>
                </a:solidFill>
              </a:rPr>
              <a:t>Absolute</a:t>
            </a:r>
            <a:r>
              <a:rPr lang="en-US" dirty="0">
                <a:solidFill>
                  <a:srgbClr val="000000"/>
                </a:solidFill>
              </a:rPr>
              <a:t> - The secure addresses on the port are deleted after the specified aging time.</a:t>
            </a:r>
          </a:p>
          <a:p>
            <a:pPr marL="478435" lvl="1" indent="-380990"/>
            <a:r>
              <a:rPr lang="en-US" b="1" dirty="0">
                <a:solidFill>
                  <a:srgbClr val="000000"/>
                </a:solidFill>
              </a:rPr>
              <a:t>Inactivity</a:t>
            </a:r>
            <a:r>
              <a:rPr lang="en-US" dirty="0">
                <a:solidFill>
                  <a:srgbClr val="000000"/>
                </a:solidFill>
              </a:rPr>
              <a:t> - The secure addresses on the port are deleted if they are inactive for a specified time.</a:t>
            </a:r>
          </a:p>
          <a:p>
            <a:pPr marL="380990" indent="-380990" algn="l">
              <a:buFont typeface="Arial" panose="020B0604020202020204" pitchFamily="34" charset="0"/>
              <a:buChar char="•"/>
            </a:pPr>
            <a:endParaRPr lang="en-US" sz="1867" dirty="0">
              <a:solidFill>
                <a:srgbClr val="000000"/>
              </a:solidFill>
            </a:endParaRPr>
          </a:p>
          <a:p>
            <a:pPr marL="0" indent="0" algn="l"/>
            <a:r>
              <a:rPr lang="en-US" sz="2133" dirty="0">
                <a:solidFill>
                  <a:srgbClr val="000000"/>
                </a:solidFill>
              </a:rPr>
              <a:t>Use aging to remove secure MAC addresses on a secure port without manually deleting the existing secure MAC addresses. </a:t>
            </a:r>
          </a:p>
          <a:p>
            <a:pPr marL="380990" indent="-380990" algn="l">
              <a:buFont typeface="Arial" panose="020B0604020202020204" pitchFamily="34" charset="0"/>
              <a:buChar char="•"/>
            </a:pPr>
            <a:r>
              <a:rPr lang="en-US" sz="1867" dirty="0">
                <a:solidFill>
                  <a:srgbClr val="000000"/>
                </a:solidFill>
              </a:rPr>
              <a:t>Aging of statically configured secure addresses can be enabled or disabled on a per-port basis.</a:t>
            </a:r>
          </a:p>
          <a:p>
            <a:pPr marL="380990" indent="-380990" algn="l">
              <a:buFont typeface="Arial" panose="020B0604020202020204" pitchFamily="34" charset="0"/>
              <a:buChar char="•"/>
            </a:pPr>
            <a:endParaRPr lang="en-US" sz="1867" dirty="0">
              <a:solidFill>
                <a:srgbClr val="000000"/>
              </a:solidFill>
            </a:endParaRPr>
          </a:p>
          <a:p>
            <a:pPr marL="0" indent="0" algn="l"/>
            <a:r>
              <a:rPr lang="en-US" sz="2133" dirty="0">
                <a:solidFill>
                  <a:srgbClr val="000000"/>
                </a:solidFill>
              </a:rPr>
              <a:t>Use the </a:t>
            </a:r>
            <a:r>
              <a:rPr lang="en-US" sz="2133" b="1" dirty="0">
                <a:solidFill>
                  <a:srgbClr val="000000"/>
                </a:solidFill>
              </a:rPr>
              <a:t>switchport port-security aging</a:t>
            </a:r>
            <a:r>
              <a:rPr lang="en-US" sz="2133" dirty="0">
                <a:solidFill>
                  <a:srgbClr val="000000"/>
                </a:solidFill>
              </a:rPr>
              <a:t> command to enable or disable static aging for the secure port, or to set the aging time or type.</a:t>
            </a:r>
          </a:p>
          <a:p>
            <a:pPr marL="380990" indent="-380990" algn="l">
              <a:buFont typeface="Arial" panose="020B0604020202020204" pitchFamily="34" charset="0"/>
              <a:buChar char="•"/>
            </a:pPr>
            <a:endParaRPr lang="en-US" sz="1867" dirty="0">
              <a:solidFill>
                <a:srgbClr val="000000"/>
              </a:solidFill>
            </a:endParaRPr>
          </a:p>
        </p:txBody>
      </p:sp>
      <p:sp>
        <p:nvSpPr>
          <p:cNvPr id="7" name="Rectangle 1">
            <a:extLst>
              <a:ext uri="{FF2B5EF4-FFF2-40B4-BE49-F238E27FC236}">
                <a16:creationId xmlns:a16="http://schemas.microsoft.com/office/drawing/2014/main" id="{C92F5141-7524-462C-A374-F5DFDF9C9839}"/>
              </a:ext>
            </a:extLst>
          </p:cNvPr>
          <p:cNvSpPr>
            <a:spLocks noChangeArrowheads="1"/>
          </p:cNvSpPr>
          <p:nvPr/>
        </p:nvSpPr>
        <p:spPr bwMode="auto">
          <a:xfrm>
            <a:off x="319058" y="5140146"/>
            <a:ext cx="11333231" cy="225767"/>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1219170" eaLnBrk="0" fontAlgn="base" hangingPunct="0">
              <a:spcBef>
                <a:spcPct val="0"/>
              </a:spcBef>
              <a:spcAft>
                <a:spcPct val="0"/>
              </a:spcAft>
            </a:pPr>
            <a:r>
              <a:rPr lang="en-US" altLang="en-US" sz="1467" dirty="0">
                <a:solidFill>
                  <a:srgbClr val="58585B"/>
                </a:solidFill>
                <a:latin typeface="Courier New" panose="02070309020205020404" pitchFamily="49" charset="0"/>
                <a:cs typeface="Courier New" panose="02070309020205020404" pitchFamily="49" charset="0"/>
              </a:rPr>
              <a:t>Switch(config-if)# </a:t>
            </a:r>
            <a:r>
              <a:rPr lang="en-US" altLang="en-US" sz="1467" b="1" dirty="0">
                <a:solidFill>
                  <a:srgbClr val="58585B"/>
                </a:solidFill>
                <a:latin typeface="Courier New" panose="02070309020205020404" pitchFamily="49" charset="0"/>
                <a:cs typeface="Courier New" panose="02070309020205020404" pitchFamily="49" charset="0"/>
              </a:rPr>
              <a:t>switchport port-security aging</a:t>
            </a:r>
            <a:r>
              <a:rPr lang="en-US" altLang="en-US" sz="1467" dirty="0">
                <a:solidFill>
                  <a:srgbClr val="58585B"/>
                </a:solidFill>
                <a:latin typeface="Courier New" panose="02070309020205020404" pitchFamily="49" charset="0"/>
                <a:cs typeface="Courier New" panose="02070309020205020404" pitchFamily="49" charset="0"/>
              </a:rPr>
              <a:t> {</a:t>
            </a:r>
            <a:r>
              <a:rPr lang="en-US" altLang="en-US" sz="1467" b="1" dirty="0">
                <a:solidFill>
                  <a:srgbClr val="58585B"/>
                </a:solidFill>
                <a:latin typeface="Courier New" panose="02070309020205020404" pitchFamily="49" charset="0"/>
                <a:cs typeface="Courier New" panose="02070309020205020404" pitchFamily="49" charset="0"/>
              </a:rPr>
              <a:t>static</a:t>
            </a:r>
            <a:r>
              <a:rPr lang="en-US" altLang="en-US" sz="1467" dirty="0">
                <a:solidFill>
                  <a:srgbClr val="58585B"/>
                </a:solidFill>
                <a:latin typeface="Courier New" panose="02070309020205020404" pitchFamily="49" charset="0"/>
                <a:cs typeface="Courier New" panose="02070309020205020404" pitchFamily="49" charset="0"/>
              </a:rPr>
              <a:t> | </a:t>
            </a:r>
            <a:r>
              <a:rPr lang="en-US" altLang="en-US" sz="1467" b="1" dirty="0">
                <a:solidFill>
                  <a:srgbClr val="58585B"/>
                </a:solidFill>
                <a:latin typeface="Courier New" panose="02070309020205020404" pitchFamily="49" charset="0"/>
                <a:cs typeface="Courier New" panose="02070309020205020404" pitchFamily="49" charset="0"/>
              </a:rPr>
              <a:t>time</a:t>
            </a:r>
            <a:r>
              <a:rPr lang="en-US" altLang="en-US" sz="1467" dirty="0">
                <a:solidFill>
                  <a:srgbClr val="58585B"/>
                </a:solidFill>
                <a:latin typeface="Courier New" panose="02070309020205020404" pitchFamily="49" charset="0"/>
                <a:cs typeface="Courier New" panose="02070309020205020404" pitchFamily="49" charset="0"/>
              </a:rPr>
              <a:t> </a:t>
            </a:r>
            <a:r>
              <a:rPr lang="en-US" altLang="en-US" sz="1467" i="1" dirty="0" err="1">
                <a:solidFill>
                  <a:srgbClr val="58585B"/>
                </a:solidFill>
                <a:latin typeface="Courier New" panose="02070309020205020404" pitchFamily="49" charset="0"/>
                <a:cs typeface="Courier New" panose="02070309020205020404" pitchFamily="49" charset="0"/>
              </a:rPr>
              <a:t>time</a:t>
            </a:r>
            <a:r>
              <a:rPr lang="en-US" altLang="en-US" sz="1467" i="1" dirty="0">
                <a:solidFill>
                  <a:srgbClr val="58585B"/>
                </a:solidFill>
                <a:latin typeface="Courier New" panose="02070309020205020404" pitchFamily="49" charset="0"/>
                <a:cs typeface="Courier New" panose="02070309020205020404" pitchFamily="49" charset="0"/>
              </a:rPr>
              <a:t> </a:t>
            </a:r>
            <a:r>
              <a:rPr lang="en-US" altLang="en-US" sz="1467" dirty="0">
                <a:solidFill>
                  <a:srgbClr val="58585B"/>
                </a:solidFill>
                <a:latin typeface="Courier New" panose="02070309020205020404" pitchFamily="49" charset="0"/>
                <a:cs typeface="Courier New" panose="02070309020205020404" pitchFamily="49" charset="0"/>
              </a:rPr>
              <a:t>| </a:t>
            </a:r>
            <a:r>
              <a:rPr lang="en-US" altLang="en-US" sz="1467" b="1" dirty="0">
                <a:solidFill>
                  <a:srgbClr val="58585B"/>
                </a:solidFill>
                <a:latin typeface="Courier New" panose="02070309020205020404" pitchFamily="49" charset="0"/>
                <a:cs typeface="Courier New" panose="02070309020205020404" pitchFamily="49" charset="0"/>
              </a:rPr>
              <a:t>type</a:t>
            </a:r>
            <a:r>
              <a:rPr lang="en-US" altLang="en-US" sz="1467" dirty="0">
                <a:solidFill>
                  <a:srgbClr val="58585B"/>
                </a:solidFill>
                <a:latin typeface="Courier New" panose="02070309020205020404" pitchFamily="49" charset="0"/>
                <a:cs typeface="Courier New" panose="02070309020205020404" pitchFamily="49" charset="0"/>
              </a:rPr>
              <a:t> {</a:t>
            </a:r>
            <a:r>
              <a:rPr lang="en-US" altLang="en-US" sz="1467" b="1" dirty="0">
                <a:solidFill>
                  <a:srgbClr val="58585B"/>
                </a:solidFill>
                <a:latin typeface="Courier New" panose="02070309020205020404" pitchFamily="49" charset="0"/>
                <a:cs typeface="Courier New" panose="02070309020205020404" pitchFamily="49" charset="0"/>
              </a:rPr>
              <a:t>absolute</a:t>
            </a:r>
            <a:r>
              <a:rPr lang="en-US" altLang="en-US" sz="1467" dirty="0">
                <a:solidFill>
                  <a:srgbClr val="58585B"/>
                </a:solidFill>
                <a:latin typeface="Courier New" panose="02070309020205020404" pitchFamily="49" charset="0"/>
                <a:cs typeface="Courier New" panose="02070309020205020404" pitchFamily="49" charset="0"/>
              </a:rPr>
              <a:t> | </a:t>
            </a:r>
            <a:r>
              <a:rPr lang="en-US" altLang="en-US" sz="1467" b="1" dirty="0">
                <a:solidFill>
                  <a:srgbClr val="58585B"/>
                </a:solidFill>
                <a:latin typeface="Courier New" panose="02070309020205020404" pitchFamily="49" charset="0"/>
                <a:cs typeface="Courier New" panose="02070309020205020404" pitchFamily="49" charset="0"/>
              </a:rPr>
              <a:t>inactivity</a:t>
            </a:r>
            <a:r>
              <a:rPr lang="en-US" altLang="en-US" sz="1467" dirty="0">
                <a:solidFill>
                  <a:srgbClr val="58585B"/>
                </a:solidFill>
                <a:latin typeface="Courier New" panose="02070309020205020404" pitchFamily="49" charset="0"/>
                <a:cs typeface="Courier New" panose="02070309020205020404" pitchFamily="49" charset="0"/>
              </a:rPr>
              <a:t>}}</a:t>
            </a:r>
            <a:endParaRPr lang="en-US" altLang="en-US" sz="1467"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2681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Implement Port Security</a:t>
            </a:r>
            <a:br>
              <a:rPr lang="en-US" dirty="0"/>
            </a:br>
            <a:r>
              <a:rPr lang="en-US" sz="3200" dirty="0"/>
              <a:t>Port Security Aging (Cont.)</a:t>
            </a:r>
          </a:p>
        </p:txBody>
      </p:sp>
      <p:sp>
        <p:nvSpPr>
          <p:cNvPr id="4" name="Content Placeholder 3">
            <a:extLst>
              <a:ext uri="{FF2B5EF4-FFF2-40B4-BE49-F238E27FC236}">
                <a16:creationId xmlns:a16="http://schemas.microsoft.com/office/drawing/2014/main" id="{F4AFE619-ADE8-4781-8006-1168D3CA8A53}"/>
              </a:ext>
            </a:extLst>
          </p:cNvPr>
          <p:cNvSpPr>
            <a:spLocks noGrp="1"/>
          </p:cNvSpPr>
          <p:nvPr>
            <p:ph idx="1"/>
          </p:nvPr>
        </p:nvSpPr>
        <p:spPr>
          <a:xfrm>
            <a:off x="632883" y="975783"/>
            <a:ext cx="4059191" cy="4919863"/>
          </a:xfrm>
        </p:spPr>
        <p:txBody>
          <a:bodyPr/>
          <a:lstStyle/>
          <a:p>
            <a:pPr marL="0" indent="0" algn="l"/>
            <a:r>
              <a:rPr lang="en-US" sz="2133" dirty="0">
                <a:solidFill>
                  <a:srgbClr val="000000"/>
                </a:solidFill>
              </a:rPr>
              <a:t>The example shows an administrator configuring the aging type to 10 minutes of inactivity.</a:t>
            </a:r>
          </a:p>
          <a:p>
            <a:pPr marL="0" indent="0" algn="l"/>
            <a:endParaRPr lang="en-US" sz="2133" dirty="0">
              <a:solidFill>
                <a:srgbClr val="000000"/>
              </a:solidFill>
            </a:endParaRPr>
          </a:p>
          <a:p>
            <a:pPr marL="0" indent="0" algn="l"/>
            <a:r>
              <a:rPr lang="en-US" sz="2133" dirty="0">
                <a:solidFill>
                  <a:srgbClr val="000000"/>
                </a:solidFill>
              </a:rPr>
              <a:t>The </a:t>
            </a:r>
            <a:r>
              <a:rPr lang="en-US" sz="2133" b="1" dirty="0">
                <a:solidFill>
                  <a:srgbClr val="000000"/>
                </a:solidFill>
              </a:rPr>
              <a:t>show port-security </a:t>
            </a:r>
            <a:r>
              <a:rPr lang="en-US" sz="2133" dirty="0">
                <a:solidFill>
                  <a:srgbClr val="000000"/>
                </a:solidFill>
              </a:rPr>
              <a:t>command confirms the changes.</a:t>
            </a:r>
            <a:r>
              <a:rPr lang="en-US" sz="2133" b="1" dirty="0">
                <a:solidFill>
                  <a:srgbClr val="000000"/>
                </a:solidFill>
              </a:rPr>
              <a:t> </a:t>
            </a:r>
            <a:r>
              <a:rPr lang="en-US" sz="2133" b="1" dirty="0"/>
              <a:t>interface</a:t>
            </a:r>
            <a:r>
              <a:rPr lang="en-US" sz="2133" dirty="0"/>
              <a:t> command to verify the configuration.</a:t>
            </a:r>
          </a:p>
        </p:txBody>
      </p:sp>
      <p:pic>
        <p:nvPicPr>
          <p:cNvPr id="5" name="Picture 4">
            <a:extLst>
              <a:ext uri="{FF2B5EF4-FFF2-40B4-BE49-F238E27FC236}">
                <a16:creationId xmlns:a16="http://schemas.microsoft.com/office/drawing/2014/main" id="{7109FAE2-0E5D-4B05-B999-5A0C0F5574C3}"/>
              </a:ext>
            </a:extLst>
          </p:cNvPr>
          <p:cNvPicPr>
            <a:picLocks noChangeAspect="1"/>
          </p:cNvPicPr>
          <p:nvPr/>
        </p:nvPicPr>
        <p:blipFill>
          <a:blip r:embed="rId3"/>
          <a:stretch>
            <a:fillRect/>
          </a:stretch>
        </p:blipFill>
        <p:spPr>
          <a:xfrm>
            <a:off x="5005917" y="1018845"/>
            <a:ext cx="6553200" cy="4876800"/>
          </a:xfrm>
          <a:prstGeom prst="rect">
            <a:avLst/>
          </a:prstGeom>
        </p:spPr>
      </p:pic>
    </p:spTree>
    <p:extLst>
      <p:ext uri="{BB962C8B-B14F-4D97-AF65-F5344CB8AC3E}">
        <p14:creationId xmlns:p14="http://schemas.microsoft.com/office/powerpoint/2010/main" val="549545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Implement Port Security</a:t>
            </a:r>
            <a:br>
              <a:rPr lang="en-US" dirty="0"/>
            </a:br>
            <a:r>
              <a:rPr lang="en-US" sz="3200" dirty="0"/>
              <a:t>Port Security Violation Modes</a:t>
            </a:r>
          </a:p>
        </p:txBody>
      </p:sp>
      <p:sp>
        <p:nvSpPr>
          <p:cNvPr id="6" name="Content Placeholder 5">
            <a:extLst>
              <a:ext uri="{FF2B5EF4-FFF2-40B4-BE49-F238E27FC236}">
                <a16:creationId xmlns:a16="http://schemas.microsoft.com/office/drawing/2014/main" id="{357C86E7-B5C8-4087-AB5E-299203C64742}"/>
              </a:ext>
            </a:extLst>
          </p:cNvPr>
          <p:cNvSpPr>
            <a:spLocks noGrp="1"/>
          </p:cNvSpPr>
          <p:nvPr>
            <p:ph idx="1"/>
          </p:nvPr>
        </p:nvSpPr>
        <p:spPr>
          <a:xfrm>
            <a:off x="632883" y="975784"/>
            <a:ext cx="11040076" cy="1112921"/>
          </a:xfrm>
        </p:spPr>
        <p:txBody>
          <a:bodyPr/>
          <a:lstStyle/>
          <a:p>
            <a:pPr marL="0" indent="0" algn="l"/>
            <a:r>
              <a:rPr lang="en-US" sz="2133" dirty="0">
                <a:solidFill>
                  <a:srgbClr val="000000"/>
                </a:solidFill>
              </a:rPr>
              <a:t>If the MAC address of a device attached to a port differs from the list of secure addresses, then a port violation occurs and the port enters the error-disabled state.</a:t>
            </a:r>
          </a:p>
          <a:p>
            <a:pPr marL="380990" indent="-380990" algn="l">
              <a:buFont typeface="Arial" panose="020B0604020202020204" pitchFamily="34" charset="0"/>
              <a:buChar char="•"/>
            </a:pPr>
            <a:r>
              <a:rPr lang="en-US" sz="1867" dirty="0">
                <a:solidFill>
                  <a:srgbClr val="000000"/>
                </a:solidFill>
              </a:rPr>
              <a:t>To set the port security violation mode, use the following command:</a:t>
            </a:r>
          </a:p>
          <a:p>
            <a:pPr marL="380990" indent="-380990" algn="l">
              <a:buFont typeface="Arial" panose="020B0604020202020204" pitchFamily="34" charset="0"/>
              <a:buChar char="•"/>
            </a:pPr>
            <a:endParaRPr lang="en-US" sz="1867" dirty="0">
              <a:solidFill>
                <a:srgbClr val="000000"/>
              </a:solidFill>
            </a:endParaRPr>
          </a:p>
        </p:txBody>
      </p:sp>
      <p:sp>
        <p:nvSpPr>
          <p:cNvPr id="9" name="Rectangle 1">
            <a:extLst>
              <a:ext uri="{FF2B5EF4-FFF2-40B4-BE49-F238E27FC236}">
                <a16:creationId xmlns:a16="http://schemas.microsoft.com/office/drawing/2014/main" id="{72A00CD5-008D-45BC-9424-DBB739823FA3}"/>
              </a:ext>
            </a:extLst>
          </p:cNvPr>
          <p:cNvSpPr>
            <a:spLocks noChangeArrowheads="1"/>
          </p:cNvSpPr>
          <p:nvPr/>
        </p:nvSpPr>
        <p:spPr bwMode="auto">
          <a:xfrm>
            <a:off x="632883" y="2088706"/>
            <a:ext cx="10615085" cy="246221"/>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1219170" eaLnBrk="0" hangingPunct="0"/>
            <a:r>
              <a:rPr lang="en-US" altLang="en-US" sz="1600" dirty="0">
                <a:solidFill>
                  <a:srgbClr val="58585B"/>
                </a:solidFill>
                <a:latin typeface="Courier New" panose="02070309020205020404" pitchFamily="49" charset="0"/>
                <a:cs typeface="Courier New" panose="02070309020205020404" pitchFamily="49" charset="0"/>
              </a:rPr>
              <a:t>Switch(config-if)# </a:t>
            </a:r>
            <a:r>
              <a:rPr lang="en-US" altLang="en-US" sz="1600" b="1" dirty="0">
                <a:solidFill>
                  <a:srgbClr val="58585B"/>
                </a:solidFill>
                <a:latin typeface="Courier New" panose="02070309020205020404" pitchFamily="49" charset="0"/>
                <a:cs typeface="Courier New" panose="02070309020205020404" pitchFamily="49" charset="0"/>
              </a:rPr>
              <a:t>switchport port-security violation </a:t>
            </a:r>
            <a:r>
              <a:rPr lang="en-US" altLang="en-US" sz="1600" dirty="0">
                <a:solidFill>
                  <a:srgbClr val="58585B"/>
                </a:solidFill>
                <a:latin typeface="Courier New" panose="02070309020205020404" pitchFamily="49" charset="0"/>
                <a:cs typeface="Courier New" panose="02070309020205020404" pitchFamily="49" charset="0"/>
              </a:rPr>
              <a:t>{</a:t>
            </a:r>
            <a:r>
              <a:rPr lang="en-US" altLang="en-US" sz="1600" b="1" dirty="0">
                <a:solidFill>
                  <a:srgbClr val="58585B"/>
                </a:solidFill>
                <a:latin typeface="Courier New" panose="02070309020205020404" pitchFamily="49" charset="0"/>
                <a:cs typeface="Courier New" panose="02070309020205020404" pitchFamily="49" charset="0"/>
              </a:rPr>
              <a:t>shutdown </a:t>
            </a:r>
            <a:r>
              <a:rPr lang="en-US" altLang="en-US" sz="1600" dirty="0">
                <a:solidFill>
                  <a:srgbClr val="58585B"/>
                </a:solidFill>
                <a:latin typeface="Courier New" panose="02070309020205020404" pitchFamily="49" charset="0"/>
                <a:cs typeface="Courier New" panose="02070309020205020404" pitchFamily="49" charset="0"/>
              </a:rPr>
              <a:t>| </a:t>
            </a:r>
            <a:r>
              <a:rPr lang="en-US" altLang="en-US" sz="1600" b="1" dirty="0">
                <a:solidFill>
                  <a:srgbClr val="58585B"/>
                </a:solidFill>
                <a:latin typeface="Courier New" panose="02070309020205020404" pitchFamily="49" charset="0"/>
                <a:cs typeface="Courier New" panose="02070309020205020404" pitchFamily="49" charset="0"/>
              </a:rPr>
              <a:t>restrict</a:t>
            </a:r>
            <a:r>
              <a:rPr lang="en-US" altLang="en-US" sz="1600" dirty="0">
                <a:solidFill>
                  <a:srgbClr val="58585B"/>
                </a:solidFill>
                <a:latin typeface="Courier New" panose="02070309020205020404" pitchFamily="49" charset="0"/>
                <a:cs typeface="Courier New" panose="02070309020205020404" pitchFamily="49" charset="0"/>
              </a:rPr>
              <a:t> | </a:t>
            </a:r>
            <a:r>
              <a:rPr lang="en-US" altLang="en-US" sz="1600" b="1" dirty="0">
                <a:solidFill>
                  <a:srgbClr val="58585B"/>
                </a:solidFill>
                <a:latin typeface="Courier New" panose="02070309020205020404" pitchFamily="49" charset="0"/>
                <a:cs typeface="Courier New" panose="02070309020205020404" pitchFamily="49" charset="0"/>
              </a:rPr>
              <a:t>protect</a:t>
            </a:r>
            <a:r>
              <a:rPr lang="en-US" altLang="en-US" sz="1600" dirty="0">
                <a:solidFill>
                  <a:srgbClr val="58585B"/>
                </a:solidFill>
                <a:latin typeface="Courier New" panose="02070309020205020404" pitchFamily="49" charset="0"/>
                <a:cs typeface="Courier New" panose="02070309020205020404" pitchFamily="49" charset="0"/>
              </a:rPr>
              <a:t>}</a:t>
            </a:r>
            <a:r>
              <a:rPr lang="en-US" altLang="en-US" sz="1600" dirty="0">
                <a:latin typeface="Courier New" panose="02070309020205020404" pitchFamily="49" charset="0"/>
                <a:cs typeface="Courier New" panose="02070309020205020404" pitchFamily="49" charset="0"/>
              </a:rPr>
              <a:t> </a:t>
            </a:r>
          </a:p>
        </p:txBody>
      </p:sp>
      <p:graphicFrame>
        <p:nvGraphicFramePr>
          <p:cNvPr id="7" name="Table 7">
            <a:extLst>
              <a:ext uri="{FF2B5EF4-FFF2-40B4-BE49-F238E27FC236}">
                <a16:creationId xmlns:a16="http://schemas.microsoft.com/office/drawing/2014/main" id="{891CB371-A089-4AAE-AED8-2DEBBD6F70FD}"/>
              </a:ext>
            </a:extLst>
          </p:cNvPr>
          <p:cNvGraphicFramePr>
            <a:graphicFrameLocks noGrp="1"/>
          </p:cNvGraphicFramePr>
          <p:nvPr/>
        </p:nvGraphicFramePr>
        <p:xfrm>
          <a:off x="1185528" y="3140470"/>
          <a:ext cx="10373589" cy="2887133"/>
        </p:xfrm>
        <a:graphic>
          <a:graphicData uri="http://schemas.openxmlformats.org/drawingml/2006/table">
            <a:tbl>
              <a:tblPr firstRow="1" bandRow="1">
                <a:tableStyleId>{5C22544A-7EE6-4342-B048-85BDC9FD1C3A}</a:tableStyleId>
              </a:tblPr>
              <a:tblGrid>
                <a:gridCol w="1263032">
                  <a:extLst>
                    <a:ext uri="{9D8B030D-6E8A-4147-A177-3AD203B41FA5}">
                      <a16:colId xmlns:a16="http://schemas.microsoft.com/office/drawing/2014/main" val="433698142"/>
                    </a:ext>
                  </a:extLst>
                </a:gridCol>
                <a:gridCol w="9110557">
                  <a:extLst>
                    <a:ext uri="{9D8B030D-6E8A-4147-A177-3AD203B41FA5}">
                      <a16:colId xmlns:a16="http://schemas.microsoft.com/office/drawing/2014/main" val="2632883523"/>
                    </a:ext>
                  </a:extLst>
                </a:gridCol>
              </a:tblGrid>
              <a:tr h="494453">
                <a:tc>
                  <a:txBody>
                    <a:bodyPr/>
                    <a:lstStyle/>
                    <a:p>
                      <a:pPr algn="l" fontAlgn="ctr"/>
                      <a:r>
                        <a:rPr lang="en-US" sz="1500" dirty="0">
                          <a:effectLst/>
                        </a:rPr>
                        <a:t>Mode</a:t>
                      </a:r>
                    </a:p>
                  </a:txBody>
                  <a:tcPr marL="63500" marR="63500" marT="63500" marB="63500" anchor="ctr"/>
                </a:tc>
                <a:tc>
                  <a:txBody>
                    <a:bodyPr/>
                    <a:lstStyle/>
                    <a:p>
                      <a:pPr algn="l" fontAlgn="ctr"/>
                      <a:r>
                        <a:rPr lang="en-US" sz="1500" dirty="0">
                          <a:effectLst/>
                        </a:rPr>
                        <a:t>Description</a:t>
                      </a:r>
                    </a:p>
                  </a:txBody>
                  <a:tcPr marL="63500" marR="63500" marT="63500" marB="63500" anchor="ctr"/>
                </a:tc>
                <a:extLst>
                  <a:ext uri="{0D108BD9-81ED-4DB2-BD59-A6C34878D82A}">
                    <a16:rowId xmlns:a16="http://schemas.microsoft.com/office/drawing/2014/main" val="1107387990"/>
                  </a:ext>
                </a:extLst>
              </a:tr>
              <a:tr h="797560">
                <a:tc>
                  <a:txBody>
                    <a:bodyPr/>
                    <a:lstStyle/>
                    <a:p>
                      <a:pPr fontAlgn="ctr"/>
                      <a:endParaRPr lang="en-US" sz="1500" b="0">
                        <a:effectLst/>
                      </a:endParaRPr>
                    </a:p>
                    <a:p>
                      <a:pPr rtl="0" fontAlgn="ctr"/>
                      <a:r>
                        <a:rPr lang="en-US" sz="1500" b="1">
                          <a:effectLst/>
                        </a:rPr>
                        <a:t>shutdown</a:t>
                      </a:r>
                      <a:endParaRPr lang="en-US" sz="1500" b="0">
                        <a:effectLst/>
                      </a:endParaRPr>
                    </a:p>
                    <a:p>
                      <a:pPr fontAlgn="ctr"/>
                      <a:r>
                        <a:rPr lang="en-US" sz="1500" b="0">
                          <a:effectLst/>
                        </a:rPr>
                        <a:t>(default)</a:t>
                      </a:r>
                    </a:p>
                  </a:txBody>
                  <a:tcPr marL="63500" marR="63500" marT="63500" marB="63500" anchor="ctr"/>
                </a:tc>
                <a:tc>
                  <a:txBody>
                    <a:bodyPr/>
                    <a:lstStyle/>
                    <a:p>
                      <a:pPr fontAlgn="ctr"/>
                      <a:r>
                        <a:rPr lang="en-US" sz="1500" b="0" dirty="0">
                          <a:effectLst/>
                        </a:rPr>
                        <a:t>The port transitions to the error-disabled state immediately, turns off the port LED, and sends a syslog message. It increments the violation counter. When a secure port is in the error-disabled state, an administrator must re-enable it by entering the </a:t>
                      </a:r>
                      <a:r>
                        <a:rPr lang="en-US" sz="1500" b="1" dirty="0">
                          <a:effectLst/>
                        </a:rPr>
                        <a:t>shutdown</a:t>
                      </a:r>
                      <a:r>
                        <a:rPr lang="en-US" sz="1500" b="0" dirty="0">
                          <a:effectLst/>
                        </a:rPr>
                        <a:t> and </a:t>
                      </a:r>
                      <a:r>
                        <a:rPr lang="en-US" sz="1500" b="1" dirty="0">
                          <a:effectLst/>
                        </a:rPr>
                        <a:t>no shutdown</a:t>
                      </a:r>
                      <a:r>
                        <a:rPr lang="en-US" sz="1500" b="0" dirty="0">
                          <a:effectLst/>
                        </a:rPr>
                        <a:t> commands.</a:t>
                      </a:r>
                    </a:p>
                  </a:txBody>
                  <a:tcPr marL="63500" marR="63500" marT="63500" marB="63500" anchor="ctr"/>
                </a:tc>
                <a:extLst>
                  <a:ext uri="{0D108BD9-81ED-4DB2-BD59-A6C34878D82A}">
                    <a16:rowId xmlns:a16="http://schemas.microsoft.com/office/drawing/2014/main" val="148355350"/>
                  </a:ext>
                </a:extLst>
              </a:tr>
              <a:tr h="797560">
                <a:tc>
                  <a:txBody>
                    <a:bodyPr/>
                    <a:lstStyle/>
                    <a:p>
                      <a:pPr fontAlgn="ctr"/>
                      <a:endParaRPr lang="en-US" sz="1500" b="0">
                        <a:effectLst/>
                      </a:endParaRPr>
                    </a:p>
                    <a:p>
                      <a:pPr rtl="0" fontAlgn="ctr"/>
                      <a:r>
                        <a:rPr lang="en-US" sz="1500" b="1">
                          <a:effectLst/>
                        </a:rPr>
                        <a:t>restrict</a:t>
                      </a:r>
                      <a:endParaRPr lang="en-US" sz="1500" b="0">
                        <a:effectLst/>
                      </a:endParaRPr>
                    </a:p>
                  </a:txBody>
                  <a:tcPr marL="63500" marR="63500" marT="63500" marB="63500" anchor="ctr"/>
                </a:tc>
                <a:tc>
                  <a:txBody>
                    <a:bodyPr/>
                    <a:lstStyle/>
                    <a:p>
                      <a:pPr fontAlgn="ctr"/>
                      <a:r>
                        <a:rPr lang="en-US" sz="1500" b="0">
                          <a:effectLst/>
                        </a:rPr>
                        <a:t>The port drops packets with unknown source addresses until you remove a sufficient number of secure MAC addresses to drop below the maximum value or increase the maximum value. This mode causes the Security Violation counter to increment and generates a syslog message.</a:t>
                      </a:r>
                    </a:p>
                  </a:txBody>
                  <a:tcPr marL="63500" marR="63500" marT="63500" marB="63500" anchor="ctr"/>
                </a:tc>
                <a:extLst>
                  <a:ext uri="{0D108BD9-81ED-4DB2-BD59-A6C34878D82A}">
                    <a16:rowId xmlns:a16="http://schemas.microsoft.com/office/drawing/2014/main" val="3144406471"/>
                  </a:ext>
                </a:extLst>
              </a:tr>
              <a:tr h="797560">
                <a:tc>
                  <a:txBody>
                    <a:bodyPr/>
                    <a:lstStyle/>
                    <a:p>
                      <a:pPr fontAlgn="ctr"/>
                      <a:endParaRPr lang="en-US" sz="1500" b="0" dirty="0">
                        <a:effectLst/>
                      </a:endParaRPr>
                    </a:p>
                    <a:p>
                      <a:pPr rtl="0" fontAlgn="ctr"/>
                      <a:r>
                        <a:rPr lang="en-US" sz="1500" b="1" dirty="0">
                          <a:effectLst/>
                        </a:rPr>
                        <a:t>protect</a:t>
                      </a:r>
                      <a:endParaRPr lang="en-US" sz="1500" b="0" dirty="0">
                        <a:effectLst/>
                      </a:endParaRPr>
                    </a:p>
                  </a:txBody>
                  <a:tcPr marL="63500" marR="63500" marT="63500" marB="63500" anchor="ctr"/>
                </a:tc>
                <a:tc>
                  <a:txBody>
                    <a:bodyPr/>
                    <a:lstStyle/>
                    <a:p>
                      <a:pPr fontAlgn="ctr"/>
                      <a:r>
                        <a:rPr lang="en-US" sz="1500" b="0" dirty="0">
                          <a:effectLst/>
                        </a:rPr>
                        <a:t>This is the least secure of the security violation modes. The port drops packets with unknown MAC source addresses until you remove a sufficient number of secure MAC addresses to drop below the maximum value or increase the maximum value. No syslog message is sent.</a:t>
                      </a:r>
                    </a:p>
                  </a:txBody>
                  <a:tcPr marL="63500" marR="63500" marT="63500" marB="63500" anchor="ctr"/>
                </a:tc>
                <a:extLst>
                  <a:ext uri="{0D108BD9-81ED-4DB2-BD59-A6C34878D82A}">
                    <a16:rowId xmlns:a16="http://schemas.microsoft.com/office/drawing/2014/main" val="1324108008"/>
                  </a:ext>
                </a:extLst>
              </a:tr>
            </a:tbl>
          </a:graphicData>
        </a:graphic>
      </p:graphicFrame>
      <p:sp>
        <p:nvSpPr>
          <p:cNvPr id="2" name="TextBox 1">
            <a:extLst>
              <a:ext uri="{FF2B5EF4-FFF2-40B4-BE49-F238E27FC236}">
                <a16:creationId xmlns:a16="http://schemas.microsoft.com/office/drawing/2014/main" id="{D1985A8C-C3A8-47BD-8F0B-15EF3254FF05}"/>
              </a:ext>
            </a:extLst>
          </p:cNvPr>
          <p:cNvSpPr txBox="1"/>
          <p:nvPr/>
        </p:nvSpPr>
        <p:spPr>
          <a:xfrm>
            <a:off x="632883" y="2186306"/>
            <a:ext cx="11226800" cy="1118319"/>
          </a:xfrm>
          <a:prstGeom prst="rect">
            <a:avLst/>
          </a:prstGeom>
          <a:noFill/>
        </p:spPr>
        <p:txBody>
          <a:bodyPr wrap="square" rtlCol="0">
            <a:spAutoFit/>
          </a:bodyPr>
          <a:lstStyle/>
          <a:p>
            <a:pPr marL="380990" indent="-380990">
              <a:buFont typeface="Arial" panose="020B0604020202020204" pitchFamily="34" charset="0"/>
              <a:buChar char="•"/>
            </a:pPr>
            <a:endParaRPr lang="en-US" sz="2400" dirty="0">
              <a:solidFill>
                <a:srgbClr val="000000"/>
              </a:solidFill>
            </a:endParaRPr>
          </a:p>
          <a:p>
            <a:r>
              <a:rPr lang="en-US" sz="1867" dirty="0">
                <a:solidFill>
                  <a:srgbClr val="000000"/>
                </a:solidFill>
              </a:rPr>
              <a:t>The following table shows how a switch reacts based on the configured violation mode.</a:t>
            </a:r>
          </a:p>
          <a:p>
            <a:endParaRPr lang="en-US" sz="2400" dirty="0"/>
          </a:p>
        </p:txBody>
      </p:sp>
    </p:spTree>
    <p:extLst>
      <p:ext uri="{BB962C8B-B14F-4D97-AF65-F5344CB8AC3E}">
        <p14:creationId xmlns:p14="http://schemas.microsoft.com/office/powerpoint/2010/main" val="225957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Implement Port Security</a:t>
            </a:r>
            <a:br>
              <a:rPr lang="en-US" dirty="0"/>
            </a:br>
            <a:r>
              <a:rPr lang="en-US" sz="3200" dirty="0"/>
              <a:t>Port Security Violation Modes (Cont.)</a:t>
            </a:r>
          </a:p>
        </p:txBody>
      </p:sp>
      <p:sp>
        <p:nvSpPr>
          <p:cNvPr id="4" name="Content Placeholder 3">
            <a:extLst>
              <a:ext uri="{FF2B5EF4-FFF2-40B4-BE49-F238E27FC236}">
                <a16:creationId xmlns:a16="http://schemas.microsoft.com/office/drawing/2014/main" id="{1CAEB930-B26C-40CB-B179-5E7EC27B0835}"/>
              </a:ext>
            </a:extLst>
          </p:cNvPr>
          <p:cNvSpPr>
            <a:spLocks noGrp="1"/>
          </p:cNvSpPr>
          <p:nvPr>
            <p:ph idx="1"/>
          </p:nvPr>
        </p:nvSpPr>
        <p:spPr>
          <a:xfrm>
            <a:off x="632883" y="975783"/>
            <a:ext cx="5005917" cy="4919863"/>
          </a:xfrm>
        </p:spPr>
        <p:txBody>
          <a:bodyPr/>
          <a:lstStyle/>
          <a:p>
            <a:pPr marL="0" indent="0" algn="l"/>
            <a:r>
              <a:rPr lang="en-US" sz="2133" dirty="0">
                <a:solidFill>
                  <a:srgbClr val="000000"/>
                </a:solidFill>
              </a:rPr>
              <a:t>The example shows an administrator changing the security violation to “Restrict”. </a:t>
            </a:r>
          </a:p>
          <a:p>
            <a:pPr marL="0" indent="0" algn="l"/>
            <a:endParaRPr lang="en-US" sz="2133" dirty="0">
              <a:solidFill>
                <a:srgbClr val="000000"/>
              </a:solidFill>
            </a:endParaRPr>
          </a:p>
          <a:p>
            <a:pPr marL="0" indent="0" algn="l"/>
            <a:r>
              <a:rPr lang="en-US" sz="2133" dirty="0">
                <a:solidFill>
                  <a:srgbClr val="000000"/>
                </a:solidFill>
              </a:rPr>
              <a:t>The output of the </a:t>
            </a:r>
            <a:r>
              <a:rPr lang="en-US" sz="2133" b="1" dirty="0">
                <a:solidFill>
                  <a:srgbClr val="000000"/>
                </a:solidFill>
              </a:rPr>
              <a:t>show port-security interface</a:t>
            </a:r>
            <a:r>
              <a:rPr lang="en-US" sz="2133" dirty="0">
                <a:solidFill>
                  <a:srgbClr val="000000"/>
                </a:solidFill>
              </a:rPr>
              <a:t> command confirms that the change has been made.</a:t>
            </a:r>
          </a:p>
        </p:txBody>
      </p:sp>
      <p:pic>
        <p:nvPicPr>
          <p:cNvPr id="5" name="Picture 4">
            <a:extLst>
              <a:ext uri="{FF2B5EF4-FFF2-40B4-BE49-F238E27FC236}">
                <a16:creationId xmlns:a16="http://schemas.microsoft.com/office/drawing/2014/main" id="{490792D8-65E6-44D4-8DDC-ADE39D2ABC07}"/>
              </a:ext>
            </a:extLst>
          </p:cNvPr>
          <p:cNvPicPr>
            <a:picLocks noChangeAspect="1"/>
          </p:cNvPicPr>
          <p:nvPr/>
        </p:nvPicPr>
        <p:blipFill>
          <a:blip r:embed="rId3"/>
          <a:stretch>
            <a:fillRect/>
          </a:stretch>
        </p:blipFill>
        <p:spPr>
          <a:xfrm>
            <a:off x="6340317" y="880881"/>
            <a:ext cx="5307012" cy="4381247"/>
          </a:xfrm>
          <a:prstGeom prst="rect">
            <a:avLst/>
          </a:prstGeom>
        </p:spPr>
      </p:pic>
    </p:spTree>
    <p:extLst>
      <p:ext uri="{BB962C8B-B14F-4D97-AF65-F5344CB8AC3E}">
        <p14:creationId xmlns:p14="http://schemas.microsoft.com/office/powerpoint/2010/main" val="637359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Implement Port Security</a:t>
            </a:r>
            <a:br>
              <a:rPr lang="en-US" dirty="0"/>
            </a:br>
            <a:r>
              <a:rPr lang="en-US" sz="3200" dirty="0"/>
              <a:t>Ports in error-disabled State</a:t>
            </a:r>
          </a:p>
        </p:txBody>
      </p:sp>
      <p:sp>
        <p:nvSpPr>
          <p:cNvPr id="6" name="Content Placeholder 5">
            <a:extLst>
              <a:ext uri="{FF2B5EF4-FFF2-40B4-BE49-F238E27FC236}">
                <a16:creationId xmlns:a16="http://schemas.microsoft.com/office/drawing/2014/main" id="{E61F80BD-E10C-492D-80A9-E3AAD5039B19}"/>
              </a:ext>
            </a:extLst>
          </p:cNvPr>
          <p:cNvSpPr>
            <a:spLocks noGrp="1"/>
          </p:cNvSpPr>
          <p:nvPr>
            <p:ph idx="1"/>
          </p:nvPr>
        </p:nvSpPr>
        <p:spPr>
          <a:xfrm>
            <a:off x="632883" y="975784"/>
            <a:ext cx="11040076" cy="2262717"/>
          </a:xfrm>
        </p:spPr>
        <p:txBody>
          <a:bodyPr/>
          <a:lstStyle/>
          <a:p>
            <a:pPr marL="0" indent="0" algn="l"/>
            <a:r>
              <a:rPr lang="en-US" sz="2133" dirty="0">
                <a:solidFill>
                  <a:srgbClr val="000000"/>
                </a:solidFill>
              </a:rPr>
              <a:t>When a port is shutdown and placed in the error-disabled state, no traffic is sent or received on that port. </a:t>
            </a:r>
          </a:p>
          <a:p>
            <a:pPr marL="0" indent="0" algn="l"/>
            <a:r>
              <a:rPr lang="en-US" sz="2133" dirty="0">
                <a:solidFill>
                  <a:srgbClr val="000000"/>
                </a:solidFill>
              </a:rPr>
              <a:t>A series of port security related messages display on the console, as shown in the following example.</a:t>
            </a:r>
          </a:p>
          <a:p>
            <a:pPr marL="0" indent="0" algn="l"/>
            <a:endParaRPr lang="en-US" sz="1867" dirty="0">
              <a:solidFill>
                <a:srgbClr val="000000"/>
              </a:solidFill>
            </a:endParaRPr>
          </a:p>
          <a:p>
            <a:pPr marL="0" indent="0" algn="l"/>
            <a:r>
              <a:rPr lang="en-US" sz="1867" b="1" dirty="0">
                <a:solidFill>
                  <a:srgbClr val="000000"/>
                </a:solidFill>
              </a:rPr>
              <a:t>Note</a:t>
            </a:r>
            <a:r>
              <a:rPr lang="en-US" sz="1867" dirty="0">
                <a:solidFill>
                  <a:srgbClr val="000000"/>
                </a:solidFill>
              </a:rPr>
              <a:t>: The port protocol and link status are changed to down and the port LED is turned off.</a:t>
            </a:r>
          </a:p>
        </p:txBody>
      </p:sp>
      <p:pic>
        <p:nvPicPr>
          <p:cNvPr id="7" name="Picture 6">
            <a:extLst>
              <a:ext uri="{FF2B5EF4-FFF2-40B4-BE49-F238E27FC236}">
                <a16:creationId xmlns:a16="http://schemas.microsoft.com/office/drawing/2014/main" id="{B4543815-0277-4D17-90D9-138DA3032895}"/>
              </a:ext>
            </a:extLst>
          </p:cNvPr>
          <p:cNvPicPr>
            <a:picLocks noChangeAspect="1"/>
          </p:cNvPicPr>
          <p:nvPr/>
        </p:nvPicPr>
        <p:blipFill>
          <a:blip r:embed="rId3"/>
          <a:stretch>
            <a:fillRect/>
          </a:stretch>
        </p:blipFill>
        <p:spPr>
          <a:xfrm>
            <a:off x="2059862" y="3429001"/>
            <a:ext cx="8072276" cy="1727047"/>
          </a:xfrm>
          <a:prstGeom prst="rect">
            <a:avLst/>
          </a:prstGeom>
        </p:spPr>
      </p:pic>
    </p:spTree>
    <p:extLst>
      <p:ext uri="{BB962C8B-B14F-4D97-AF65-F5344CB8AC3E}">
        <p14:creationId xmlns:p14="http://schemas.microsoft.com/office/powerpoint/2010/main" val="3362080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Implement Port Security</a:t>
            </a:r>
            <a:br>
              <a:rPr lang="en-US" dirty="0"/>
            </a:br>
            <a:r>
              <a:rPr lang="en-US" sz="3200" dirty="0"/>
              <a:t>Ports in error-disabled State (Cont.)</a:t>
            </a:r>
          </a:p>
        </p:txBody>
      </p:sp>
      <p:sp>
        <p:nvSpPr>
          <p:cNvPr id="6" name="Content Placeholder 5">
            <a:extLst>
              <a:ext uri="{FF2B5EF4-FFF2-40B4-BE49-F238E27FC236}">
                <a16:creationId xmlns:a16="http://schemas.microsoft.com/office/drawing/2014/main" id="{E61F80BD-E10C-492D-80A9-E3AAD5039B19}"/>
              </a:ext>
            </a:extLst>
          </p:cNvPr>
          <p:cNvSpPr>
            <a:spLocks noGrp="1"/>
          </p:cNvSpPr>
          <p:nvPr>
            <p:ph idx="1"/>
          </p:nvPr>
        </p:nvSpPr>
        <p:spPr>
          <a:xfrm>
            <a:off x="177801" y="975783"/>
            <a:ext cx="6038380" cy="4919863"/>
          </a:xfrm>
        </p:spPr>
        <p:txBody>
          <a:bodyPr/>
          <a:lstStyle/>
          <a:p>
            <a:pPr marL="380990" indent="-380990" algn="l">
              <a:buFont typeface="Arial" panose="020B0604020202020204" pitchFamily="34" charset="0"/>
              <a:buChar char="•"/>
            </a:pPr>
            <a:r>
              <a:rPr lang="en-US" sz="2133" dirty="0">
                <a:solidFill>
                  <a:srgbClr val="000000"/>
                </a:solidFill>
              </a:rPr>
              <a:t>In the example, the </a:t>
            </a:r>
            <a:r>
              <a:rPr lang="en-US" sz="2133" b="1" dirty="0">
                <a:solidFill>
                  <a:srgbClr val="000000"/>
                </a:solidFill>
              </a:rPr>
              <a:t>show interface</a:t>
            </a:r>
            <a:r>
              <a:rPr lang="en-US" sz="2133" dirty="0">
                <a:solidFill>
                  <a:srgbClr val="000000"/>
                </a:solidFill>
              </a:rPr>
              <a:t> command identifies the port status as </a:t>
            </a:r>
            <a:r>
              <a:rPr lang="en-US" sz="2133" b="1" dirty="0">
                <a:solidFill>
                  <a:srgbClr val="000000"/>
                </a:solidFill>
              </a:rPr>
              <a:t>err-disabled</a:t>
            </a:r>
            <a:r>
              <a:rPr lang="en-US" sz="2133" dirty="0">
                <a:solidFill>
                  <a:srgbClr val="000000"/>
                </a:solidFill>
              </a:rPr>
              <a:t>. The output of the </a:t>
            </a:r>
            <a:r>
              <a:rPr lang="en-US" sz="2133" b="1" dirty="0">
                <a:solidFill>
                  <a:srgbClr val="000000"/>
                </a:solidFill>
              </a:rPr>
              <a:t>show port-security interface</a:t>
            </a:r>
            <a:r>
              <a:rPr lang="en-US" sz="2133" dirty="0">
                <a:solidFill>
                  <a:srgbClr val="000000"/>
                </a:solidFill>
              </a:rPr>
              <a:t> command now shows the port status as </a:t>
            </a:r>
            <a:r>
              <a:rPr lang="en-US" sz="2133" b="1" dirty="0">
                <a:solidFill>
                  <a:srgbClr val="000000"/>
                </a:solidFill>
              </a:rPr>
              <a:t>secure-shutdown</a:t>
            </a:r>
            <a:r>
              <a:rPr lang="en-US" sz="2133" dirty="0">
                <a:solidFill>
                  <a:srgbClr val="000000"/>
                </a:solidFill>
              </a:rPr>
              <a:t>. The Security Violation counter increments by 1.</a:t>
            </a:r>
          </a:p>
          <a:p>
            <a:pPr marL="380990" indent="-380990" algn="l">
              <a:buFont typeface="Arial" panose="020B0604020202020204" pitchFamily="34" charset="0"/>
              <a:buChar char="•"/>
            </a:pPr>
            <a:r>
              <a:rPr lang="en-US" sz="2133" dirty="0">
                <a:solidFill>
                  <a:srgbClr val="000000"/>
                </a:solidFill>
              </a:rPr>
              <a:t>The administrator should determine what caused the security violation If an unauthorized device is connected to a secure port, the security threat is eliminated before re-enabling the port.</a:t>
            </a:r>
          </a:p>
          <a:p>
            <a:pPr marL="380990" indent="-380990" algn="l">
              <a:buFont typeface="Arial" panose="020B0604020202020204" pitchFamily="34" charset="0"/>
              <a:buChar char="•"/>
            </a:pPr>
            <a:r>
              <a:rPr lang="en-US" sz="2133" dirty="0">
                <a:solidFill>
                  <a:srgbClr val="000000"/>
                </a:solidFill>
              </a:rPr>
              <a:t>To re-enable the port, first use the </a:t>
            </a:r>
            <a:r>
              <a:rPr lang="en-US" sz="2133" b="1" dirty="0">
                <a:solidFill>
                  <a:srgbClr val="000000"/>
                </a:solidFill>
              </a:rPr>
              <a:t>shutdown</a:t>
            </a:r>
            <a:r>
              <a:rPr lang="en-US" sz="2133" dirty="0">
                <a:solidFill>
                  <a:srgbClr val="000000"/>
                </a:solidFill>
              </a:rPr>
              <a:t> command, then, use the </a:t>
            </a:r>
            <a:r>
              <a:rPr lang="en-US" sz="2133" b="1" dirty="0">
                <a:solidFill>
                  <a:srgbClr val="000000"/>
                </a:solidFill>
              </a:rPr>
              <a:t>no shutdown</a:t>
            </a:r>
            <a:r>
              <a:rPr lang="en-US" sz="2133" dirty="0">
                <a:solidFill>
                  <a:srgbClr val="000000"/>
                </a:solidFill>
              </a:rPr>
              <a:t> command. </a:t>
            </a:r>
          </a:p>
        </p:txBody>
      </p:sp>
      <p:pic>
        <p:nvPicPr>
          <p:cNvPr id="2" name="Picture 1">
            <a:extLst>
              <a:ext uri="{FF2B5EF4-FFF2-40B4-BE49-F238E27FC236}">
                <a16:creationId xmlns:a16="http://schemas.microsoft.com/office/drawing/2014/main" id="{BB381762-B658-4D28-B62B-9CC09293A1F6}"/>
              </a:ext>
            </a:extLst>
          </p:cNvPr>
          <p:cNvPicPr>
            <a:picLocks noChangeAspect="1"/>
          </p:cNvPicPr>
          <p:nvPr/>
        </p:nvPicPr>
        <p:blipFill>
          <a:blip r:embed="rId3"/>
          <a:stretch>
            <a:fillRect/>
          </a:stretch>
        </p:blipFill>
        <p:spPr>
          <a:xfrm>
            <a:off x="6219154" y="1276810"/>
            <a:ext cx="5583297" cy="4004500"/>
          </a:xfrm>
          <a:prstGeom prst="rect">
            <a:avLst/>
          </a:prstGeom>
        </p:spPr>
      </p:pic>
    </p:spTree>
    <p:extLst>
      <p:ext uri="{BB962C8B-B14F-4D97-AF65-F5344CB8AC3E}">
        <p14:creationId xmlns:p14="http://schemas.microsoft.com/office/powerpoint/2010/main" val="822014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Implement Port Security</a:t>
            </a:r>
            <a:br>
              <a:rPr lang="en-US" dirty="0"/>
            </a:br>
            <a:r>
              <a:rPr lang="en-US" sz="3200" dirty="0"/>
              <a:t>Verify Port Security</a:t>
            </a:r>
          </a:p>
        </p:txBody>
      </p:sp>
      <p:sp>
        <p:nvSpPr>
          <p:cNvPr id="5" name="Content Placeholder 4">
            <a:extLst>
              <a:ext uri="{FF2B5EF4-FFF2-40B4-BE49-F238E27FC236}">
                <a16:creationId xmlns:a16="http://schemas.microsoft.com/office/drawing/2014/main" id="{1DCA471A-95BE-4486-B5CC-A86D1D782742}"/>
              </a:ext>
            </a:extLst>
          </p:cNvPr>
          <p:cNvSpPr>
            <a:spLocks noGrp="1"/>
          </p:cNvSpPr>
          <p:nvPr>
            <p:ph idx="1"/>
          </p:nvPr>
        </p:nvSpPr>
        <p:spPr>
          <a:xfrm>
            <a:off x="295521" y="975784"/>
            <a:ext cx="11377439" cy="1754717"/>
          </a:xfrm>
        </p:spPr>
        <p:txBody>
          <a:bodyPr/>
          <a:lstStyle/>
          <a:p>
            <a:pPr marL="0" indent="0" algn="l"/>
            <a:r>
              <a:rPr lang="en-US" sz="2133" dirty="0">
                <a:solidFill>
                  <a:srgbClr val="000000"/>
                </a:solidFill>
              </a:rPr>
              <a:t>After configuring port security on a switch, check each interface to verify that the port security is set correctly, and check to ensure that the static MAC addresses have been configured correctly.</a:t>
            </a:r>
          </a:p>
          <a:p>
            <a:pPr marL="0" indent="0" algn="l"/>
            <a:endParaRPr lang="en-US" sz="2133" dirty="0">
              <a:solidFill>
                <a:srgbClr val="000000"/>
              </a:solidFill>
            </a:endParaRPr>
          </a:p>
          <a:p>
            <a:pPr marL="0" indent="0" algn="l"/>
            <a:r>
              <a:rPr lang="en-US" sz="2133" dirty="0">
                <a:solidFill>
                  <a:srgbClr val="000000"/>
                </a:solidFill>
              </a:rPr>
              <a:t>To display port security settings for the switch, use the </a:t>
            </a:r>
            <a:r>
              <a:rPr lang="en-US" sz="2133" b="1" dirty="0">
                <a:solidFill>
                  <a:srgbClr val="000000"/>
                </a:solidFill>
              </a:rPr>
              <a:t>show port-security</a:t>
            </a:r>
            <a:r>
              <a:rPr lang="en-US" sz="2133" dirty="0">
                <a:solidFill>
                  <a:srgbClr val="000000"/>
                </a:solidFill>
              </a:rPr>
              <a:t> command. </a:t>
            </a:r>
          </a:p>
        </p:txBody>
      </p:sp>
      <p:sp>
        <p:nvSpPr>
          <p:cNvPr id="6" name="Content Placeholder 4">
            <a:extLst>
              <a:ext uri="{FF2B5EF4-FFF2-40B4-BE49-F238E27FC236}">
                <a16:creationId xmlns:a16="http://schemas.microsoft.com/office/drawing/2014/main" id="{E318649A-26AD-4A60-BC7A-9489848F18B1}"/>
              </a:ext>
            </a:extLst>
          </p:cNvPr>
          <p:cNvSpPr txBox="1">
            <a:spLocks/>
          </p:cNvSpPr>
          <p:nvPr/>
        </p:nvSpPr>
        <p:spPr>
          <a:xfrm>
            <a:off x="439842" y="2911264"/>
            <a:ext cx="5544397" cy="3139017"/>
          </a:xfrm>
          <a:prstGeom prst="rect">
            <a:avLst/>
          </a:prstGeom>
        </p:spPr>
        <p:txBody>
          <a:bodyPr lIns="121893" tIns="60947" rIns="121893" bIns="60947">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80990" indent="-380990" algn="l">
              <a:buFont typeface="Arial" panose="020B0604020202020204" pitchFamily="34" charset="0"/>
              <a:buChar char="•"/>
            </a:pPr>
            <a:r>
              <a:rPr lang="en-CA" sz="2133" dirty="0">
                <a:solidFill>
                  <a:srgbClr val="000000"/>
                </a:solidFill>
              </a:rPr>
              <a:t>The example indicates that all 24 interfaces are configured with the </a:t>
            </a:r>
            <a:r>
              <a:rPr lang="en-CA" sz="2133" b="1" dirty="0">
                <a:solidFill>
                  <a:srgbClr val="000000"/>
                </a:solidFill>
              </a:rPr>
              <a:t>switchport port-security</a:t>
            </a:r>
            <a:r>
              <a:rPr lang="en-CA" sz="2133" dirty="0">
                <a:solidFill>
                  <a:srgbClr val="000000"/>
                </a:solidFill>
              </a:rPr>
              <a:t> command because the maximum allowed is 1 and the violation mode is shutdown. </a:t>
            </a:r>
          </a:p>
          <a:p>
            <a:pPr marL="380990" indent="-380990" algn="l">
              <a:buFont typeface="Arial" panose="020B0604020202020204" pitchFamily="34" charset="0"/>
              <a:buChar char="•"/>
            </a:pPr>
            <a:r>
              <a:rPr lang="en-CA" sz="2133" dirty="0">
                <a:solidFill>
                  <a:srgbClr val="000000"/>
                </a:solidFill>
              </a:rPr>
              <a:t>No devices are connected, therefore, the </a:t>
            </a:r>
            <a:r>
              <a:rPr lang="en-CA" sz="2133" dirty="0" err="1">
                <a:solidFill>
                  <a:srgbClr val="000000"/>
                </a:solidFill>
              </a:rPr>
              <a:t>CurrentAddr</a:t>
            </a:r>
            <a:r>
              <a:rPr lang="en-CA" sz="2133" dirty="0">
                <a:solidFill>
                  <a:srgbClr val="000000"/>
                </a:solidFill>
              </a:rPr>
              <a:t> (Count) is 0 for each interface.</a:t>
            </a:r>
          </a:p>
          <a:p>
            <a:pPr marL="380990" indent="-380990" algn="l">
              <a:buFont typeface="Arial" panose="020B0604020202020204" pitchFamily="34" charset="0"/>
              <a:buChar char="•"/>
            </a:pPr>
            <a:endParaRPr lang="en-CA" sz="1867" dirty="0">
              <a:solidFill>
                <a:srgbClr val="000000"/>
              </a:solidFill>
            </a:endParaRPr>
          </a:p>
        </p:txBody>
      </p:sp>
      <p:pic>
        <p:nvPicPr>
          <p:cNvPr id="7" name="Picture 6">
            <a:extLst>
              <a:ext uri="{FF2B5EF4-FFF2-40B4-BE49-F238E27FC236}">
                <a16:creationId xmlns:a16="http://schemas.microsoft.com/office/drawing/2014/main" id="{BE7B108C-FC3C-4589-AC91-8A895FADE25D}"/>
              </a:ext>
            </a:extLst>
          </p:cNvPr>
          <p:cNvPicPr>
            <a:picLocks noChangeAspect="1"/>
          </p:cNvPicPr>
          <p:nvPr/>
        </p:nvPicPr>
        <p:blipFill>
          <a:blip r:embed="rId3"/>
          <a:stretch>
            <a:fillRect/>
          </a:stretch>
        </p:blipFill>
        <p:spPr>
          <a:xfrm>
            <a:off x="6207764" y="3104302"/>
            <a:ext cx="5641264" cy="2752937"/>
          </a:xfrm>
          <a:prstGeom prst="rect">
            <a:avLst/>
          </a:prstGeom>
        </p:spPr>
      </p:pic>
    </p:spTree>
    <p:extLst>
      <p:ext uri="{BB962C8B-B14F-4D97-AF65-F5344CB8AC3E}">
        <p14:creationId xmlns:p14="http://schemas.microsoft.com/office/powerpoint/2010/main" val="312329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42533"/>
            <a:ext cx="11127317" cy="975783"/>
          </a:xfrm>
        </p:spPr>
        <p:txBody>
          <a:bodyPr/>
          <a:lstStyle/>
          <a:p>
            <a:r>
              <a:rPr lang="en-US" sz="2133" dirty="0"/>
              <a:t>MAC Address Table Attack</a:t>
            </a:r>
            <a:br>
              <a:rPr lang="en-US" dirty="0"/>
            </a:br>
            <a:r>
              <a:rPr lang="en-US" sz="3200" dirty="0"/>
              <a:t>Switch Operation Review</a:t>
            </a:r>
          </a:p>
        </p:txBody>
      </p:sp>
      <p:sp>
        <p:nvSpPr>
          <p:cNvPr id="4" name="Content Placeholder 3">
            <a:extLst>
              <a:ext uri="{FF2B5EF4-FFF2-40B4-BE49-F238E27FC236}">
                <a16:creationId xmlns:a16="http://schemas.microsoft.com/office/drawing/2014/main" id="{46383689-36A9-814E-A9D3-28285BD1A65F}"/>
              </a:ext>
            </a:extLst>
          </p:cNvPr>
          <p:cNvSpPr>
            <a:spLocks noGrp="1"/>
          </p:cNvSpPr>
          <p:nvPr>
            <p:ph idx="1"/>
          </p:nvPr>
        </p:nvSpPr>
        <p:spPr>
          <a:xfrm>
            <a:off x="632883" y="1018316"/>
            <a:ext cx="11040076" cy="1635985"/>
          </a:xfrm>
        </p:spPr>
        <p:txBody>
          <a:bodyPr/>
          <a:lstStyle/>
          <a:p>
            <a:pPr marL="0" indent="0" algn="l"/>
            <a:r>
              <a:rPr lang="en-US" sz="2133" dirty="0">
                <a:solidFill>
                  <a:srgbClr val="000000"/>
                </a:solidFill>
              </a:rPr>
              <a:t>Recall that to make forwarding decisions, a Layer 2 LAN switch builds a table based on the source MAC addresses in received frames. This is called a MAC address table. MAC address tables are stored in memory and are used to more efficiently switch frames.</a:t>
            </a:r>
          </a:p>
        </p:txBody>
      </p:sp>
      <p:pic>
        <p:nvPicPr>
          <p:cNvPr id="7" name="Picture 6">
            <a:extLst>
              <a:ext uri="{FF2B5EF4-FFF2-40B4-BE49-F238E27FC236}">
                <a16:creationId xmlns:a16="http://schemas.microsoft.com/office/drawing/2014/main" id="{BDD27C88-39C9-284B-8FEF-548FD631CC23}"/>
              </a:ext>
            </a:extLst>
          </p:cNvPr>
          <p:cNvPicPr>
            <a:picLocks noChangeAspect="1"/>
          </p:cNvPicPr>
          <p:nvPr/>
        </p:nvPicPr>
        <p:blipFill>
          <a:blip r:embed="rId3"/>
          <a:stretch>
            <a:fillRect/>
          </a:stretch>
        </p:blipFill>
        <p:spPr>
          <a:xfrm>
            <a:off x="1344871" y="2756863"/>
            <a:ext cx="9502260" cy="2770909"/>
          </a:xfrm>
          <a:prstGeom prst="rect">
            <a:avLst/>
          </a:prstGeom>
        </p:spPr>
      </p:pic>
    </p:spTree>
    <p:extLst>
      <p:ext uri="{BB962C8B-B14F-4D97-AF65-F5344CB8AC3E}">
        <p14:creationId xmlns:p14="http://schemas.microsoft.com/office/powerpoint/2010/main" val="64762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Implement Port Security</a:t>
            </a:r>
            <a:br>
              <a:rPr lang="en-US" dirty="0"/>
            </a:br>
            <a:r>
              <a:rPr lang="en-US" sz="3200" dirty="0"/>
              <a:t>Verify Port Security (Cont.)</a:t>
            </a:r>
          </a:p>
        </p:txBody>
      </p:sp>
      <p:sp>
        <p:nvSpPr>
          <p:cNvPr id="5" name="Content Placeholder 4">
            <a:extLst>
              <a:ext uri="{FF2B5EF4-FFF2-40B4-BE49-F238E27FC236}">
                <a16:creationId xmlns:a16="http://schemas.microsoft.com/office/drawing/2014/main" id="{1DCA471A-95BE-4486-B5CC-A86D1D782742}"/>
              </a:ext>
            </a:extLst>
          </p:cNvPr>
          <p:cNvSpPr>
            <a:spLocks noGrp="1"/>
          </p:cNvSpPr>
          <p:nvPr>
            <p:ph idx="1"/>
          </p:nvPr>
        </p:nvSpPr>
        <p:spPr>
          <a:xfrm>
            <a:off x="632884" y="975783"/>
            <a:ext cx="4379384" cy="4919863"/>
          </a:xfrm>
        </p:spPr>
        <p:txBody>
          <a:bodyPr/>
          <a:lstStyle/>
          <a:p>
            <a:pPr marL="0" indent="0" algn="l"/>
            <a:r>
              <a:rPr lang="en-US" sz="2133" dirty="0">
                <a:solidFill>
                  <a:srgbClr val="000000"/>
                </a:solidFill>
              </a:rPr>
              <a:t>Use the </a:t>
            </a:r>
            <a:r>
              <a:rPr lang="en-US" sz="2133" b="1" dirty="0">
                <a:solidFill>
                  <a:srgbClr val="000000"/>
                </a:solidFill>
              </a:rPr>
              <a:t>show port-security interface</a:t>
            </a:r>
            <a:r>
              <a:rPr lang="en-US" sz="2133" dirty="0">
                <a:solidFill>
                  <a:srgbClr val="000000"/>
                </a:solidFill>
              </a:rPr>
              <a:t> command to view details for a specific interface, as shown previously and in this example.</a:t>
            </a:r>
          </a:p>
        </p:txBody>
      </p:sp>
      <p:pic>
        <p:nvPicPr>
          <p:cNvPr id="2" name="Picture 1">
            <a:extLst>
              <a:ext uri="{FF2B5EF4-FFF2-40B4-BE49-F238E27FC236}">
                <a16:creationId xmlns:a16="http://schemas.microsoft.com/office/drawing/2014/main" id="{17AF24AE-476F-42C0-8EDA-4DC5762B049F}"/>
              </a:ext>
            </a:extLst>
          </p:cNvPr>
          <p:cNvPicPr>
            <a:picLocks noChangeAspect="1"/>
          </p:cNvPicPr>
          <p:nvPr/>
        </p:nvPicPr>
        <p:blipFill>
          <a:blip r:embed="rId3"/>
          <a:stretch>
            <a:fillRect/>
          </a:stretch>
        </p:blipFill>
        <p:spPr>
          <a:xfrm>
            <a:off x="5364692" y="1384300"/>
            <a:ext cx="5410200" cy="4089400"/>
          </a:xfrm>
          <a:prstGeom prst="rect">
            <a:avLst/>
          </a:prstGeom>
        </p:spPr>
      </p:pic>
    </p:spTree>
    <p:extLst>
      <p:ext uri="{BB962C8B-B14F-4D97-AF65-F5344CB8AC3E}">
        <p14:creationId xmlns:p14="http://schemas.microsoft.com/office/powerpoint/2010/main" val="148188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Implement Port Security</a:t>
            </a:r>
            <a:br>
              <a:rPr lang="en-US" dirty="0"/>
            </a:br>
            <a:r>
              <a:rPr lang="en-US" sz="3200" dirty="0"/>
              <a:t>Verify Port Security (Cont.)</a:t>
            </a:r>
          </a:p>
        </p:txBody>
      </p:sp>
      <p:sp>
        <p:nvSpPr>
          <p:cNvPr id="5" name="Content Placeholder 4">
            <a:extLst>
              <a:ext uri="{FF2B5EF4-FFF2-40B4-BE49-F238E27FC236}">
                <a16:creationId xmlns:a16="http://schemas.microsoft.com/office/drawing/2014/main" id="{1DCA471A-95BE-4486-B5CC-A86D1D782742}"/>
              </a:ext>
            </a:extLst>
          </p:cNvPr>
          <p:cNvSpPr>
            <a:spLocks noGrp="1"/>
          </p:cNvSpPr>
          <p:nvPr>
            <p:ph idx="1"/>
          </p:nvPr>
        </p:nvSpPr>
        <p:spPr>
          <a:xfrm>
            <a:off x="632884" y="1440874"/>
            <a:ext cx="4379384" cy="4454772"/>
          </a:xfrm>
        </p:spPr>
        <p:txBody>
          <a:bodyPr/>
          <a:lstStyle/>
          <a:p>
            <a:pPr marL="0" indent="0" algn="l"/>
            <a:r>
              <a:rPr lang="en-US" sz="2133" dirty="0">
                <a:solidFill>
                  <a:srgbClr val="000000"/>
                </a:solidFill>
              </a:rPr>
              <a:t>To verify that MAC addresses are “sticking” to the configuration, use the </a:t>
            </a:r>
            <a:r>
              <a:rPr lang="en-US" sz="2133" b="1" dirty="0">
                <a:solidFill>
                  <a:srgbClr val="000000"/>
                </a:solidFill>
              </a:rPr>
              <a:t>show run</a:t>
            </a:r>
            <a:r>
              <a:rPr lang="en-US" sz="2133" dirty="0">
                <a:solidFill>
                  <a:srgbClr val="000000"/>
                </a:solidFill>
              </a:rPr>
              <a:t> command as shown in the example for </a:t>
            </a:r>
            <a:r>
              <a:rPr lang="en-US" sz="2133" dirty="0" err="1">
                <a:solidFill>
                  <a:srgbClr val="000000"/>
                </a:solidFill>
              </a:rPr>
              <a:t>FastEthernet</a:t>
            </a:r>
            <a:r>
              <a:rPr lang="en-US" sz="2133" dirty="0">
                <a:solidFill>
                  <a:srgbClr val="000000"/>
                </a:solidFill>
              </a:rPr>
              <a:t> 0/19.</a:t>
            </a:r>
          </a:p>
        </p:txBody>
      </p:sp>
      <p:pic>
        <p:nvPicPr>
          <p:cNvPr id="4" name="Picture 3">
            <a:extLst>
              <a:ext uri="{FF2B5EF4-FFF2-40B4-BE49-F238E27FC236}">
                <a16:creationId xmlns:a16="http://schemas.microsoft.com/office/drawing/2014/main" id="{86E12795-C168-4835-858E-236A55D82EAB}"/>
              </a:ext>
            </a:extLst>
          </p:cNvPr>
          <p:cNvPicPr>
            <a:picLocks noChangeAspect="1"/>
          </p:cNvPicPr>
          <p:nvPr/>
        </p:nvPicPr>
        <p:blipFill>
          <a:blip r:embed="rId3"/>
          <a:stretch>
            <a:fillRect/>
          </a:stretch>
        </p:blipFill>
        <p:spPr>
          <a:xfrm>
            <a:off x="5163897" y="2006600"/>
            <a:ext cx="6248400" cy="2844800"/>
          </a:xfrm>
          <a:prstGeom prst="rect">
            <a:avLst/>
          </a:prstGeom>
        </p:spPr>
      </p:pic>
    </p:spTree>
    <p:extLst>
      <p:ext uri="{BB962C8B-B14F-4D97-AF65-F5344CB8AC3E}">
        <p14:creationId xmlns:p14="http://schemas.microsoft.com/office/powerpoint/2010/main" val="15030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Implement Port Security</a:t>
            </a:r>
            <a:br>
              <a:rPr lang="en-US" dirty="0"/>
            </a:br>
            <a:r>
              <a:rPr lang="en-US" sz="3200" dirty="0"/>
              <a:t>Verify Port Security (Cont.)</a:t>
            </a:r>
          </a:p>
        </p:txBody>
      </p:sp>
      <p:sp>
        <p:nvSpPr>
          <p:cNvPr id="5" name="Content Placeholder 4">
            <a:extLst>
              <a:ext uri="{FF2B5EF4-FFF2-40B4-BE49-F238E27FC236}">
                <a16:creationId xmlns:a16="http://schemas.microsoft.com/office/drawing/2014/main" id="{1DCA471A-95BE-4486-B5CC-A86D1D782742}"/>
              </a:ext>
            </a:extLst>
          </p:cNvPr>
          <p:cNvSpPr>
            <a:spLocks noGrp="1"/>
          </p:cNvSpPr>
          <p:nvPr>
            <p:ph idx="1"/>
          </p:nvPr>
        </p:nvSpPr>
        <p:spPr>
          <a:xfrm>
            <a:off x="632884" y="1440874"/>
            <a:ext cx="4379384" cy="4454772"/>
          </a:xfrm>
        </p:spPr>
        <p:txBody>
          <a:bodyPr/>
          <a:lstStyle/>
          <a:p>
            <a:pPr marL="0" indent="0" algn="l"/>
            <a:r>
              <a:rPr lang="en-US" sz="2133" dirty="0">
                <a:solidFill>
                  <a:srgbClr val="000000"/>
                </a:solidFill>
              </a:rPr>
              <a:t>To display all secure MAC addresses that are manually configured or dynamically learned on all switch interfaces, use the </a:t>
            </a:r>
            <a:r>
              <a:rPr lang="en-US" sz="2133" b="1" dirty="0">
                <a:solidFill>
                  <a:srgbClr val="000000"/>
                </a:solidFill>
              </a:rPr>
              <a:t>show port-security address</a:t>
            </a:r>
            <a:r>
              <a:rPr lang="en-US" sz="2133" dirty="0">
                <a:solidFill>
                  <a:srgbClr val="000000"/>
                </a:solidFill>
              </a:rPr>
              <a:t> command as shown in the example.</a:t>
            </a:r>
          </a:p>
        </p:txBody>
      </p:sp>
      <p:pic>
        <p:nvPicPr>
          <p:cNvPr id="2" name="Picture 1">
            <a:extLst>
              <a:ext uri="{FF2B5EF4-FFF2-40B4-BE49-F238E27FC236}">
                <a16:creationId xmlns:a16="http://schemas.microsoft.com/office/drawing/2014/main" id="{BF305B6F-6776-426A-A059-C8ED4818A388}"/>
              </a:ext>
            </a:extLst>
          </p:cNvPr>
          <p:cNvPicPr>
            <a:picLocks noChangeAspect="1"/>
          </p:cNvPicPr>
          <p:nvPr/>
        </p:nvPicPr>
        <p:blipFill>
          <a:blip r:embed="rId3"/>
          <a:stretch>
            <a:fillRect/>
          </a:stretch>
        </p:blipFill>
        <p:spPr>
          <a:xfrm>
            <a:off x="4925098" y="1871209"/>
            <a:ext cx="6972300" cy="3594100"/>
          </a:xfrm>
          <a:prstGeom prst="rect">
            <a:avLst/>
          </a:prstGeom>
        </p:spPr>
      </p:pic>
    </p:spTree>
    <p:extLst>
      <p:ext uri="{BB962C8B-B14F-4D97-AF65-F5344CB8AC3E}">
        <p14:creationId xmlns:p14="http://schemas.microsoft.com/office/powerpoint/2010/main" val="3852681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42533"/>
            <a:ext cx="11127317" cy="975783"/>
          </a:xfrm>
        </p:spPr>
        <p:txBody>
          <a:bodyPr/>
          <a:lstStyle/>
          <a:p>
            <a:r>
              <a:rPr lang="en-US" sz="2133" dirty="0"/>
              <a:t>MAC Address Table Attack</a:t>
            </a:r>
            <a:br>
              <a:rPr lang="en-US" dirty="0"/>
            </a:br>
            <a:r>
              <a:rPr lang="en-US" sz="3200" dirty="0"/>
              <a:t>MAC Address Table Flooding</a:t>
            </a:r>
          </a:p>
        </p:txBody>
      </p:sp>
      <p:sp>
        <p:nvSpPr>
          <p:cNvPr id="4" name="Content Placeholder 3">
            <a:extLst>
              <a:ext uri="{FF2B5EF4-FFF2-40B4-BE49-F238E27FC236}">
                <a16:creationId xmlns:a16="http://schemas.microsoft.com/office/drawing/2014/main" id="{46383689-36A9-814E-A9D3-28285BD1A65F}"/>
              </a:ext>
            </a:extLst>
          </p:cNvPr>
          <p:cNvSpPr>
            <a:spLocks noGrp="1"/>
          </p:cNvSpPr>
          <p:nvPr>
            <p:ph idx="1"/>
          </p:nvPr>
        </p:nvSpPr>
        <p:spPr>
          <a:xfrm>
            <a:off x="632883" y="1018315"/>
            <a:ext cx="11040076" cy="3417723"/>
          </a:xfrm>
        </p:spPr>
        <p:txBody>
          <a:bodyPr/>
          <a:lstStyle/>
          <a:p>
            <a:pPr marL="380990" indent="-380990" algn="l">
              <a:buFont typeface="Arial" panose="020B0604020202020204" pitchFamily="34" charset="0"/>
              <a:buChar char="•"/>
            </a:pPr>
            <a:r>
              <a:rPr lang="en-US" sz="1867" dirty="0">
                <a:solidFill>
                  <a:srgbClr val="000000"/>
                </a:solidFill>
              </a:rPr>
              <a:t>The CAM (content addressable memory) table stored on the switch, holds MAC addresses mapped to a port</a:t>
            </a:r>
          </a:p>
          <a:p>
            <a:pPr marL="380990" indent="-380990" algn="l">
              <a:buFont typeface="Arial" panose="020B0604020202020204" pitchFamily="34" charset="0"/>
              <a:buChar char="•"/>
            </a:pPr>
            <a:r>
              <a:rPr lang="en-US" sz="1867" dirty="0">
                <a:solidFill>
                  <a:srgbClr val="000000"/>
                </a:solidFill>
              </a:rPr>
              <a:t>The CAM table is a fixed size</a:t>
            </a:r>
          </a:p>
          <a:p>
            <a:pPr marL="380990" indent="-380990" algn="l">
              <a:buFont typeface="Arial" panose="020B0604020202020204" pitchFamily="34" charset="0"/>
              <a:buChar char="•"/>
            </a:pPr>
            <a:r>
              <a:rPr lang="en-US" sz="1867" dirty="0">
                <a:solidFill>
                  <a:srgbClr val="000000"/>
                </a:solidFill>
              </a:rPr>
              <a:t>The switch can run out of resources to store MAC addresses in the CAM. </a:t>
            </a:r>
          </a:p>
          <a:p>
            <a:pPr marL="380990" indent="-380990" algn="l">
              <a:buFont typeface="Arial" panose="020B0604020202020204" pitchFamily="34" charset="0"/>
              <a:buChar char="•"/>
            </a:pPr>
            <a:r>
              <a:rPr lang="en-US" sz="1867" dirty="0">
                <a:solidFill>
                  <a:srgbClr val="000000"/>
                </a:solidFill>
              </a:rPr>
              <a:t>MAC address flooding attacks bombard the CAM with fake source MAC addresses until the table is full</a:t>
            </a:r>
          </a:p>
          <a:p>
            <a:pPr marL="380990" indent="-380990" algn="l">
              <a:buFont typeface="Arial" panose="020B0604020202020204" pitchFamily="34" charset="0"/>
              <a:buChar char="•"/>
            </a:pPr>
            <a:r>
              <a:rPr lang="en-US" sz="1867" dirty="0">
                <a:solidFill>
                  <a:srgbClr val="000000"/>
                </a:solidFill>
              </a:rPr>
              <a:t>Results in the switch flooding all subsequent future frames received to be broadcast out all ports that belong to the same VLAN,</a:t>
            </a:r>
          </a:p>
          <a:p>
            <a:pPr marL="380990" indent="-380990" algn="l">
              <a:buFont typeface="Arial" panose="020B0604020202020204" pitchFamily="34" charset="0"/>
              <a:buChar char="•"/>
            </a:pPr>
            <a:r>
              <a:rPr lang="en-US" sz="1867" dirty="0">
                <a:solidFill>
                  <a:srgbClr val="000000"/>
                </a:solidFill>
              </a:rPr>
              <a:t>Enabling attacker to potentially overrun switch as a denial of service (DOS) attack</a:t>
            </a:r>
          </a:p>
          <a:p>
            <a:pPr marL="380990" indent="-380990" algn="l">
              <a:buFont typeface="Arial" panose="020B0604020202020204" pitchFamily="34" charset="0"/>
              <a:buChar char="•"/>
            </a:pPr>
            <a:r>
              <a:rPr lang="en-US" sz="1867" dirty="0">
                <a:solidFill>
                  <a:srgbClr val="000000"/>
                </a:solidFill>
              </a:rPr>
              <a:t>Ensuring all other hosts are now also broadcasting their traffic that was meant for </a:t>
            </a:r>
            <a:r>
              <a:rPr lang="en-US" sz="1867" dirty="0" err="1">
                <a:solidFill>
                  <a:srgbClr val="000000"/>
                </a:solidFill>
              </a:rPr>
              <a:t>uni</a:t>
            </a:r>
            <a:r>
              <a:rPr lang="en-US" sz="1867" dirty="0">
                <a:solidFill>
                  <a:srgbClr val="000000"/>
                </a:solidFill>
              </a:rPr>
              <a:t>-cast also enables the attacker to eavesdrop on all the traffic within that VLAN</a:t>
            </a:r>
          </a:p>
          <a:p>
            <a:pPr marL="380990" indent="-380990" algn="l">
              <a:buFont typeface="Arial" panose="020B0604020202020204" pitchFamily="34" charset="0"/>
              <a:buChar char="•"/>
            </a:pPr>
            <a:endParaRPr lang="en-US" sz="1867" dirty="0">
              <a:solidFill>
                <a:srgbClr val="000000"/>
              </a:solidFill>
            </a:endParaRPr>
          </a:p>
        </p:txBody>
      </p:sp>
      <p:pic>
        <p:nvPicPr>
          <p:cNvPr id="5" name="Picture 4">
            <a:extLst>
              <a:ext uri="{FF2B5EF4-FFF2-40B4-BE49-F238E27FC236}">
                <a16:creationId xmlns:a16="http://schemas.microsoft.com/office/drawing/2014/main" id="{C0395C25-8E0B-6341-945A-114ACC3B9118}"/>
              </a:ext>
            </a:extLst>
          </p:cNvPr>
          <p:cNvPicPr>
            <a:picLocks noChangeAspect="1"/>
          </p:cNvPicPr>
          <p:nvPr/>
        </p:nvPicPr>
        <p:blipFill>
          <a:blip r:embed="rId3"/>
          <a:stretch>
            <a:fillRect/>
          </a:stretch>
        </p:blipFill>
        <p:spPr>
          <a:xfrm>
            <a:off x="3100605" y="4816859"/>
            <a:ext cx="5509511" cy="2045653"/>
          </a:xfrm>
          <a:prstGeom prst="rect">
            <a:avLst/>
          </a:prstGeom>
        </p:spPr>
      </p:pic>
    </p:spTree>
    <p:extLst>
      <p:ext uri="{BB962C8B-B14F-4D97-AF65-F5344CB8AC3E}">
        <p14:creationId xmlns:p14="http://schemas.microsoft.com/office/powerpoint/2010/main" val="389984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42533"/>
            <a:ext cx="11127317" cy="975783"/>
          </a:xfrm>
        </p:spPr>
        <p:txBody>
          <a:bodyPr/>
          <a:lstStyle/>
          <a:p>
            <a:r>
              <a:rPr lang="en-US" sz="2133" dirty="0"/>
              <a:t>MAC Address Table Attack</a:t>
            </a:r>
            <a:br>
              <a:rPr lang="en-US" dirty="0"/>
            </a:br>
            <a:r>
              <a:rPr lang="en-US" sz="3200" dirty="0"/>
              <a:t>MAC Address Table Attack Mitigation</a:t>
            </a:r>
          </a:p>
        </p:txBody>
      </p:sp>
      <p:sp>
        <p:nvSpPr>
          <p:cNvPr id="4" name="Content Placeholder 3">
            <a:extLst>
              <a:ext uri="{FF2B5EF4-FFF2-40B4-BE49-F238E27FC236}">
                <a16:creationId xmlns:a16="http://schemas.microsoft.com/office/drawing/2014/main" id="{46383689-36A9-814E-A9D3-28285BD1A65F}"/>
              </a:ext>
            </a:extLst>
          </p:cNvPr>
          <p:cNvSpPr>
            <a:spLocks noGrp="1"/>
          </p:cNvSpPr>
          <p:nvPr>
            <p:ph idx="1"/>
          </p:nvPr>
        </p:nvSpPr>
        <p:spPr>
          <a:xfrm>
            <a:off x="632883" y="1018315"/>
            <a:ext cx="11040076" cy="4877331"/>
          </a:xfrm>
        </p:spPr>
        <p:txBody>
          <a:bodyPr/>
          <a:lstStyle/>
          <a:p>
            <a:pPr marL="0" indent="0" algn="l"/>
            <a:r>
              <a:rPr lang="en-US" sz="2133" dirty="0">
                <a:solidFill>
                  <a:srgbClr val="000000"/>
                </a:solidFill>
              </a:rPr>
              <a:t>What makes tools such as </a:t>
            </a:r>
            <a:r>
              <a:rPr lang="en-US" sz="2133" b="1" dirty="0">
                <a:solidFill>
                  <a:srgbClr val="000000"/>
                </a:solidFill>
              </a:rPr>
              <a:t>macof</a:t>
            </a:r>
            <a:r>
              <a:rPr lang="en-US" sz="2133" dirty="0">
                <a:solidFill>
                  <a:srgbClr val="000000"/>
                </a:solidFill>
              </a:rPr>
              <a:t> so dangerous is that an attacker can create a MAC table overflow attack very quickly. For instance, a Catalyst 6500 switch can store 132,000 MAC addresses in its MAC address table. A tool such as </a:t>
            </a:r>
            <a:r>
              <a:rPr lang="en-US" sz="2133" b="1" dirty="0">
                <a:solidFill>
                  <a:srgbClr val="000000"/>
                </a:solidFill>
              </a:rPr>
              <a:t>macof</a:t>
            </a:r>
            <a:r>
              <a:rPr lang="en-US" sz="2133" dirty="0">
                <a:solidFill>
                  <a:srgbClr val="000000"/>
                </a:solidFill>
              </a:rPr>
              <a:t> can flood a switch with up to 8,000 bogus frames per second; creating a MAC address table overflow attack in a matter of a few seconds.</a:t>
            </a:r>
          </a:p>
          <a:p>
            <a:pPr marL="0" indent="0" algn="l"/>
            <a:endParaRPr lang="en-US" sz="2133" dirty="0">
              <a:solidFill>
                <a:srgbClr val="000000"/>
              </a:solidFill>
            </a:endParaRPr>
          </a:p>
          <a:p>
            <a:pPr marL="0" indent="0" algn="l"/>
            <a:r>
              <a:rPr lang="en-US" sz="2133" dirty="0">
                <a:solidFill>
                  <a:srgbClr val="000000"/>
                </a:solidFill>
              </a:rPr>
              <a:t>Another reason why these attack tools are dangerous is because they not only affect the local switch, they can also affect other connected Layer 2 switches. When the MAC address table of a switch is full, it starts flooding out all ports including those connected to other Layer 2 switches.</a:t>
            </a:r>
          </a:p>
          <a:p>
            <a:pPr marL="0" indent="0" algn="l"/>
            <a:endParaRPr lang="en-US" sz="2133" dirty="0">
              <a:solidFill>
                <a:srgbClr val="000000"/>
              </a:solidFill>
            </a:endParaRPr>
          </a:p>
          <a:p>
            <a:pPr marL="0" indent="0" algn="l"/>
            <a:r>
              <a:rPr lang="en-US" sz="2133" dirty="0">
                <a:solidFill>
                  <a:srgbClr val="000000"/>
                </a:solidFill>
              </a:rPr>
              <a:t>To mitigate MAC address table overflow attacks, network administrators must implement port security. Port security will only allow a specified number of source MAC addresses to be learned on the port. Port security is further discussed in another module.</a:t>
            </a:r>
          </a:p>
        </p:txBody>
      </p:sp>
    </p:spTree>
    <p:extLst>
      <p:ext uri="{BB962C8B-B14F-4D97-AF65-F5344CB8AC3E}">
        <p14:creationId xmlns:p14="http://schemas.microsoft.com/office/powerpoint/2010/main" val="4196439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Implement Port Security</a:t>
            </a:r>
            <a:br>
              <a:rPr lang="en-US" dirty="0"/>
            </a:br>
            <a:r>
              <a:rPr lang="en-US" sz="3200" dirty="0"/>
              <a:t>Secure Unused Ports</a:t>
            </a:r>
          </a:p>
        </p:txBody>
      </p:sp>
      <p:sp>
        <p:nvSpPr>
          <p:cNvPr id="4" name="Content Placeholder 3">
            <a:extLst>
              <a:ext uri="{FF2B5EF4-FFF2-40B4-BE49-F238E27FC236}">
                <a16:creationId xmlns:a16="http://schemas.microsoft.com/office/drawing/2014/main" id="{382616C7-B30A-40CC-929E-DD6EC0837DAA}"/>
              </a:ext>
            </a:extLst>
          </p:cNvPr>
          <p:cNvSpPr>
            <a:spLocks noGrp="1"/>
          </p:cNvSpPr>
          <p:nvPr>
            <p:ph idx="1"/>
          </p:nvPr>
        </p:nvSpPr>
        <p:spPr>
          <a:xfrm>
            <a:off x="632883" y="975783"/>
            <a:ext cx="11040076" cy="4919863"/>
          </a:xfrm>
        </p:spPr>
        <p:txBody>
          <a:bodyPr/>
          <a:lstStyle/>
          <a:p>
            <a:pPr marL="0" indent="0" algn="l"/>
            <a:r>
              <a:rPr lang="en-US" sz="2133" dirty="0">
                <a:solidFill>
                  <a:srgbClr val="000000"/>
                </a:solidFill>
              </a:rPr>
              <a:t>Layer 2 attacks are some of the easiest for hackers to deploy but these threats can also be mitigated with some common Layer 2 solutions.</a:t>
            </a:r>
          </a:p>
          <a:p>
            <a:pPr marL="457189" indent="-457189" algn="l">
              <a:buFont typeface="Arial" panose="020B0604020202020204" pitchFamily="34" charset="0"/>
              <a:buChar char="•"/>
            </a:pPr>
            <a:r>
              <a:rPr lang="en-US" sz="2133" dirty="0">
                <a:solidFill>
                  <a:srgbClr val="000000"/>
                </a:solidFill>
              </a:rPr>
              <a:t>All switch ports (interfaces) should be secured before the switch is deployed for production use. How a port is secured depends on its function.</a:t>
            </a:r>
          </a:p>
          <a:p>
            <a:pPr marL="457189" indent="-457189" algn="l">
              <a:buFont typeface="Arial" panose="020B0604020202020204" pitchFamily="34" charset="0"/>
              <a:buChar char="•"/>
            </a:pPr>
            <a:r>
              <a:rPr lang="en-US" sz="2133" dirty="0">
                <a:solidFill>
                  <a:srgbClr val="000000"/>
                </a:solidFill>
              </a:rPr>
              <a:t>A simple method that many administrators use to help secure the network from unauthorized access is to disable all unused ports on a switch. Navigate to each unused port and issue the Cisco IOS </a:t>
            </a:r>
            <a:r>
              <a:rPr lang="en-US" sz="2133" b="1" dirty="0">
                <a:solidFill>
                  <a:srgbClr val="000000"/>
                </a:solidFill>
              </a:rPr>
              <a:t>shutdown</a:t>
            </a:r>
            <a:r>
              <a:rPr lang="en-US" sz="2133" dirty="0">
                <a:solidFill>
                  <a:srgbClr val="000000"/>
                </a:solidFill>
              </a:rPr>
              <a:t> command. If a port must be reactivated at a later time, it can be enabled with the </a:t>
            </a:r>
            <a:r>
              <a:rPr lang="en-US" sz="2133" b="1" dirty="0">
                <a:solidFill>
                  <a:srgbClr val="000000"/>
                </a:solidFill>
              </a:rPr>
              <a:t>no shutdown</a:t>
            </a:r>
            <a:r>
              <a:rPr lang="en-US" sz="2133" dirty="0">
                <a:solidFill>
                  <a:srgbClr val="000000"/>
                </a:solidFill>
              </a:rPr>
              <a:t> command.</a:t>
            </a:r>
          </a:p>
          <a:p>
            <a:pPr marL="457189" indent="-457189" algn="l">
              <a:buFont typeface="Arial" panose="020B0604020202020204" pitchFamily="34" charset="0"/>
              <a:buChar char="•"/>
            </a:pPr>
            <a:r>
              <a:rPr lang="en-US" sz="2133" dirty="0">
                <a:solidFill>
                  <a:srgbClr val="000000"/>
                </a:solidFill>
              </a:rPr>
              <a:t>To configure a range of ports, use the </a:t>
            </a:r>
            <a:r>
              <a:rPr lang="en-US" sz="2133" b="1" dirty="0">
                <a:solidFill>
                  <a:srgbClr val="000000"/>
                </a:solidFill>
              </a:rPr>
              <a:t>interface range</a:t>
            </a:r>
            <a:r>
              <a:rPr lang="en-US" sz="2133" dirty="0">
                <a:solidFill>
                  <a:srgbClr val="000000"/>
                </a:solidFill>
              </a:rPr>
              <a:t> command.</a:t>
            </a:r>
          </a:p>
        </p:txBody>
      </p:sp>
      <p:sp>
        <p:nvSpPr>
          <p:cNvPr id="8" name="Rectangle 3">
            <a:extLst>
              <a:ext uri="{FF2B5EF4-FFF2-40B4-BE49-F238E27FC236}">
                <a16:creationId xmlns:a16="http://schemas.microsoft.com/office/drawing/2014/main" id="{79DBF04D-30A4-4EEB-B7E2-7AB82D0B955C}"/>
              </a:ext>
            </a:extLst>
          </p:cNvPr>
          <p:cNvSpPr>
            <a:spLocks noChangeArrowheads="1"/>
          </p:cNvSpPr>
          <p:nvPr/>
        </p:nvSpPr>
        <p:spPr bwMode="auto">
          <a:xfrm>
            <a:off x="954425" y="4475055"/>
            <a:ext cx="10283151" cy="287323"/>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1219170" eaLnBrk="0" fontAlgn="base" hangingPunct="0">
              <a:spcBef>
                <a:spcPct val="0"/>
              </a:spcBef>
              <a:spcAft>
                <a:spcPct val="0"/>
              </a:spcAft>
            </a:pPr>
            <a:r>
              <a:rPr lang="en-US" altLang="en-US" sz="1867" dirty="0">
                <a:solidFill>
                  <a:srgbClr val="000000"/>
                </a:solidFill>
                <a:latin typeface="Courier New" panose="02070309020205020404" pitchFamily="49" charset="0"/>
                <a:cs typeface="Courier New" panose="02070309020205020404" pitchFamily="49" charset="0"/>
              </a:rPr>
              <a:t>Switch(config)# </a:t>
            </a:r>
            <a:r>
              <a:rPr lang="en-US" altLang="en-US" sz="1867" b="1" dirty="0">
                <a:solidFill>
                  <a:srgbClr val="000000"/>
                </a:solidFill>
                <a:latin typeface="Courier New" panose="02070309020205020404" pitchFamily="49" charset="0"/>
                <a:cs typeface="Courier New" panose="02070309020205020404" pitchFamily="49" charset="0"/>
              </a:rPr>
              <a:t>interface range</a:t>
            </a:r>
            <a:r>
              <a:rPr lang="en-US" altLang="en-US" sz="1867" dirty="0">
                <a:solidFill>
                  <a:srgbClr val="000000"/>
                </a:solidFill>
                <a:latin typeface="Courier New" panose="02070309020205020404" pitchFamily="49" charset="0"/>
                <a:cs typeface="Courier New" panose="02070309020205020404" pitchFamily="49" charset="0"/>
              </a:rPr>
              <a:t> </a:t>
            </a:r>
            <a:r>
              <a:rPr lang="en-US" altLang="en-US" sz="1867" i="1" dirty="0">
                <a:solidFill>
                  <a:srgbClr val="000000"/>
                </a:solidFill>
                <a:latin typeface="Courier New" panose="02070309020205020404" pitchFamily="49" charset="0"/>
                <a:cs typeface="Courier New" panose="02070309020205020404" pitchFamily="49" charset="0"/>
              </a:rPr>
              <a:t>type module/first-number – last-number</a:t>
            </a:r>
            <a:r>
              <a:rPr lang="en-US" altLang="en-US" sz="1867"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Implement Port Security</a:t>
            </a:r>
            <a:br>
              <a:rPr lang="en-US" dirty="0"/>
            </a:br>
            <a:r>
              <a:rPr lang="en-US" sz="3200" dirty="0"/>
              <a:t>Mitigate MAC Address Table Attacks</a:t>
            </a:r>
          </a:p>
        </p:txBody>
      </p:sp>
      <p:sp>
        <p:nvSpPr>
          <p:cNvPr id="5" name="Content Placeholder 4">
            <a:extLst>
              <a:ext uri="{FF2B5EF4-FFF2-40B4-BE49-F238E27FC236}">
                <a16:creationId xmlns:a16="http://schemas.microsoft.com/office/drawing/2014/main" id="{2D2D89E2-D658-4941-8C21-72A164C1B29F}"/>
              </a:ext>
            </a:extLst>
          </p:cNvPr>
          <p:cNvSpPr>
            <a:spLocks noGrp="1"/>
          </p:cNvSpPr>
          <p:nvPr>
            <p:ph idx="1"/>
          </p:nvPr>
        </p:nvSpPr>
        <p:spPr>
          <a:xfrm>
            <a:off x="632883" y="975783"/>
            <a:ext cx="11040076" cy="4919863"/>
          </a:xfrm>
        </p:spPr>
        <p:txBody>
          <a:bodyPr/>
          <a:lstStyle/>
          <a:p>
            <a:pPr marL="0" indent="0" algn="l"/>
            <a:r>
              <a:rPr lang="en-US" sz="2133" dirty="0">
                <a:solidFill>
                  <a:srgbClr val="000000"/>
                </a:solidFill>
              </a:rPr>
              <a:t>The simplest and most effective method to prevent MAC address table overflow attacks is to enable port security.</a:t>
            </a:r>
          </a:p>
          <a:p>
            <a:pPr marL="457189" indent="-457189" algn="l">
              <a:buFont typeface="Arial" panose="020B0604020202020204" pitchFamily="34" charset="0"/>
              <a:buChar char="•"/>
            </a:pPr>
            <a:r>
              <a:rPr lang="en-US" sz="2133" dirty="0">
                <a:solidFill>
                  <a:srgbClr val="000000"/>
                </a:solidFill>
              </a:rPr>
              <a:t>Port security limits the number of valid MAC addresses allowed on a port. It allows an administrator to manually configure MAC addresses for a port or to permit the switch to dynamically learn a limited number of MAC addresses. When a port configured with port security receives a frame, the source MAC address of the frame is compared to the list of secure source MAC addresses that were manually configured or dynamically learned on the port.</a:t>
            </a:r>
          </a:p>
          <a:p>
            <a:pPr marL="457189" indent="-457189" algn="l">
              <a:buFont typeface="Arial" panose="020B0604020202020204" pitchFamily="34" charset="0"/>
              <a:buChar char="•"/>
            </a:pPr>
            <a:r>
              <a:rPr lang="en-US" sz="2133" dirty="0">
                <a:solidFill>
                  <a:srgbClr val="000000"/>
                </a:solidFill>
              </a:rPr>
              <a:t>By limiting the number of permitted MAC addresses on a port to one, port security can be used to control unauthorized access to the network.</a:t>
            </a:r>
          </a:p>
          <a:p>
            <a:pPr marL="457189" indent="-457189" algn="l">
              <a:buFont typeface="Arial" panose="020B0604020202020204" pitchFamily="34" charset="0"/>
              <a:buChar char="•"/>
            </a:pPr>
            <a:endParaRPr lang="en-US" sz="2133" dirty="0">
              <a:solidFill>
                <a:srgbClr val="000000"/>
              </a:solidFill>
            </a:endParaRPr>
          </a:p>
        </p:txBody>
      </p:sp>
    </p:spTree>
    <p:extLst>
      <p:ext uri="{BB962C8B-B14F-4D97-AF65-F5344CB8AC3E}">
        <p14:creationId xmlns:p14="http://schemas.microsoft.com/office/powerpoint/2010/main" val="4038224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Implement Port Security</a:t>
            </a:r>
            <a:br>
              <a:rPr lang="en-US" dirty="0"/>
            </a:br>
            <a:r>
              <a:rPr lang="en-US" sz="3200" dirty="0"/>
              <a:t>Enable Port Security</a:t>
            </a:r>
          </a:p>
        </p:txBody>
      </p:sp>
      <p:sp>
        <p:nvSpPr>
          <p:cNvPr id="4" name="Content Placeholder 3">
            <a:extLst>
              <a:ext uri="{FF2B5EF4-FFF2-40B4-BE49-F238E27FC236}">
                <a16:creationId xmlns:a16="http://schemas.microsoft.com/office/drawing/2014/main" id="{3FCCF7BA-AB28-44CC-AB79-6CF565E3746D}"/>
              </a:ext>
            </a:extLst>
          </p:cNvPr>
          <p:cNvSpPr>
            <a:spLocks noGrp="1"/>
          </p:cNvSpPr>
          <p:nvPr>
            <p:ph idx="1"/>
          </p:nvPr>
        </p:nvSpPr>
        <p:spPr>
          <a:xfrm>
            <a:off x="189654" y="975784"/>
            <a:ext cx="11483305" cy="3657176"/>
          </a:xfrm>
        </p:spPr>
        <p:txBody>
          <a:bodyPr/>
          <a:lstStyle/>
          <a:p>
            <a:pPr marL="0" indent="0" algn="l"/>
            <a:r>
              <a:rPr lang="en-US" sz="2133" dirty="0">
                <a:solidFill>
                  <a:srgbClr val="000000"/>
                </a:solidFill>
              </a:rPr>
              <a:t>Port security is enabled with the </a:t>
            </a:r>
            <a:r>
              <a:rPr lang="en-US" sz="2133" b="1" dirty="0">
                <a:solidFill>
                  <a:srgbClr val="000000"/>
                </a:solidFill>
              </a:rPr>
              <a:t>switchport port-security </a:t>
            </a:r>
            <a:r>
              <a:rPr lang="en-US" sz="2133" dirty="0">
                <a:solidFill>
                  <a:srgbClr val="000000"/>
                </a:solidFill>
              </a:rPr>
              <a:t>interface configuration command.</a:t>
            </a:r>
          </a:p>
          <a:p>
            <a:pPr marL="0" indent="0" algn="l"/>
            <a:endParaRPr lang="en-US" sz="2133" dirty="0">
              <a:solidFill>
                <a:srgbClr val="000000"/>
              </a:solidFill>
            </a:endParaRPr>
          </a:p>
          <a:p>
            <a:pPr marL="0" indent="0" algn="l"/>
            <a:r>
              <a:rPr lang="en-US" sz="2133" dirty="0">
                <a:solidFill>
                  <a:srgbClr val="000000"/>
                </a:solidFill>
              </a:rPr>
              <a:t>Notice in the example, the </a:t>
            </a:r>
            <a:r>
              <a:rPr lang="en-US" sz="2133" b="1" dirty="0">
                <a:solidFill>
                  <a:srgbClr val="000000"/>
                </a:solidFill>
              </a:rPr>
              <a:t>switchport port-security</a:t>
            </a:r>
            <a:r>
              <a:rPr lang="en-US" sz="2133" dirty="0">
                <a:solidFill>
                  <a:srgbClr val="000000"/>
                </a:solidFill>
              </a:rPr>
              <a:t> command was rejected. This is because port security can only be configured on manually configured access ports or manually configured trunk ports. By default, Layer 2 switch ports are set to dynamic auto (</a:t>
            </a:r>
            <a:r>
              <a:rPr lang="en-US" sz="2133" dirty="0" err="1">
                <a:solidFill>
                  <a:srgbClr val="000000"/>
                </a:solidFill>
              </a:rPr>
              <a:t>trunking</a:t>
            </a:r>
            <a:r>
              <a:rPr lang="en-US" sz="2133" dirty="0">
                <a:solidFill>
                  <a:srgbClr val="000000"/>
                </a:solidFill>
              </a:rPr>
              <a:t> on). Therefore, in the example, the port is configured with the </a:t>
            </a:r>
            <a:r>
              <a:rPr lang="en-US" sz="2133" b="1" dirty="0">
                <a:solidFill>
                  <a:srgbClr val="000000"/>
                </a:solidFill>
              </a:rPr>
              <a:t>switchport mode access</a:t>
            </a:r>
            <a:r>
              <a:rPr lang="en-US" sz="2133" dirty="0">
                <a:solidFill>
                  <a:srgbClr val="000000"/>
                </a:solidFill>
              </a:rPr>
              <a:t> interface configuration command.</a:t>
            </a:r>
          </a:p>
          <a:p>
            <a:pPr marL="0" indent="0" algn="l"/>
            <a:endParaRPr lang="en-US" sz="2133" b="1" dirty="0">
              <a:solidFill>
                <a:srgbClr val="000000"/>
              </a:solidFill>
            </a:endParaRPr>
          </a:p>
          <a:p>
            <a:pPr marL="0" indent="0" algn="l"/>
            <a:r>
              <a:rPr lang="en-US" sz="2133" b="1" dirty="0">
                <a:solidFill>
                  <a:srgbClr val="000000"/>
                </a:solidFill>
              </a:rPr>
              <a:t>Note</a:t>
            </a:r>
            <a:r>
              <a:rPr lang="en-US" sz="2133" dirty="0">
                <a:solidFill>
                  <a:srgbClr val="000000"/>
                </a:solidFill>
              </a:rPr>
              <a:t>: Trunk port security is beyond the scope of this course.</a:t>
            </a:r>
          </a:p>
          <a:p>
            <a:pPr marL="457189" indent="-457189" algn="l">
              <a:buFont typeface="Arial" panose="020B0604020202020204" pitchFamily="34" charset="0"/>
              <a:buChar char="•"/>
            </a:pPr>
            <a:endParaRPr lang="en-US" sz="1867" dirty="0">
              <a:solidFill>
                <a:srgbClr val="000000"/>
              </a:solidFill>
            </a:endParaRPr>
          </a:p>
        </p:txBody>
      </p:sp>
      <p:pic>
        <p:nvPicPr>
          <p:cNvPr id="6" name="Picture 5">
            <a:extLst>
              <a:ext uri="{FF2B5EF4-FFF2-40B4-BE49-F238E27FC236}">
                <a16:creationId xmlns:a16="http://schemas.microsoft.com/office/drawing/2014/main" id="{00B1C3E7-3B22-40C8-88E3-6C624E7025E2}"/>
              </a:ext>
            </a:extLst>
          </p:cNvPr>
          <p:cNvPicPr>
            <a:picLocks noChangeAspect="1"/>
          </p:cNvPicPr>
          <p:nvPr/>
        </p:nvPicPr>
        <p:blipFill>
          <a:blip r:embed="rId3"/>
          <a:stretch>
            <a:fillRect/>
          </a:stretch>
        </p:blipFill>
        <p:spPr>
          <a:xfrm>
            <a:off x="3178669" y="4632961"/>
            <a:ext cx="4417807" cy="1717505"/>
          </a:xfrm>
          <a:prstGeom prst="rect">
            <a:avLst/>
          </a:prstGeom>
        </p:spPr>
      </p:pic>
    </p:spTree>
    <p:extLst>
      <p:ext uri="{BB962C8B-B14F-4D97-AF65-F5344CB8AC3E}">
        <p14:creationId xmlns:p14="http://schemas.microsoft.com/office/powerpoint/2010/main" val="783726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Implement Port Security</a:t>
            </a:r>
            <a:br>
              <a:rPr lang="en-US" dirty="0"/>
            </a:br>
            <a:r>
              <a:rPr lang="en-US" sz="3200" dirty="0"/>
              <a:t>Enable Port Security (Cont.)</a:t>
            </a:r>
          </a:p>
        </p:txBody>
      </p:sp>
      <p:sp>
        <p:nvSpPr>
          <p:cNvPr id="4" name="Content Placeholder 3">
            <a:extLst>
              <a:ext uri="{FF2B5EF4-FFF2-40B4-BE49-F238E27FC236}">
                <a16:creationId xmlns:a16="http://schemas.microsoft.com/office/drawing/2014/main" id="{3FCCF7BA-AB28-44CC-AB79-6CF565E3746D}"/>
              </a:ext>
            </a:extLst>
          </p:cNvPr>
          <p:cNvSpPr>
            <a:spLocks noGrp="1"/>
          </p:cNvSpPr>
          <p:nvPr>
            <p:ph idx="1"/>
          </p:nvPr>
        </p:nvSpPr>
        <p:spPr>
          <a:xfrm>
            <a:off x="241300" y="975783"/>
            <a:ext cx="6642869" cy="4919863"/>
          </a:xfrm>
        </p:spPr>
        <p:txBody>
          <a:bodyPr/>
          <a:lstStyle/>
          <a:p>
            <a:pPr marL="0" indent="0" algn="l"/>
            <a:r>
              <a:rPr lang="en-US" sz="2133" dirty="0">
                <a:solidFill>
                  <a:srgbClr val="000000"/>
                </a:solidFill>
              </a:rPr>
              <a:t>Use the </a:t>
            </a:r>
            <a:r>
              <a:rPr lang="en-US" sz="2133" b="1" dirty="0">
                <a:solidFill>
                  <a:srgbClr val="000000"/>
                </a:solidFill>
              </a:rPr>
              <a:t>show port-security interface</a:t>
            </a:r>
            <a:r>
              <a:rPr lang="en-US" sz="2133" dirty="0">
                <a:solidFill>
                  <a:srgbClr val="000000"/>
                </a:solidFill>
              </a:rPr>
              <a:t> command to display the current port security settings for </a:t>
            </a:r>
            <a:r>
              <a:rPr lang="en-US" sz="2133" dirty="0" err="1">
                <a:solidFill>
                  <a:srgbClr val="000000"/>
                </a:solidFill>
              </a:rPr>
              <a:t>FastEthernet</a:t>
            </a:r>
            <a:r>
              <a:rPr lang="en-US" sz="2133" dirty="0">
                <a:solidFill>
                  <a:srgbClr val="000000"/>
                </a:solidFill>
              </a:rPr>
              <a:t> 0/1. </a:t>
            </a:r>
          </a:p>
          <a:p>
            <a:pPr marL="380990" indent="-380990" algn="l">
              <a:buFont typeface="Arial" panose="020B0604020202020204" pitchFamily="34" charset="0"/>
              <a:buChar char="•"/>
            </a:pPr>
            <a:r>
              <a:rPr lang="en-US" sz="2133" dirty="0">
                <a:solidFill>
                  <a:srgbClr val="000000"/>
                </a:solidFill>
              </a:rPr>
              <a:t>Notice how port security is enabled, the violation mode is shutdown, and how the maximum number of MAC addresses is 1. </a:t>
            </a:r>
          </a:p>
          <a:p>
            <a:pPr marL="380990" indent="-380990" algn="l">
              <a:buFont typeface="Arial" panose="020B0604020202020204" pitchFamily="34" charset="0"/>
              <a:buChar char="•"/>
            </a:pPr>
            <a:r>
              <a:rPr lang="en-US" sz="2133" dirty="0">
                <a:solidFill>
                  <a:srgbClr val="000000"/>
                </a:solidFill>
              </a:rPr>
              <a:t>If a device is connected to the port, the switch will automatically add the device’s MAC address as a secure MAC. In this example, no device is connected to the port.</a:t>
            </a:r>
          </a:p>
          <a:p>
            <a:pPr marL="0" indent="0" algn="l"/>
            <a:endParaRPr lang="en-US" sz="1867" b="1" dirty="0">
              <a:solidFill>
                <a:srgbClr val="000000"/>
              </a:solidFill>
            </a:endParaRPr>
          </a:p>
          <a:p>
            <a:pPr marL="0" indent="0" algn="l"/>
            <a:r>
              <a:rPr lang="en-US" sz="1867" b="1" dirty="0">
                <a:solidFill>
                  <a:srgbClr val="000000"/>
                </a:solidFill>
              </a:rPr>
              <a:t>Note</a:t>
            </a:r>
            <a:r>
              <a:rPr lang="en-US" sz="1867" dirty="0">
                <a:solidFill>
                  <a:srgbClr val="000000"/>
                </a:solidFill>
              </a:rPr>
              <a:t>: If an active port is configured with the </a:t>
            </a:r>
            <a:r>
              <a:rPr lang="en-US" sz="1867" b="1" dirty="0">
                <a:solidFill>
                  <a:srgbClr val="000000"/>
                </a:solidFill>
              </a:rPr>
              <a:t>switchport port-security</a:t>
            </a:r>
            <a:r>
              <a:rPr lang="en-US" sz="1867" dirty="0">
                <a:solidFill>
                  <a:srgbClr val="000000"/>
                </a:solidFill>
              </a:rPr>
              <a:t> command and more than one device is connected to that port, the port will transition to the error-disabled state. </a:t>
            </a:r>
          </a:p>
        </p:txBody>
      </p:sp>
      <p:pic>
        <p:nvPicPr>
          <p:cNvPr id="2" name="Picture 1">
            <a:extLst>
              <a:ext uri="{FF2B5EF4-FFF2-40B4-BE49-F238E27FC236}">
                <a16:creationId xmlns:a16="http://schemas.microsoft.com/office/drawing/2014/main" id="{D5159F29-431D-427E-A7E6-E14D2C9F6863}"/>
              </a:ext>
            </a:extLst>
          </p:cNvPr>
          <p:cNvPicPr>
            <a:picLocks noChangeAspect="1"/>
          </p:cNvPicPr>
          <p:nvPr/>
        </p:nvPicPr>
        <p:blipFill>
          <a:blip r:embed="rId3"/>
          <a:stretch>
            <a:fillRect/>
          </a:stretch>
        </p:blipFill>
        <p:spPr>
          <a:xfrm>
            <a:off x="7123072" y="1364098"/>
            <a:ext cx="4204656" cy="3424845"/>
          </a:xfrm>
          <a:prstGeom prst="rect">
            <a:avLst/>
          </a:prstGeom>
        </p:spPr>
      </p:pic>
    </p:spTree>
    <p:extLst>
      <p:ext uri="{BB962C8B-B14F-4D97-AF65-F5344CB8AC3E}">
        <p14:creationId xmlns:p14="http://schemas.microsoft.com/office/powerpoint/2010/main" val="143524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Implement Port Security</a:t>
            </a:r>
            <a:br>
              <a:rPr lang="en-US" dirty="0"/>
            </a:br>
            <a:r>
              <a:rPr lang="en-US" sz="3200" dirty="0"/>
              <a:t>Enable Port Security (Cont.)</a:t>
            </a:r>
          </a:p>
        </p:txBody>
      </p:sp>
      <p:sp>
        <p:nvSpPr>
          <p:cNvPr id="6" name="Content Placeholder 5">
            <a:extLst>
              <a:ext uri="{FF2B5EF4-FFF2-40B4-BE49-F238E27FC236}">
                <a16:creationId xmlns:a16="http://schemas.microsoft.com/office/drawing/2014/main" id="{86403019-C51B-4716-9FDA-CCFD91083DF6}"/>
              </a:ext>
            </a:extLst>
          </p:cNvPr>
          <p:cNvSpPr>
            <a:spLocks noGrp="1"/>
          </p:cNvSpPr>
          <p:nvPr>
            <p:ph idx="1"/>
          </p:nvPr>
        </p:nvSpPr>
        <p:spPr>
          <a:xfrm>
            <a:off x="632883" y="975784"/>
            <a:ext cx="11040076" cy="835121"/>
          </a:xfrm>
        </p:spPr>
        <p:txBody>
          <a:bodyPr/>
          <a:lstStyle/>
          <a:p>
            <a:pPr marL="0" indent="0" algn="l"/>
            <a:r>
              <a:rPr lang="en-US" sz="2133" dirty="0">
                <a:solidFill>
                  <a:srgbClr val="000000"/>
                </a:solidFill>
              </a:rPr>
              <a:t>After port security is enabled, other port security specifics can be configured, as shown in the example.</a:t>
            </a:r>
          </a:p>
        </p:txBody>
      </p:sp>
      <p:pic>
        <p:nvPicPr>
          <p:cNvPr id="7" name="Picture 6">
            <a:extLst>
              <a:ext uri="{FF2B5EF4-FFF2-40B4-BE49-F238E27FC236}">
                <a16:creationId xmlns:a16="http://schemas.microsoft.com/office/drawing/2014/main" id="{C6887EAF-9C49-4900-9453-790AC819A57D}"/>
              </a:ext>
            </a:extLst>
          </p:cNvPr>
          <p:cNvPicPr>
            <a:picLocks noChangeAspect="1"/>
          </p:cNvPicPr>
          <p:nvPr/>
        </p:nvPicPr>
        <p:blipFill>
          <a:blip r:embed="rId3"/>
          <a:stretch>
            <a:fillRect/>
          </a:stretch>
        </p:blipFill>
        <p:spPr>
          <a:xfrm>
            <a:off x="3391862" y="1810905"/>
            <a:ext cx="4940300" cy="2349500"/>
          </a:xfrm>
          <a:prstGeom prst="rect">
            <a:avLst/>
          </a:prstGeom>
        </p:spPr>
      </p:pic>
    </p:spTree>
    <p:extLst>
      <p:ext uri="{BB962C8B-B14F-4D97-AF65-F5344CB8AC3E}">
        <p14:creationId xmlns:p14="http://schemas.microsoft.com/office/powerpoint/2010/main" val="1271275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2489</Words>
  <Application>Microsoft Office PowerPoint</Application>
  <PresentationFormat>Widescreen</PresentationFormat>
  <Paragraphs>213</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Aptos</vt:lpstr>
      <vt:lpstr>Aptos Display</vt:lpstr>
      <vt:lpstr>Arial</vt:lpstr>
      <vt:lpstr>Courier New</vt:lpstr>
      <vt:lpstr>Office Theme</vt:lpstr>
      <vt:lpstr>Implementing Port Security</vt:lpstr>
      <vt:lpstr>MAC Address Table Attack Switch Operation Review</vt:lpstr>
      <vt:lpstr>MAC Address Table Attack MAC Address Table Flooding</vt:lpstr>
      <vt:lpstr>MAC Address Table Attack MAC Address Table Attack Mitigation</vt:lpstr>
      <vt:lpstr>Implement Port Security Secure Unused Ports</vt:lpstr>
      <vt:lpstr>Implement Port Security Mitigate MAC Address Table Attacks</vt:lpstr>
      <vt:lpstr>Implement Port Security Enable Port Security</vt:lpstr>
      <vt:lpstr>Implement Port Security Enable Port Security (Cont.)</vt:lpstr>
      <vt:lpstr>Implement Port Security Enable Port Security (Cont.)</vt:lpstr>
      <vt:lpstr>Implement Port Security Limit and Learn MAC Addresses</vt:lpstr>
      <vt:lpstr>Implement Port Security Limit and Learn MAC Addresses (Cont.)</vt:lpstr>
      <vt:lpstr>Implement Port Security Limit and Learn MAC Addresses (Cont.)</vt:lpstr>
      <vt:lpstr>Implement Port Security Port Security Aging</vt:lpstr>
      <vt:lpstr>Implement Port Security Port Security Aging (Cont.)</vt:lpstr>
      <vt:lpstr>Implement Port Security Port Security Violation Modes</vt:lpstr>
      <vt:lpstr>Implement Port Security Port Security Violation Modes (Cont.)</vt:lpstr>
      <vt:lpstr>Implement Port Security Ports in error-disabled State</vt:lpstr>
      <vt:lpstr>Implement Port Security Ports in error-disabled State (Cont.)</vt:lpstr>
      <vt:lpstr>Implement Port Security Verify Port Security</vt:lpstr>
      <vt:lpstr>Implement Port Security Verify Port Security (Cont.)</vt:lpstr>
      <vt:lpstr>Implement Port Security Verify Port Security (Cont.)</vt:lpstr>
      <vt:lpstr>Implement Port Security Verify Port Security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Baker, Steve</dc:creator>
  <cp:lastModifiedBy>Baker, Steve</cp:lastModifiedBy>
  <cp:revision>1</cp:revision>
  <dcterms:created xsi:type="dcterms:W3CDTF">2024-11-03T21:23:53Z</dcterms:created>
  <dcterms:modified xsi:type="dcterms:W3CDTF">2024-11-03T21:26:51Z</dcterms:modified>
</cp:coreProperties>
</file>