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1"/>
  </p:notesMasterIdLst>
  <p:sldIdLst>
    <p:sldId id="860" r:id="rId2"/>
    <p:sldId id="1138" r:id="rId3"/>
    <p:sldId id="1167" r:id="rId4"/>
    <p:sldId id="1168" r:id="rId5"/>
    <p:sldId id="874" r:id="rId6"/>
    <p:sldId id="1169" r:id="rId7"/>
    <p:sldId id="1170" r:id="rId8"/>
    <p:sldId id="1207" r:id="rId9"/>
    <p:sldId id="1208" r:id="rId10"/>
  </p:sldIdLst>
  <p:sldSz cx="9144000" cy="5143500" type="screen16x9"/>
  <p:notesSz cx="6858000" cy="9144000"/>
  <p:custDataLst>
    <p:tags r:id="rId1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9" autoAdjust="0"/>
    <p:restoredTop sz="75082" autoAdjust="0"/>
  </p:normalViewPr>
  <p:slideViewPr>
    <p:cSldViewPr snapToGrid="0" showGuides="1">
      <p:cViewPr varScale="1">
        <p:scale>
          <a:sx n="59" d="100"/>
          <a:sy n="59" d="100"/>
        </p:scale>
        <p:origin x="1506"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10/30/2024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p:txBody>
      </p:sp>
    </p:spTree>
    <p:extLst>
      <p:ext uri="{BB962C8B-B14F-4D97-AF65-F5344CB8AC3E}">
        <p14:creationId xmlns:p14="http://schemas.microsoft.com/office/powerpoint/2010/main" val="6412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a:p>
            <a:r>
              <a:rPr lang="en-US" sz="1200" dirty="0"/>
              <a:t>10.6.2 – Module Quiz – LAN Security Concepts</a:t>
            </a:r>
          </a:p>
        </p:txBody>
      </p:sp>
    </p:spTree>
    <p:extLst>
      <p:ext uri="{BB962C8B-B14F-4D97-AF65-F5344CB8AC3E}">
        <p14:creationId xmlns:p14="http://schemas.microsoft.com/office/powerpoint/2010/main" val="2097969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6</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11- Switch Security Configuration</a:t>
            </a:r>
          </a:p>
          <a:p>
            <a:pPr>
              <a:buFontTx/>
              <a:buNone/>
            </a:pPr>
            <a:r>
              <a:rPr lang="en-GB" dirty="0"/>
              <a:t>11.0- Introduction</a:t>
            </a:r>
          </a:p>
          <a:p>
            <a:pPr>
              <a:buFontTx/>
              <a:buNone/>
            </a:pPr>
            <a:r>
              <a:rPr lang="en-GB" dirty="0"/>
              <a:t>11.0.2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 (Cont.)</a:t>
            </a:r>
          </a:p>
          <a:p>
            <a:r>
              <a:rPr lang="en-US" dirty="0"/>
              <a:t>11.6.4 – Module Quiz</a:t>
            </a:r>
          </a:p>
        </p:txBody>
      </p:sp>
    </p:spTree>
    <p:extLst>
      <p:ext uri="{BB962C8B-B14F-4D97-AF65-F5344CB8AC3E}">
        <p14:creationId xmlns:p14="http://schemas.microsoft.com/office/powerpoint/2010/main" val="2484976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LAN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Explain how vulnerabilities compromise LAN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013994266"/>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0" dirty="0">
                          <a:solidFill>
                            <a:schemeClr val="bg1"/>
                          </a:solidFill>
                          <a:effectLst/>
                        </a:rPr>
                        <a:t>Endpoint Security</a:t>
                      </a:r>
                    </a:p>
                  </a:txBody>
                  <a:tcPr marL="47625" marR="47625" marT="47625" marB="47625" anchor="ctr">
                    <a:solidFill>
                      <a:schemeClr val="accent1"/>
                    </a:solidFill>
                  </a:tcPr>
                </a:tc>
                <a:tc>
                  <a:txBody>
                    <a:bodyPr/>
                    <a:lstStyle/>
                    <a:p>
                      <a:pPr fontAlgn="ctr"/>
                      <a:r>
                        <a:rPr lang="en-US" b="0" dirty="0">
                          <a:effectLst/>
                        </a:rPr>
                        <a:t>Explain how to use endpoint security to mitigate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0" dirty="0">
                          <a:solidFill>
                            <a:schemeClr val="bg1"/>
                          </a:solidFill>
                          <a:effectLst/>
                        </a:rPr>
                        <a:t>Access Control</a:t>
                      </a:r>
                    </a:p>
                  </a:txBody>
                  <a:tcPr marL="47625" marR="47625" marT="47625" marB="47625" anchor="ctr">
                    <a:solidFill>
                      <a:schemeClr val="accent1"/>
                    </a:solidFill>
                  </a:tcPr>
                </a:tc>
                <a:tc>
                  <a:txBody>
                    <a:bodyPr/>
                    <a:lstStyle/>
                    <a:p>
                      <a:pPr fontAlgn="ctr"/>
                      <a:r>
                        <a:rPr lang="en-US" b="0" dirty="0">
                          <a:effectLst/>
                        </a:rPr>
                        <a:t>Explain how AAA and 802.1x are used to authenticate LAN endpoints and devices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0" dirty="0">
                          <a:solidFill>
                            <a:schemeClr val="bg1"/>
                          </a:solidFill>
                          <a:effectLst/>
                        </a:rPr>
                        <a:t>Layer 2 Security Threats</a:t>
                      </a:r>
                    </a:p>
                  </a:txBody>
                  <a:tcPr marL="47625" marR="47625" marT="47625" marB="47625" anchor="ctr">
                    <a:solidFill>
                      <a:schemeClr val="accent1"/>
                    </a:solidFill>
                  </a:tcPr>
                </a:tc>
                <a:tc>
                  <a:txBody>
                    <a:bodyPr/>
                    <a:lstStyle/>
                    <a:p>
                      <a:pPr fontAlgn="ctr"/>
                      <a:r>
                        <a:rPr lang="en-US" b="0" dirty="0">
                          <a:effectLst/>
                        </a:rPr>
                        <a:t>Identify Layer 2 vulnerabilities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0" dirty="0">
                          <a:solidFill>
                            <a:schemeClr val="bg1"/>
                          </a:solidFill>
                          <a:effectLst/>
                        </a:rPr>
                        <a:t>MAC Address Table Attack</a:t>
                      </a:r>
                    </a:p>
                  </a:txBody>
                  <a:tcPr marL="47625" marR="47625" marT="47625" marB="47625" anchor="ctr">
                    <a:solidFill>
                      <a:schemeClr val="accent1"/>
                    </a:solidFill>
                  </a:tcPr>
                </a:tc>
                <a:tc>
                  <a:txBody>
                    <a:bodyPr/>
                    <a:lstStyle/>
                    <a:p>
                      <a:pPr fontAlgn="ctr"/>
                      <a:r>
                        <a:rPr lang="en-US" b="0" dirty="0">
                          <a:effectLst/>
                        </a:rPr>
                        <a:t>Explain how a MAC address table attack compromised LAN security</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0" dirty="0">
                          <a:solidFill>
                            <a:schemeClr val="bg1"/>
                          </a:solidFill>
                          <a:effectLst/>
                        </a:rPr>
                        <a:t>LAN Attacks</a:t>
                      </a:r>
                    </a:p>
                  </a:txBody>
                  <a:tcPr marL="47625" marR="47625" marT="47625" marB="47625" anchor="ctr">
                    <a:solidFill>
                      <a:schemeClr val="accent1"/>
                    </a:solidFill>
                  </a:tcPr>
                </a:tc>
                <a:tc>
                  <a:txBody>
                    <a:bodyPr/>
                    <a:lstStyle/>
                    <a:p>
                      <a:pPr fontAlgn="ctr"/>
                      <a:r>
                        <a:rPr lang="en-US" b="0" dirty="0">
                          <a:effectLst/>
                        </a:rPr>
                        <a:t>Explain how LAN attacks compromise LAN security</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a:latin typeface="Arial" charset="0"/>
              </a:rPr>
              <a:t>What Will You Learn?</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45357" y="675119"/>
            <a:ext cx="8853286" cy="4155319"/>
          </a:xfrm>
        </p:spPr>
        <p:txBody>
          <a:bodyPr/>
          <a:lstStyle/>
          <a:p>
            <a:pPr>
              <a:spcBef>
                <a:spcPts val="0"/>
              </a:spcBef>
              <a:spcAft>
                <a:spcPts val="0"/>
              </a:spcAft>
              <a:buFont typeface="Arial" panose="020B0604020202020204" pitchFamily="34" charset="0"/>
              <a:buChar char="•"/>
            </a:pPr>
            <a:r>
              <a:rPr lang="en-US" sz="16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6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6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6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trunking on all access ports.</a:t>
            </a:r>
          </a:p>
          <a:p>
            <a:pPr lvl="1">
              <a:buFont typeface="Arial" panose="020B0604020202020204" pitchFamily="34" charset="0"/>
              <a:buChar char="•"/>
            </a:pPr>
            <a:r>
              <a:rPr lang="en-US" sz="1600" dirty="0"/>
              <a:t>Disable auto trunking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768708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04775" y="798944"/>
            <a:ext cx="9039224" cy="4155319"/>
          </a:xfrm>
        </p:spPr>
        <p:txBody>
          <a:bodyPr/>
          <a:lstStyle/>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p:txBody>
      </p:sp>
    </p:spTree>
    <p:custDataLst>
      <p:tags r:id="rId1"/>
    </p:custDataLst>
    <p:extLst>
      <p:ext uri="{BB962C8B-B14F-4D97-AF65-F5344CB8AC3E}">
        <p14:creationId xmlns:p14="http://schemas.microsoft.com/office/powerpoint/2010/main" val="8767046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10: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53304" y="650451"/>
            <a:ext cx="3012161" cy="3954032"/>
          </a:xfrm>
          <a:ln>
            <a:solidFill>
              <a:srgbClr val="000000"/>
            </a:solidFill>
          </a:ln>
        </p:spPr>
        <p:txBody>
          <a:bodyPr/>
          <a:lstStyle/>
          <a:p>
            <a:pPr>
              <a:buFont typeface="Arial" panose="020B0604020202020204" pitchFamily="34" charset="0"/>
              <a:buChar char="•"/>
            </a:pPr>
            <a:r>
              <a:rPr lang="en-US" sz="1200" dirty="0"/>
              <a:t>Data Breach</a:t>
            </a:r>
          </a:p>
          <a:p>
            <a:pPr>
              <a:buFont typeface="Arial" panose="020B0604020202020204" pitchFamily="34" charset="0"/>
              <a:buChar char="•"/>
            </a:pPr>
            <a:r>
              <a:rPr lang="en-US" sz="1200" dirty="0"/>
              <a:t>Malware</a:t>
            </a:r>
          </a:p>
          <a:p>
            <a:pPr>
              <a:buFont typeface="Arial" panose="020B0604020202020204" pitchFamily="34" charset="0"/>
              <a:buChar char="•"/>
            </a:pPr>
            <a:r>
              <a:rPr lang="en-US" sz="1200" dirty="0"/>
              <a:t>Next-Generation Firewall (NGFW)</a:t>
            </a:r>
          </a:p>
          <a:p>
            <a:pPr>
              <a:buFont typeface="Arial" panose="020B0604020202020204" pitchFamily="34" charset="0"/>
              <a:buChar char="•"/>
            </a:pPr>
            <a:r>
              <a:rPr lang="en-US" sz="1200" dirty="0"/>
              <a:t>Next-Generation IPS (NGIPS)</a:t>
            </a:r>
          </a:p>
          <a:p>
            <a:pPr>
              <a:buFont typeface="Arial" panose="020B0604020202020204" pitchFamily="34" charset="0"/>
              <a:buChar char="•"/>
            </a:pPr>
            <a:r>
              <a:rPr lang="en-US" sz="1200" dirty="0"/>
              <a:t>Advanced Malware Protection (AMP)</a:t>
            </a:r>
          </a:p>
          <a:p>
            <a:pPr>
              <a:buFont typeface="Arial" panose="020B0604020202020204" pitchFamily="34" charset="0"/>
              <a:buChar char="•"/>
            </a:pPr>
            <a:r>
              <a:rPr lang="en-US" sz="1200" dirty="0"/>
              <a:t>Authentication, Authorization, Accounting (AAA)</a:t>
            </a:r>
          </a:p>
          <a:p>
            <a:pPr>
              <a:buFont typeface="Arial" panose="020B0604020202020204" pitchFamily="34" charset="0"/>
              <a:buChar char="•"/>
            </a:pPr>
            <a:r>
              <a:rPr lang="en-US" sz="1200" dirty="0"/>
              <a:t>Identity Services Engine (ISE)</a:t>
            </a:r>
          </a:p>
          <a:p>
            <a:pPr>
              <a:buFont typeface="Arial" panose="020B0604020202020204" pitchFamily="34" charset="0"/>
              <a:buChar char="•"/>
            </a:pPr>
            <a:r>
              <a:rPr lang="en-US" sz="1200" dirty="0"/>
              <a:t>Host-Based Intrusion Prevention System (HIPS)</a:t>
            </a:r>
          </a:p>
          <a:p>
            <a:pPr>
              <a:buFont typeface="Arial" panose="020B0604020202020204" pitchFamily="34" charset="0"/>
              <a:buChar char="•"/>
            </a:pPr>
            <a:r>
              <a:rPr lang="en-US" sz="1200" dirty="0"/>
              <a:t>Email Security Appliance (ESA)</a:t>
            </a:r>
          </a:p>
          <a:p>
            <a:pPr>
              <a:buFont typeface="Arial" panose="020B0604020202020204" pitchFamily="34" charset="0"/>
              <a:buChar char="•"/>
            </a:pPr>
            <a:r>
              <a:rPr lang="en-US" sz="1200" dirty="0"/>
              <a:t>Web Security Appliance (WSA)</a:t>
            </a:r>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login {local}</a:t>
            </a:r>
          </a:p>
          <a:p>
            <a:pPr>
              <a:buFont typeface="Arial" panose="020B0604020202020204" pitchFamily="34" charset="0"/>
              <a:buChar char="•"/>
            </a:pPr>
            <a:r>
              <a:rPr lang="en-US" sz="1200" dirty="0"/>
              <a:t>Remote Authentication Dial-In User Service (RADIUS)</a:t>
            </a:r>
          </a:p>
          <a:p>
            <a:pPr>
              <a:buFont typeface="Arial" panose="020B0604020202020204" pitchFamily="34" charset="0"/>
              <a:buChar char="•"/>
            </a:pPr>
            <a:r>
              <a:rPr lang="en-US" sz="1200" dirty="0"/>
              <a:t>Terminal Access Controller Access Control System (TACACS+)</a:t>
            </a:r>
          </a:p>
          <a:p>
            <a:pPr>
              <a:buFont typeface="Arial" panose="020B0604020202020204" pitchFamily="34" charset="0"/>
              <a:buChar char="•"/>
            </a:pPr>
            <a:r>
              <a:rPr lang="en-US" sz="1200" dirty="0"/>
              <a:t>IEEE 802.1X</a:t>
            </a:r>
          </a:p>
          <a:p>
            <a:pPr>
              <a:buFont typeface="Arial" panose="020B0604020202020204" pitchFamily="34" charset="0"/>
              <a:buChar char="•"/>
            </a:pPr>
            <a:r>
              <a:rPr lang="en-US" sz="1200" dirty="0"/>
              <a:t>Client (Supplicant)</a:t>
            </a:r>
          </a:p>
          <a:p>
            <a:pPr>
              <a:buFont typeface="Arial" panose="020B0604020202020204" pitchFamily="34" charset="0"/>
              <a:buChar char="•"/>
            </a:pPr>
            <a:r>
              <a:rPr lang="en-US" sz="1200" dirty="0"/>
              <a:t>Authenticator</a:t>
            </a:r>
          </a:p>
          <a:p>
            <a:pPr>
              <a:buFont typeface="Arial" panose="020B0604020202020204" pitchFamily="34" charset="0"/>
              <a:buChar char="•"/>
            </a:pPr>
            <a:r>
              <a:rPr lang="en-US" sz="1200" dirty="0"/>
              <a:t>Port Security</a:t>
            </a:r>
          </a:p>
          <a:p>
            <a:pPr>
              <a:buFont typeface="Arial" panose="020B0604020202020204" pitchFamily="34" charset="0"/>
              <a:buChar char="•"/>
            </a:pPr>
            <a:r>
              <a:rPr lang="en-US" sz="1200" dirty="0"/>
              <a:t>DHCP Snooping</a:t>
            </a:r>
          </a:p>
          <a:p>
            <a:pPr>
              <a:buFont typeface="Arial" panose="020B0604020202020204" pitchFamily="34" charset="0"/>
              <a:buChar char="•"/>
            </a:pPr>
            <a:r>
              <a:rPr lang="en-US" sz="1200" dirty="0"/>
              <a:t>Dynamic ARP Inspection (DAI)</a:t>
            </a:r>
          </a:p>
          <a:p>
            <a:pPr>
              <a:buFont typeface="Arial" panose="020B0604020202020204" pitchFamily="34" charset="0"/>
              <a:buChar char="•"/>
            </a:pPr>
            <a:r>
              <a:rPr lang="en-US" sz="1200" dirty="0"/>
              <a:t>IP Source Guard (IPSG)</a:t>
            </a:r>
          </a:p>
        </p:txBody>
      </p:sp>
      <p:sp>
        <p:nvSpPr>
          <p:cNvPr id="5" name="Content Placeholder 2">
            <a:extLst>
              <a:ext uri="{FF2B5EF4-FFF2-40B4-BE49-F238E27FC236}">
                <a16:creationId xmlns:a16="http://schemas.microsoft.com/office/drawing/2014/main"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VLAN Hopping</a:t>
            </a:r>
          </a:p>
          <a:p>
            <a:pPr>
              <a:buFont typeface="Arial" panose="020B0604020202020204" pitchFamily="34" charset="0"/>
              <a:buChar char="•"/>
            </a:pPr>
            <a:r>
              <a:rPr lang="en-US" sz="1200" dirty="0"/>
              <a:t>VLAN Double-Tagging</a:t>
            </a:r>
          </a:p>
          <a:p>
            <a:pPr>
              <a:buFont typeface="Arial" panose="020B0604020202020204" pitchFamily="34" charset="0"/>
              <a:buChar char="•"/>
            </a:pPr>
            <a:r>
              <a:rPr lang="en-US" sz="1200" dirty="0"/>
              <a:t>DHCP Starvation</a:t>
            </a:r>
          </a:p>
          <a:p>
            <a:pPr>
              <a:buFont typeface="Arial" panose="020B0604020202020204" pitchFamily="34" charset="0"/>
              <a:buChar char="•"/>
            </a:pPr>
            <a:r>
              <a:rPr lang="en-US" sz="1200" dirty="0"/>
              <a:t>DHCP Spoofing</a:t>
            </a:r>
          </a:p>
          <a:p>
            <a:pPr>
              <a:buFont typeface="Arial" panose="020B0604020202020204" pitchFamily="34" charset="0"/>
              <a:buChar char="•"/>
            </a:pPr>
            <a:r>
              <a:rPr lang="en-US" sz="1200" dirty="0"/>
              <a:t>Gratuitous ARP</a:t>
            </a:r>
          </a:p>
          <a:p>
            <a:pPr>
              <a:buFont typeface="Arial" panose="020B0604020202020204" pitchFamily="34" charset="0"/>
              <a:buChar char="•"/>
            </a:pPr>
            <a:r>
              <a:rPr lang="en-US" sz="1200" dirty="0"/>
              <a:t>ARP Spoofing</a:t>
            </a:r>
          </a:p>
          <a:p>
            <a:pPr>
              <a:buFont typeface="Arial" panose="020B0604020202020204" pitchFamily="34" charset="0"/>
              <a:buChar char="•"/>
            </a:pPr>
            <a:r>
              <a:rPr lang="en-US" sz="1200" dirty="0"/>
              <a:t>ARP Poisoning</a:t>
            </a:r>
          </a:p>
          <a:p>
            <a:pPr>
              <a:buFont typeface="Arial" panose="020B0604020202020204" pitchFamily="34" charset="0"/>
              <a:buChar char="•"/>
            </a:pPr>
            <a:r>
              <a:rPr lang="en-US" sz="1200" dirty="0"/>
              <a:t>Cisco Discovery Protocol (CDP)</a:t>
            </a:r>
          </a:p>
          <a:p>
            <a:pPr>
              <a:buFont typeface="Arial" panose="020B0604020202020204" pitchFamily="34" charset="0"/>
              <a:buChar char="•"/>
            </a:pPr>
            <a:r>
              <a:rPr lang="en-US" sz="1200" b="1" dirty="0"/>
              <a:t>no cdp run</a:t>
            </a:r>
          </a:p>
          <a:p>
            <a:pPr>
              <a:buFont typeface="Arial" panose="020B0604020202020204" pitchFamily="34" charset="0"/>
              <a:buChar char="•"/>
            </a:pPr>
            <a:r>
              <a:rPr lang="en-US" sz="1200" b="1" dirty="0"/>
              <a:t>no cdp enable</a:t>
            </a:r>
          </a:p>
          <a:p>
            <a:pPr>
              <a:buFont typeface="Arial" panose="020B0604020202020204" pitchFamily="34" charset="0"/>
              <a:buChar char="•"/>
            </a:pPr>
            <a:r>
              <a:rPr lang="en-US" sz="1200" b="1" dirty="0"/>
              <a:t>no lldp run</a:t>
            </a:r>
          </a:p>
          <a:p>
            <a:pPr>
              <a:buFont typeface="Arial" panose="020B0604020202020204" pitchFamily="34" charset="0"/>
              <a:buChar char="•"/>
            </a:pPr>
            <a:r>
              <a:rPr lang="en-US" sz="1200" b="1" dirty="0"/>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Switch Security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 security to mitigate LAN attacks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29648627"/>
              </p:ext>
            </p:extLst>
          </p:nvPr>
        </p:nvGraphicFramePr>
        <p:xfrm>
          <a:off x="323274" y="1556495"/>
          <a:ext cx="7896830" cy="298704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Implement Port Security</a:t>
                      </a:r>
                    </a:p>
                  </a:txBody>
                  <a:tcPr marL="47625" marR="47625" marT="47625" marB="47625" anchor="ctr">
                    <a:solidFill>
                      <a:schemeClr val="accent1"/>
                    </a:solidFill>
                  </a:tcPr>
                </a:tc>
                <a:tc>
                  <a:txBody>
                    <a:bodyPr/>
                    <a:lstStyle/>
                    <a:p>
                      <a:pPr fontAlgn="ctr"/>
                      <a:r>
                        <a:rPr lang="en-US" b="0" dirty="0">
                          <a:effectLst/>
                        </a:rPr>
                        <a:t>Implement port security to mitigate MAC address table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Mitigate VLAN Attacks</a:t>
                      </a:r>
                    </a:p>
                  </a:txBody>
                  <a:tcPr marL="47625" marR="47625" marT="47625" marB="47625" anchor="ctr">
                    <a:solidFill>
                      <a:schemeClr val="accent1"/>
                    </a:solidFill>
                  </a:tcPr>
                </a:tc>
                <a:tc>
                  <a:txBody>
                    <a:bodyPr/>
                    <a:lstStyle/>
                    <a:p>
                      <a:pPr fontAlgn="ctr"/>
                      <a:r>
                        <a:rPr lang="en-US" b="0" dirty="0">
                          <a:effectLst/>
                        </a:rPr>
                        <a:t>Explain how to configure DTP and native VLAN to mitigate VLAN attacks.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Mitigate DHCP Attacks</a:t>
                      </a:r>
                    </a:p>
                  </a:txBody>
                  <a:tcPr marL="47625" marR="47625" marT="47625" marB="47625" anchor="ctr">
                    <a:solidFill>
                      <a:schemeClr val="accent1"/>
                    </a:solidFill>
                  </a:tcPr>
                </a:tc>
                <a:tc>
                  <a:txBody>
                    <a:bodyPr/>
                    <a:lstStyle/>
                    <a:p>
                      <a:pPr fontAlgn="ctr"/>
                      <a:r>
                        <a:rPr lang="en-US" b="0" dirty="0">
                          <a:effectLst/>
                        </a:rPr>
                        <a:t>Explain how to configure DHCP snooping to mitigate DHCP attacks.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Mitigate ARP Attacks</a:t>
                      </a:r>
                    </a:p>
                  </a:txBody>
                  <a:tcPr marL="47625" marR="47625" marT="47625" marB="47625" anchor="ctr">
                    <a:solidFill>
                      <a:schemeClr val="accent1"/>
                    </a:solidFill>
                  </a:tcPr>
                </a:tc>
                <a:tc>
                  <a:txBody>
                    <a:bodyPr/>
                    <a:lstStyle/>
                    <a:p>
                      <a:pPr fontAlgn="ctr"/>
                      <a:r>
                        <a:rPr lang="en-US" b="0" dirty="0">
                          <a:effectLst/>
                        </a:rPr>
                        <a:t>Explain how to configure ARP inspection to mitigate ARP attacks.</a:t>
                      </a:r>
                    </a:p>
                  </a:txBody>
                  <a:tcPr marL="47625" marR="47625" marT="47625" marB="47625" anchor="ctr"/>
                </a:tc>
                <a:extLst>
                  <a:ext uri="{0D108BD9-81ED-4DB2-BD59-A6C34878D82A}">
                    <a16:rowId xmlns:a16="http://schemas.microsoft.com/office/drawing/2014/main" val="3134809945"/>
                  </a:ext>
                </a:extLst>
              </a:tr>
              <a:tr h="260985">
                <a:tc>
                  <a:txBody>
                    <a:bodyPr/>
                    <a:lstStyle/>
                    <a:p>
                      <a:pPr fontAlgn="ctr"/>
                      <a:r>
                        <a:rPr lang="en-US" b="1" dirty="0">
                          <a:solidFill>
                            <a:schemeClr val="bg1"/>
                          </a:solidFill>
                          <a:effectLst/>
                        </a:rPr>
                        <a:t>Mitigate STP Attacks</a:t>
                      </a:r>
                    </a:p>
                  </a:txBody>
                  <a:tcPr marL="47625" marR="47625" marT="47625" marB="47625" anchor="ctr">
                    <a:solidFill>
                      <a:schemeClr val="accent1"/>
                    </a:solidFill>
                  </a:tcPr>
                </a:tc>
                <a:tc>
                  <a:txBody>
                    <a:bodyPr/>
                    <a:lstStyle/>
                    <a:p>
                      <a:pPr fontAlgn="ctr"/>
                      <a:r>
                        <a:rPr lang="en-US" b="0" dirty="0">
                          <a:effectLst/>
                        </a:rPr>
                        <a:t>Explain how to configure </a:t>
                      </a:r>
                      <a:r>
                        <a:rPr lang="en-US" b="0" dirty="0" err="1">
                          <a:effectLst/>
                        </a:rPr>
                        <a:t>PortFast</a:t>
                      </a:r>
                      <a:r>
                        <a:rPr lang="en-US" b="0" dirty="0">
                          <a:effectLst/>
                        </a:rPr>
                        <a:t> and BPDU Guard to mitigate STP Attacks.</a:t>
                      </a:r>
                    </a:p>
                  </a:txBody>
                  <a:tcPr marL="47625" marR="47625" marT="47625" marB="47625" anchor="ctr"/>
                </a:tc>
                <a:extLst>
                  <a:ext uri="{0D108BD9-81ED-4DB2-BD59-A6C34878D82A}">
                    <a16:rowId xmlns:a16="http://schemas.microsoft.com/office/drawing/2014/main" val="503933313"/>
                  </a:ext>
                </a:extLst>
              </a:tr>
              <a:tr h="260985">
                <a:tc>
                  <a:txBody>
                    <a:bodyPr/>
                    <a:lstStyle/>
                    <a:p>
                      <a:pPr fontAlgn="ctr"/>
                      <a:r>
                        <a:rPr lang="en-US" b="1" dirty="0">
                          <a:solidFill>
                            <a:schemeClr val="bg1"/>
                          </a:solidFill>
                          <a:effectLst/>
                        </a:rPr>
                        <a:t>Proper CDP Usage</a:t>
                      </a:r>
                    </a:p>
                  </a:txBody>
                  <a:tcPr marL="47625" marR="47625" marT="47625" marB="47625" anchor="ctr">
                    <a:solidFill>
                      <a:schemeClr val="accent1"/>
                    </a:solidFill>
                  </a:tcPr>
                </a:tc>
                <a:tc>
                  <a:txBody>
                    <a:bodyPr/>
                    <a:lstStyle/>
                    <a:p>
                      <a:pPr fontAlgn="ctr"/>
                      <a:r>
                        <a:rPr lang="en-US" b="0" dirty="0">
                          <a:effectLst/>
                        </a:rPr>
                        <a:t>Best practices and avoiding </a:t>
                      </a:r>
                      <a:r>
                        <a:rPr lang="en-US"/>
                        <a:t>CDP reconnaissance.</a:t>
                      </a:r>
                      <a:endParaRPr lang="en-US" b="0" dirty="0">
                        <a:effectLst/>
                      </a:endParaRPr>
                    </a:p>
                  </a:txBody>
                  <a:tcPr marL="47625" marR="47625" marT="47625" marB="47625" anchor="ctr"/>
                </a:tc>
                <a:extLst>
                  <a:ext uri="{0D108BD9-81ED-4DB2-BD59-A6C34878D82A}">
                    <a16:rowId xmlns:a16="http://schemas.microsoft.com/office/drawing/2014/main" val="310960641"/>
                  </a:ext>
                </a:extLst>
              </a:tr>
            </a:tbl>
          </a:graphicData>
        </a:graphic>
      </p:graphicFrame>
    </p:spTree>
    <p:custDataLst>
      <p:tags r:id="rId1"/>
    </p:custDataLst>
    <p:extLst>
      <p:ext uri="{BB962C8B-B14F-4D97-AF65-F5344CB8AC3E}">
        <p14:creationId xmlns:p14="http://schemas.microsoft.com/office/powerpoint/2010/main" val="5768753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All switch ports (interfaces) should be secured before the switch is deployed for production use. </a:t>
            </a:r>
          </a:p>
          <a:p>
            <a:pPr>
              <a:buFont typeface="Arial" panose="020B0604020202020204" pitchFamily="34" charset="0"/>
              <a:buChar char="•"/>
            </a:pPr>
            <a:r>
              <a:rPr lang="en-US" sz="1600" dirty="0"/>
              <a:t>By default, Layer 2 switch ports are set to dynamic auto (</a:t>
            </a:r>
            <a:r>
              <a:rPr lang="en-US" sz="1600" dirty="0" err="1"/>
              <a:t>trunking</a:t>
            </a:r>
            <a:r>
              <a:rPr lang="en-US" sz="1600" dirty="0"/>
              <a:t> on). </a:t>
            </a:r>
          </a:p>
          <a:p>
            <a:pPr>
              <a:buFont typeface="Arial" panose="020B0604020202020204" pitchFamily="34" charset="0"/>
              <a:buChar char="•"/>
            </a:pPr>
            <a:r>
              <a:rPr lang="en-US" sz="1600" dirty="0"/>
              <a:t>The simplest and most effective method to prevent MAC address table overflow attacks is to enable port security. </a:t>
            </a:r>
          </a:p>
          <a:p>
            <a:pPr>
              <a:buFont typeface="Arial" panose="020B0604020202020204" pitchFamily="34" charset="0"/>
              <a:buChar char="•"/>
            </a:pPr>
            <a:r>
              <a:rPr lang="en-US" sz="1600" dirty="0"/>
              <a:t>The switch can be configured to learn about MAC addresses on a secure port in one of three ways: manually configured, dynamically learned, and dynamically learned – sticky. </a:t>
            </a:r>
          </a:p>
          <a:p>
            <a:pPr>
              <a:buFont typeface="Arial" panose="020B0604020202020204" pitchFamily="34" charset="0"/>
              <a:buChar char="•"/>
            </a:pPr>
            <a:r>
              <a:rPr lang="en-US" sz="1600" dirty="0"/>
              <a:t>If the MAC address of a device attached to the port differs from the list of secure addresses, then a port violation occurs. By default, the port enters the error-disabled state. When a port is placed in the error-disabled state, no traffic is sent or received on that port. </a:t>
            </a:r>
          </a:p>
          <a:p>
            <a:pPr>
              <a:buFont typeface="Arial" panose="020B0604020202020204" pitchFamily="34" charset="0"/>
              <a:buChar char="•"/>
            </a:pPr>
            <a:r>
              <a:rPr lang="en-US" sz="1600" dirty="0"/>
              <a:t>Mitigate VLAN Hopping attacks by disabling DTP negotiations, disabling unused ports, manually setting trunking where required, and using a native VLAN other than VLAN 1.</a:t>
            </a:r>
          </a:p>
          <a:p>
            <a:endParaRPr lang="en-US" sz="1600" dirty="0"/>
          </a:p>
        </p:txBody>
      </p:sp>
    </p:spTree>
    <p:custDataLst>
      <p:tags r:id="rId1"/>
    </p:custDataLst>
    <p:extLst>
      <p:ext uri="{BB962C8B-B14F-4D97-AF65-F5344CB8AC3E}">
        <p14:creationId xmlns:p14="http://schemas.microsoft.com/office/powerpoint/2010/main" val="29005707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The goal of a DHCP starvation attack is to create a Denial of Service (DoS) for connecting clients. DHCP spoofing attacks can be mitigated by using DHCP snooping on trusted ports. </a:t>
            </a:r>
          </a:p>
          <a:p>
            <a:pPr>
              <a:buFont typeface="Arial" panose="020B0604020202020204" pitchFamily="34" charset="0"/>
              <a:buChar char="•"/>
            </a:pPr>
            <a:r>
              <a:rPr lang="en-US" sz="1600" dirty="0"/>
              <a:t>DHCP snooping determines whether DHCP messages are from an administratively-configured trusted or untrusted source. It then filters DHCP messages and rate-limits DHCP traffic from untrusted sources. </a:t>
            </a:r>
          </a:p>
          <a:p>
            <a:pPr>
              <a:buFont typeface="Arial" panose="020B0604020202020204" pitchFamily="34" charset="0"/>
              <a:buChar char="•"/>
            </a:pPr>
            <a:r>
              <a:rPr lang="en-US" sz="1600" dirty="0"/>
              <a:t>Dynamic ARP inspection (DAI) requires DHCP snooping and helps prevent ARP attacks by verifying ARP traffic. </a:t>
            </a:r>
          </a:p>
          <a:p>
            <a:pPr>
              <a:buFont typeface="Arial" panose="020B0604020202020204" pitchFamily="34" charset="0"/>
              <a:buChar char="•"/>
            </a:pPr>
            <a:r>
              <a:rPr lang="en-US" sz="1600" dirty="0"/>
              <a:t>Implement Dynamic ARP Inspection to mitigate ARP spoofing and ARP poisoning.</a:t>
            </a:r>
          </a:p>
          <a:p>
            <a:pPr>
              <a:buFont typeface="Arial" panose="020B0604020202020204" pitchFamily="34" charset="0"/>
              <a:buChar char="•"/>
            </a:pPr>
            <a:r>
              <a:rPr lang="en-US" sz="1600" dirty="0"/>
              <a:t>To mitigate Spanning Tree Protocol (STP) manipulation attacks, use </a:t>
            </a:r>
            <a:r>
              <a:rPr lang="en-US" sz="1600" dirty="0" err="1"/>
              <a:t>PortFast</a:t>
            </a:r>
            <a:r>
              <a:rPr lang="en-US" sz="1600" dirty="0"/>
              <a:t> and Bridge Protocol Data Unit (BPDU) Guard.</a:t>
            </a:r>
          </a:p>
          <a:p>
            <a:endParaRPr lang="en-US" sz="1600" dirty="0"/>
          </a:p>
        </p:txBody>
      </p:sp>
    </p:spTree>
    <p:custDataLst>
      <p:tags r:id="rId1"/>
    </p:custDataLst>
    <p:extLst>
      <p:ext uri="{BB962C8B-B14F-4D97-AF65-F5344CB8AC3E}">
        <p14:creationId xmlns:p14="http://schemas.microsoft.com/office/powerpoint/2010/main" val="97093746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502411" y="732269"/>
            <a:ext cx="4069589" cy="3934981"/>
          </a:xfrm>
          <a:ln>
            <a:solidFill>
              <a:srgbClr val="000000"/>
            </a:solidFill>
          </a:ln>
        </p:spPr>
        <p:txBody>
          <a:bodyPr/>
          <a:lstStyle/>
          <a:p>
            <a:pPr>
              <a:buFont typeface="Arial" panose="020B0604020202020204" pitchFamily="34" charset="0"/>
              <a:buChar char="•"/>
            </a:pPr>
            <a:r>
              <a:rPr lang="en-US" sz="1200" b="1" dirty="0"/>
              <a:t>interface range</a:t>
            </a:r>
          </a:p>
          <a:p>
            <a:pPr>
              <a:buFont typeface="Arial" panose="020B0604020202020204" pitchFamily="34" charset="0"/>
              <a:buChar char="•"/>
            </a:pPr>
            <a:r>
              <a:rPr lang="en-US" sz="1200" b="1" dirty="0"/>
              <a:t>switchport port-security</a:t>
            </a:r>
          </a:p>
          <a:p>
            <a:pPr>
              <a:buFont typeface="Arial" panose="020B0604020202020204" pitchFamily="34" charset="0"/>
              <a:buChar char="•"/>
            </a:pPr>
            <a:r>
              <a:rPr lang="en-US" sz="1200" b="1" dirty="0"/>
              <a:t>switchport port-security interface</a:t>
            </a:r>
          </a:p>
          <a:p>
            <a:pPr>
              <a:buFont typeface="Arial" panose="020B0604020202020204" pitchFamily="34" charset="0"/>
              <a:buChar char="•"/>
            </a:pPr>
            <a:r>
              <a:rPr lang="en-US" sz="1200" b="1" dirty="0"/>
              <a:t>switchport port-security maximum</a:t>
            </a:r>
          </a:p>
          <a:p>
            <a:pPr>
              <a:buFont typeface="Arial" panose="020B0604020202020204" pitchFamily="34" charset="0"/>
              <a:buChar char="•"/>
            </a:pPr>
            <a:r>
              <a:rPr lang="en-US" sz="1200" b="1" dirty="0"/>
              <a:t>switchport port-security mac-address</a:t>
            </a:r>
          </a:p>
          <a:p>
            <a:pPr>
              <a:buFont typeface="Arial" panose="020B0604020202020204" pitchFamily="34" charset="0"/>
              <a:buChar char="•"/>
            </a:pPr>
            <a:r>
              <a:rPr lang="en-US" sz="1200" b="1" dirty="0"/>
              <a:t>switchport port-security mac-address sticky</a:t>
            </a:r>
          </a:p>
          <a:p>
            <a:pPr>
              <a:buFont typeface="Arial" panose="020B0604020202020204" pitchFamily="34" charset="0"/>
              <a:buChar char="•"/>
            </a:pPr>
            <a:r>
              <a:rPr lang="en-US" sz="1200" b="1" dirty="0"/>
              <a:t>switchport port-security aging time #</a:t>
            </a:r>
          </a:p>
          <a:p>
            <a:pPr>
              <a:buFont typeface="Arial" panose="020B0604020202020204" pitchFamily="34" charset="0"/>
              <a:buChar char="•"/>
            </a:pPr>
            <a:r>
              <a:rPr lang="en-US" sz="1200" b="1" dirty="0"/>
              <a:t>switchport port-security aging type </a:t>
            </a:r>
          </a:p>
          <a:p>
            <a:pPr>
              <a:buFont typeface="Arial" panose="020B0604020202020204" pitchFamily="34" charset="0"/>
              <a:buChar char="•"/>
            </a:pPr>
            <a:r>
              <a:rPr lang="en-US" sz="1200" b="1" dirty="0"/>
              <a:t>switchport port-security violation</a:t>
            </a:r>
          </a:p>
          <a:p>
            <a:pPr>
              <a:buFont typeface="Arial" panose="020B0604020202020204" pitchFamily="34" charset="0"/>
              <a:buChar char="•"/>
            </a:pPr>
            <a:r>
              <a:rPr lang="en-US" sz="1200" b="1" dirty="0"/>
              <a:t>show switchport port-security</a:t>
            </a:r>
          </a:p>
          <a:p>
            <a:pPr>
              <a:buFont typeface="Arial" panose="020B0604020202020204" pitchFamily="34" charset="0"/>
              <a:buChar char="•"/>
            </a:pPr>
            <a:r>
              <a:rPr lang="en-US" sz="1200" b="1" dirty="0"/>
              <a:t>switchport mode </a:t>
            </a:r>
            <a:r>
              <a:rPr lang="en-US" sz="1200" b="1" dirty="0" err="1"/>
              <a:t>access|trunk</a:t>
            </a:r>
            <a:endParaRPr lang="en-US" sz="1200" b="1" dirty="0"/>
          </a:p>
          <a:p>
            <a:pPr>
              <a:buFont typeface="Arial" panose="020B0604020202020204" pitchFamily="34" charset="0"/>
              <a:buChar char="•"/>
            </a:pPr>
            <a:r>
              <a:rPr lang="en-US" sz="1200" b="1" dirty="0"/>
              <a:t>switchport </a:t>
            </a:r>
            <a:r>
              <a:rPr lang="en-US" sz="1200" b="1" dirty="0" err="1"/>
              <a:t>nonegotiate</a:t>
            </a:r>
            <a:endParaRPr lang="en-US" sz="1200" b="1" dirty="0"/>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4572000" y="732268"/>
            <a:ext cx="4069589" cy="39349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switchport trunk native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limit rate</a:t>
            </a:r>
          </a:p>
          <a:p>
            <a:pPr>
              <a:buFont typeface="Arial" panose="020B0604020202020204" pitchFamily="34" charset="0"/>
              <a:buChar char="•"/>
            </a:pPr>
            <a:r>
              <a:rPr lang="en-US" sz="1200" b="1" dirty="0"/>
              <a:t>show </a:t>
            </a: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validate</a:t>
            </a:r>
          </a:p>
          <a:p>
            <a:pPr>
              <a:buFont typeface="Arial" panose="020B0604020202020204" pitchFamily="34" charset="0"/>
              <a:buChar char="•"/>
            </a:pPr>
            <a:r>
              <a:rPr lang="en-US" sz="1200" b="1" dirty="0"/>
              <a:t>spanning-tree </a:t>
            </a:r>
            <a:r>
              <a:rPr lang="en-US" sz="1200" b="1" dirty="0" err="1"/>
              <a:t>portfast</a:t>
            </a:r>
            <a:r>
              <a:rPr lang="en-US" sz="1200" b="1" dirty="0"/>
              <a:t> {default}</a:t>
            </a:r>
          </a:p>
          <a:p>
            <a:pPr>
              <a:buFont typeface="Arial" panose="020B0604020202020204" pitchFamily="34" charset="0"/>
              <a:buChar char="•"/>
            </a:pPr>
            <a:r>
              <a:rPr lang="en-US" sz="1200" b="1" dirty="0"/>
              <a:t>spanning-tree </a:t>
            </a:r>
            <a:r>
              <a:rPr lang="en-US" sz="1200" b="1" dirty="0" err="1"/>
              <a:t>bpduguard</a:t>
            </a:r>
            <a:r>
              <a:rPr lang="en-US" sz="1200" b="1" dirty="0"/>
              <a:t> enable</a:t>
            </a:r>
          </a:p>
          <a:p>
            <a:pPr>
              <a:buFont typeface="Arial" panose="020B0604020202020204" pitchFamily="34" charset="0"/>
              <a:buChar char="•"/>
            </a:pPr>
            <a:r>
              <a:rPr lang="en-US" sz="1200" b="1" dirty="0"/>
              <a:t>spanning-tree </a:t>
            </a:r>
            <a:r>
              <a:rPr lang="en-US" sz="1200" b="1" dirty="0" err="1"/>
              <a:t>porfast</a:t>
            </a:r>
            <a:r>
              <a:rPr lang="en-US" sz="1200" b="1" dirty="0"/>
              <a:t> </a:t>
            </a:r>
            <a:r>
              <a:rPr lang="en-US" sz="1200" b="1" dirty="0" err="1"/>
              <a:t>bpduguard</a:t>
            </a:r>
            <a:r>
              <a:rPr lang="en-US" sz="1200" b="1" dirty="0"/>
              <a:t> default</a:t>
            </a:r>
          </a:p>
        </p:txBody>
      </p:sp>
    </p:spTree>
    <p:custDataLst>
      <p:tags r:id="rId1"/>
    </p:custDataLst>
    <p:extLst>
      <p:ext uri="{BB962C8B-B14F-4D97-AF65-F5344CB8AC3E}">
        <p14:creationId xmlns:p14="http://schemas.microsoft.com/office/powerpoint/2010/main" val="311317522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11019</TotalTime>
  <Words>1577</Words>
  <Application>Microsoft Office PowerPoint</Application>
  <PresentationFormat>On-screen Show (16:9)</PresentationFormat>
  <Paragraphs>155</Paragraphs>
  <Slides>9</Slides>
  <Notes>9</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CiscoSans ExtraLight</vt:lpstr>
      <vt:lpstr>Wingdings</vt:lpstr>
      <vt:lpstr>Default Theme</vt:lpstr>
      <vt:lpstr>Module Objectives</vt:lpstr>
      <vt:lpstr>What Will You Learn?</vt:lpstr>
      <vt:lpstr>Module Practice and Quiz What Did I Learn In This Module? (Cont.)</vt:lpstr>
      <vt:lpstr>Module Practice and Quiz What Did I Learn In This Module? (Cont.)</vt:lpstr>
      <vt:lpstr>Module 10: LAN Security Concepts New Terms and Commands</vt:lpstr>
      <vt:lpstr>Module Objectives</vt:lpstr>
      <vt:lpstr>Module Practice and Quiz What Did I Learn In This Module?</vt:lpstr>
      <vt:lpstr>Module Practice and Quiz What Did I Learn In This Module? (Cont.)</vt:lpstr>
      <vt:lpstr>Module 11: LAN Security Concepts New Terms and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Baker, Steve</cp:lastModifiedBy>
  <cp:revision>286</cp:revision>
  <dcterms:created xsi:type="dcterms:W3CDTF">2019-10-18T06:21:22Z</dcterms:created>
  <dcterms:modified xsi:type="dcterms:W3CDTF">2024-11-03T19:13:40Z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