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5.xml" ContentType="application/vnd.openxmlformats-officedocument.presentationml.tags+xml"/>
  <Override PartName="/ppt/notesSlides/notesSlide21.xml" ContentType="application/vnd.openxmlformats-officedocument.presentationml.notesSlide+xml"/>
  <Override PartName="/ppt/tags/tag6.xml" ContentType="application/vnd.openxmlformats-officedocument.presentationml.tags+xml"/>
  <Override PartName="/ppt/notesSlides/notesSlide22.xml" ContentType="application/vnd.openxmlformats-officedocument.presentationml.notesSlide+xml"/>
  <Override PartName="/ppt/tags/tag7.xml" ContentType="application/vnd.openxmlformats-officedocument.presentationml.tags+xml"/>
  <Override PartName="/ppt/notesSlides/notesSlide23.xml" ContentType="application/vnd.openxmlformats-officedocument.presentationml.notesSlide+xml"/>
  <Override PartName="/ppt/tags/tag8.xml" ContentType="application/vnd.openxmlformats-officedocument.presentationml.tags+xml"/>
  <Override PartName="/ppt/notesSlides/notesSlide24.xml" ContentType="application/vnd.openxmlformats-officedocument.presentationml.notesSlide+xml"/>
  <Override PartName="/ppt/tags/tag9.xml" ContentType="application/vnd.openxmlformats-officedocument.presentationml.tags+xml"/>
  <Override PartName="/ppt/notesSlides/notesSlide25.xml" ContentType="application/vnd.openxmlformats-officedocument.presentationml.notesSlide+xml"/>
  <Override PartName="/ppt/tags/tag10.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28"/>
  </p:notesMasterIdLst>
  <p:sldIdLst>
    <p:sldId id="513" r:id="rId2"/>
    <p:sldId id="1151" r:id="rId3"/>
    <p:sldId id="1152" r:id="rId4"/>
    <p:sldId id="1153" r:id="rId5"/>
    <p:sldId id="1104" r:id="rId6"/>
    <p:sldId id="1118" r:id="rId7"/>
    <p:sldId id="1154" r:id="rId8"/>
    <p:sldId id="1155" r:id="rId9"/>
    <p:sldId id="1139" r:id="rId10"/>
    <p:sldId id="1156" r:id="rId11"/>
    <p:sldId id="1157" r:id="rId12"/>
    <p:sldId id="1158" r:id="rId13"/>
    <p:sldId id="1159" r:id="rId14"/>
    <p:sldId id="1160" r:id="rId15"/>
    <p:sldId id="1161" r:id="rId16"/>
    <p:sldId id="1162" r:id="rId17"/>
    <p:sldId id="1163" r:id="rId18"/>
    <p:sldId id="1164" r:id="rId19"/>
    <p:sldId id="1165" r:id="rId20"/>
    <p:sldId id="1166" r:id="rId21"/>
    <p:sldId id="957" r:id="rId22"/>
    <p:sldId id="1138" r:id="rId23"/>
    <p:sldId id="1167" r:id="rId24"/>
    <p:sldId id="1168" r:id="rId25"/>
    <p:sldId id="874" r:id="rId26"/>
    <p:sldId id="291" r:id="rId27"/>
  </p:sldIdLst>
  <p:sldSz cx="9144000" cy="5143500" type="screen16x9"/>
  <p:notesSz cx="6858000" cy="9144000"/>
  <p:custDataLst>
    <p:tags r:id="rId29"/>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09" autoAdjust="0"/>
    <p:restoredTop sz="75082" autoAdjust="0"/>
  </p:normalViewPr>
  <p:slideViewPr>
    <p:cSldViewPr snapToGrid="0" showGuides="1">
      <p:cViewPr varScale="1">
        <p:scale>
          <a:sx n="112" d="100"/>
          <a:sy n="112" d="100"/>
        </p:scale>
        <p:origin x="540" y="96"/>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12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10/30/2024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Switching, Routing and Wireless Essentials v7.0 (SRWE)</a:t>
            </a:r>
          </a:p>
          <a:p>
            <a:pPr>
              <a:buFontTx/>
              <a:buNone/>
            </a:pPr>
            <a:r>
              <a:rPr lang="en-US" dirty="0">
                <a:solidFill>
                  <a:schemeClr val="accent5">
                    <a:lumMod val="40000"/>
                    <a:lumOff val="60000"/>
                  </a:schemeClr>
                </a:solidFill>
              </a:rPr>
              <a:t>Module 10: LAN Security Concepts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10.5.1 – Video – VLAN and DHCP Attacks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462423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10.5.2 – VLAN Hopping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2877408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10.5.3 – VLAN Double-Tagging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474460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10.5.3 – VLAN Double-Tagging Attacks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1634378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10.5.4 – DHCP Messages</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7821757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10.5.5 – DHCP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814701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10.5.6 - </a:t>
            </a:r>
            <a:r>
              <a:rPr lang="en-US" sz="1200" dirty="0"/>
              <a:t>Video – ARP Attacks, STP Attacks, and CDP Reconnaissance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654168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10.5.7- </a:t>
            </a:r>
            <a:r>
              <a:rPr lang="en-US" sz="1200" dirty="0"/>
              <a:t>ARP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790860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10.5.8 – Address Spoofing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947476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10.5.9 – STP Attack</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258778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10.3 – Layer 2 Security Threats</a:t>
            </a:r>
          </a:p>
          <a:p>
            <a:r>
              <a:rPr lang="en-US" dirty="0"/>
              <a:t>10.3.1 -  Layer 2 Vulnerabilities</a:t>
            </a:r>
          </a:p>
        </p:txBody>
      </p:sp>
      <p:sp>
        <p:nvSpPr>
          <p:cNvPr id="4" name="Slide Number Placeholder 3"/>
          <p:cNvSpPr>
            <a:spLocks noGrp="1"/>
          </p:cNvSpPr>
          <p:nvPr>
            <p:ph type="sldNum" sz="quarter" idx="5"/>
          </p:nvPr>
        </p:nvSpPr>
        <p:spPr/>
        <p:txBody>
          <a:bodyPr/>
          <a:lstStyle/>
          <a:p>
            <a:fld id="{5641018C-6CAF-B84E-B92C-ECB119457FBA}" type="slidenum">
              <a:rPr lang="en-US" smtClean="0"/>
              <a:t>2</a:t>
            </a:fld>
            <a:endParaRPr lang="en-US" dirty="0"/>
          </a:p>
        </p:txBody>
      </p:sp>
    </p:spTree>
    <p:extLst>
      <p:ext uri="{BB962C8B-B14F-4D97-AF65-F5344CB8AC3E}">
        <p14:creationId xmlns:p14="http://schemas.microsoft.com/office/powerpoint/2010/main" val="3252495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10.5.10 – CDP Reconnaissance</a:t>
            </a:r>
          </a:p>
          <a:p>
            <a:r>
              <a:rPr lang="en-US" dirty="0"/>
              <a:t>10.5.11 – Check Your Understanding – LAN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17372386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 – LAN Security Concepts</a:t>
            </a:r>
          </a:p>
          <a:p>
            <a:r>
              <a:rPr lang="en-US" sz="1200" dirty="0"/>
              <a:t>10.6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22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 – LAN Security Concepts</a:t>
            </a:r>
          </a:p>
          <a:p>
            <a:r>
              <a:rPr lang="en-US" sz="1200" dirty="0"/>
              <a:t>10.6 – Module Practice and Quiz</a:t>
            </a:r>
          </a:p>
          <a:p>
            <a:r>
              <a:rPr lang="en-US" sz="1200" dirty="0"/>
              <a:t>10.6.1 – What did I learn in this module?</a:t>
            </a:r>
          </a:p>
        </p:txBody>
      </p:sp>
    </p:spTree>
    <p:extLst>
      <p:ext uri="{BB962C8B-B14F-4D97-AF65-F5344CB8AC3E}">
        <p14:creationId xmlns:p14="http://schemas.microsoft.com/office/powerpoint/2010/main" val="2527915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23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 – LAN Security Concepts</a:t>
            </a:r>
          </a:p>
          <a:p>
            <a:r>
              <a:rPr lang="en-US" sz="1200" dirty="0"/>
              <a:t>10.6 – Module Practice and Quiz</a:t>
            </a:r>
          </a:p>
          <a:p>
            <a:r>
              <a:rPr lang="en-US" sz="1200" dirty="0"/>
              <a:t>10.6.1 – What did I learn in this module? (Cont.)</a:t>
            </a:r>
          </a:p>
        </p:txBody>
      </p:sp>
    </p:spTree>
    <p:extLst>
      <p:ext uri="{BB962C8B-B14F-4D97-AF65-F5344CB8AC3E}">
        <p14:creationId xmlns:p14="http://schemas.microsoft.com/office/powerpoint/2010/main" val="641256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24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 – LAN Security Concepts</a:t>
            </a:r>
          </a:p>
          <a:p>
            <a:r>
              <a:rPr lang="en-US" sz="1200" dirty="0"/>
              <a:t>10.6 – Module Practice and Quiz</a:t>
            </a:r>
          </a:p>
          <a:p>
            <a:r>
              <a:rPr lang="en-US" sz="1200" dirty="0"/>
              <a:t>10.6.1 – What did I learn in this module? (Cont.)</a:t>
            </a:r>
          </a:p>
          <a:p>
            <a:r>
              <a:rPr lang="en-US" sz="1200" dirty="0"/>
              <a:t>10.6.2 – Module Quiz – LAN Security Concepts</a:t>
            </a:r>
          </a:p>
        </p:txBody>
      </p:sp>
    </p:spTree>
    <p:extLst>
      <p:ext uri="{BB962C8B-B14F-4D97-AF65-F5344CB8AC3E}">
        <p14:creationId xmlns:p14="http://schemas.microsoft.com/office/powerpoint/2010/main" val="20979691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25</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10.3 – Layer 2 Security Threats</a:t>
            </a:r>
          </a:p>
          <a:p>
            <a:r>
              <a:rPr lang="en-US" dirty="0"/>
              <a:t>10.3.2 -  Switch Attack Categories</a:t>
            </a:r>
          </a:p>
        </p:txBody>
      </p:sp>
      <p:sp>
        <p:nvSpPr>
          <p:cNvPr id="4" name="Slide Number Placeholder 3"/>
          <p:cNvSpPr>
            <a:spLocks noGrp="1"/>
          </p:cNvSpPr>
          <p:nvPr>
            <p:ph type="sldNum" sz="quarter" idx="5"/>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2661455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10.3 – Layer 2 Security Threats</a:t>
            </a:r>
          </a:p>
          <a:p>
            <a:r>
              <a:rPr lang="en-US" dirty="0"/>
              <a:t>10.3.3 -  Switch Attack Mitigation Techniques</a:t>
            </a:r>
          </a:p>
          <a:p>
            <a:r>
              <a:rPr lang="en-US" dirty="0"/>
              <a:t>10.3.4 – Check Your Understanding– Layer 2 Security Threats</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843226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10.4 – MAC Address Table Attack</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10.4 – MAC Address Table Attack</a:t>
            </a:r>
          </a:p>
          <a:p>
            <a:r>
              <a:rPr lang="en-US" dirty="0"/>
              <a:t>10.4.1 – Switch Operation Review</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2101571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10.4 – MAC Address Table Attack</a:t>
            </a:r>
          </a:p>
          <a:p>
            <a:r>
              <a:rPr lang="en-US" dirty="0"/>
              <a:t>10.4.2 – MAC Address Table Flooding</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3168899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10.4 – MAC Address Table Attack</a:t>
            </a:r>
          </a:p>
          <a:p>
            <a:r>
              <a:rPr lang="en-US" dirty="0"/>
              <a:t>10.4.3 – MAC Address Table Attack Mitigation</a:t>
            </a:r>
          </a:p>
          <a:p>
            <a:r>
              <a:rPr lang="en-US" dirty="0"/>
              <a:t>10.4.4 – Check Your Understanding – MAC Address Table Attacks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3578913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9622305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hemeOverride" Target="../theme/themeOverride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0.xml"/><Relationship Id="rId1" Type="http://schemas.openxmlformats.org/officeDocument/2006/relationships/tags" Target="../tags/tag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7030A0"/>
        </a:solid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238761" y="461472"/>
            <a:ext cx="6557379" cy="672465"/>
          </a:xfrm>
        </p:spPr>
        <p:txBody>
          <a:bodyPr/>
          <a:lstStyle/>
          <a:p>
            <a:r>
              <a:rPr lang="en-US" sz="4400" dirty="0">
                <a:solidFill>
                  <a:schemeClr val="accent5">
                    <a:lumMod val="40000"/>
                    <a:lumOff val="60000"/>
                  </a:schemeClr>
                </a:solidFill>
              </a:rPr>
              <a:t>LAN Security Concepts</a:t>
            </a:r>
          </a:p>
        </p:txBody>
      </p:sp>
    </p:spTree>
    <p:custDataLst>
      <p:tags r:id="rId2"/>
    </p:custDataLst>
    <p:extLst>
      <p:ext uri="{BB962C8B-B14F-4D97-AF65-F5344CB8AC3E}">
        <p14:creationId xmlns:p14="http://schemas.microsoft.com/office/powerpoint/2010/main" val="343650477"/>
      </p:ext>
    </p:extLst>
  </p:cSld>
  <p:clrMapOvr>
    <a:overrideClrMapping bg1="lt1" tx1="dk1" bg2="lt2" tx2="dk2" accent1="accent1" accent2="accent2" accent3="accent3" accent4="accent4" accent5="accent5" accent6="accent6" hlink="hlink" folHlink="folHlink"/>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rgbClr val="7030A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Video – VLAN and DHCP Attacks</a:t>
            </a:r>
          </a:p>
        </p:txBody>
      </p:sp>
      <p:sp>
        <p:nvSpPr>
          <p:cNvPr id="5" name="Content Placeholder 4">
            <a:extLst>
              <a:ext uri="{FF2B5EF4-FFF2-40B4-BE49-F238E27FC236}">
                <a16:creationId xmlns:a16="http://schemas.microsoft.com/office/drawing/2014/main" id="{2A0034F6-AAB1-384F-9110-1C872704588C}"/>
              </a:ext>
            </a:extLst>
          </p:cNvPr>
          <p:cNvSpPr>
            <a:spLocks noGrp="1"/>
          </p:cNvSpPr>
          <p:nvPr>
            <p:ph idx="1"/>
          </p:nvPr>
        </p:nvSpPr>
        <p:spPr>
          <a:xfrm>
            <a:off x="474662" y="763736"/>
            <a:ext cx="8280057" cy="3657998"/>
          </a:xfrm>
        </p:spPr>
        <p:txBody>
          <a:bodyPr/>
          <a:lstStyle/>
          <a:p>
            <a:pPr algn="l"/>
            <a:r>
              <a:rPr lang="en-US" sz="1800" dirty="0">
                <a:solidFill>
                  <a:srgbClr val="000000"/>
                </a:solidFill>
              </a:rPr>
              <a:t>This video will cover the following:</a:t>
            </a:r>
          </a:p>
          <a:p>
            <a:pPr marL="285750" indent="-285750" algn="l">
              <a:buFont typeface="Arial" panose="020B0604020202020204" pitchFamily="34" charset="0"/>
              <a:buChar char="•"/>
            </a:pPr>
            <a:r>
              <a:rPr lang="en-US" sz="1800" dirty="0">
                <a:solidFill>
                  <a:srgbClr val="000000"/>
                </a:solidFill>
              </a:rPr>
              <a:t>VLAN Hopping Attack</a:t>
            </a:r>
          </a:p>
          <a:p>
            <a:pPr marL="285750" indent="-285750" algn="l">
              <a:buFont typeface="Arial" panose="020B0604020202020204" pitchFamily="34" charset="0"/>
              <a:buChar char="•"/>
            </a:pPr>
            <a:r>
              <a:rPr lang="en-US" sz="1800" dirty="0">
                <a:solidFill>
                  <a:srgbClr val="000000"/>
                </a:solidFill>
              </a:rPr>
              <a:t>VLAN Double-Tagging Attack</a:t>
            </a:r>
          </a:p>
          <a:p>
            <a:pPr marL="285750" indent="-285750" algn="l">
              <a:buFont typeface="Arial" panose="020B0604020202020204" pitchFamily="34" charset="0"/>
              <a:buChar char="•"/>
            </a:pPr>
            <a:r>
              <a:rPr lang="en-US" sz="1800" dirty="0">
                <a:solidFill>
                  <a:srgbClr val="000000"/>
                </a:solidFill>
              </a:rPr>
              <a:t>DHCP Starvation Attack</a:t>
            </a:r>
          </a:p>
          <a:p>
            <a:pPr marL="285750" indent="-285750" algn="l">
              <a:buFont typeface="Arial" panose="020B0604020202020204" pitchFamily="34" charset="0"/>
              <a:buChar char="•"/>
            </a:pPr>
            <a:r>
              <a:rPr lang="en-US" sz="1800" dirty="0">
                <a:solidFill>
                  <a:srgbClr val="000000"/>
                </a:solidFill>
              </a:rPr>
              <a:t>DHCP Spoofing Attack</a:t>
            </a:r>
          </a:p>
        </p:txBody>
      </p:sp>
    </p:spTree>
    <p:extLst>
      <p:ext uri="{BB962C8B-B14F-4D97-AF65-F5344CB8AC3E}">
        <p14:creationId xmlns:p14="http://schemas.microsoft.com/office/powerpoint/2010/main" val="3658379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rgbClr val="7030A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VLAN Hopping Attacks</a:t>
            </a:r>
          </a:p>
        </p:txBody>
      </p:sp>
      <p:sp>
        <p:nvSpPr>
          <p:cNvPr id="4" name="Content Placeholder 3">
            <a:extLst>
              <a:ext uri="{FF2B5EF4-FFF2-40B4-BE49-F238E27FC236}">
                <a16:creationId xmlns:a16="http://schemas.microsoft.com/office/drawing/2014/main" id="{3B0A4675-4A69-B140-965F-8EBF6E6ACFA6}"/>
              </a:ext>
            </a:extLst>
          </p:cNvPr>
          <p:cNvSpPr>
            <a:spLocks noGrp="1"/>
          </p:cNvSpPr>
          <p:nvPr>
            <p:ph idx="1"/>
          </p:nvPr>
        </p:nvSpPr>
        <p:spPr>
          <a:xfrm>
            <a:off x="200026" y="763736"/>
            <a:ext cx="4557326" cy="3657998"/>
          </a:xfrm>
        </p:spPr>
        <p:txBody>
          <a:bodyPr/>
          <a:lstStyle/>
          <a:p>
            <a:pPr marL="0" indent="0" algn="l"/>
            <a:r>
              <a:rPr lang="en-US" sz="1500" dirty="0">
                <a:solidFill>
                  <a:srgbClr val="000000"/>
                </a:solidFill>
              </a:rPr>
              <a:t>A VLAN hopping attack enables traffic from one VLAN to be seen by another VLAN without the aid of a router. In a basic VLAN hopping attack, the threat actor configures a host to act like a switch to take advantage of the automatic trunking port feature enabled by default on most switch ports.</a:t>
            </a:r>
          </a:p>
          <a:p>
            <a:pPr marL="0" indent="0" algn="l"/>
            <a:endParaRPr lang="en-US" sz="1500" dirty="0">
              <a:solidFill>
                <a:srgbClr val="000000"/>
              </a:solidFill>
            </a:endParaRPr>
          </a:p>
          <a:p>
            <a:pPr marL="0" indent="0" algn="l"/>
            <a:r>
              <a:rPr lang="en-US" sz="1500" dirty="0">
                <a:solidFill>
                  <a:srgbClr val="000000"/>
                </a:solidFill>
              </a:rPr>
              <a:t>The threat actor configures the host to spoof 802.1Q signaling and Cisco-proprietary Dynamic Trunking Protocol (DTP) signaling to trunk with the connecting switch. If successful, the switch establishes a trunk link with the host, as shown in the figure. Now the threat actor can access all the VLANs on the switch. The threat actor can send and receive traffic on any VLAN, effectively hopping between VLANs.</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15B65ED4-6166-0049-9C4F-C32B940BCD6D}"/>
              </a:ext>
            </a:extLst>
          </p:cNvPr>
          <p:cNvPicPr>
            <a:picLocks noChangeAspect="1"/>
          </p:cNvPicPr>
          <p:nvPr/>
        </p:nvPicPr>
        <p:blipFill>
          <a:blip r:embed="rId3"/>
          <a:stretch>
            <a:fillRect/>
          </a:stretch>
        </p:blipFill>
        <p:spPr>
          <a:xfrm>
            <a:off x="4876968" y="1305783"/>
            <a:ext cx="3996618" cy="2178822"/>
          </a:xfrm>
          <a:prstGeom prst="rect">
            <a:avLst/>
          </a:prstGeom>
        </p:spPr>
      </p:pic>
    </p:spTree>
    <p:extLst>
      <p:ext uri="{BB962C8B-B14F-4D97-AF65-F5344CB8AC3E}">
        <p14:creationId xmlns:p14="http://schemas.microsoft.com/office/powerpoint/2010/main" val="3049657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rgbClr val="7030A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VLAN Double-Tagging Attacks</a:t>
            </a:r>
          </a:p>
        </p:txBody>
      </p:sp>
      <p:sp>
        <p:nvSpPr>
          <p:cNvPr id="5" name="Content Placeholder 4">
            <a:extLst>
              <a:ext uri="{FF2B5EF4-FFF2-40B4-BE49-F238E27FC236}">
                <a16:creationId xmlns:a16="http://schemas.microsoft.com/office/drawing/2014/main" id="{673C65D5-FC37-3B43-A2FC-291F60391501}"/>
              </a:ext>
            </a:extLst>
          </p:cNvPr>
          <p:cNvSpPr>
            <a:spLocks noGrp="1"/>
          </p:cNvSpPr>
          <p:nvPr>
            <p:ph idx="1"/>
          </p:nvPr>
        </p:nvSpPr>
        <p:spPr>
          <a:xfrm>
            <a:off x="219076" y="763736"/>
            <a:ext cx="8535644" cy="3657998"/>
          </a:xfrm>
        </p:spPr>
        <p:txBody>
          <a:bodyPr/>
          <a:lstStyle/>
          <a:p>
            <a:pPr marL="0" indent="0" algn="l"/>
            <a:r>
              <a:rPr lang="en-US" sz="1500" dirty="0">
                <a:solidFill>
                  <a:srgbClr val="000000"/>
                </a:solidFill>
              </a:rPr>
              <a:t>A threat actor is specific situations could embed a hidden 802.1Q tag inside the frame that already has an 802.1Q tag. This tag allows the frame to go to a VLAN that the original 802.1Q tag did not specify.</a:t>
            </a:r>
          </a:p>
          <a:p>
            <a:pPr marL="285750" indent="-285750" algn="l">
              <a:buFont typeface="Arial" panose="020B0604020202020204" pitchFamily="34" charset="0"/>
              <a:buChar char="•"/>
            </a:pPr>
            <a:r>
              <a:rPr lang="en-US" sz="1500" b="1" dirty="0">
                <a:solidFill>
                  <a:srgbClr val="000000"/>
                </a:solidFill>
              </a:rPr>
              <a:t>Step 1: </a:t>
            </a:r>
            <a:r>
              <a:rPr lang="en-US" sz="1500" dirty="0">
                <a:solidFill>
                  <a:srgbClr val="000000"/>
                </a:solidFill>
              </a:rPr>
              <a:t>The threat actor sends a double-tagged 802.1Q frame to the switch. The outer header has the VLAN tag of the threat actor, which is the same as the native VLAN of the trunk port.</a:t>
            </a:r>
          </a:p>
          <a:p>
            <a:pPr marL="285750" indent="-285750" algn="l">
              <a:buFont typeface="Arial" panose="020B0604020202020204" pitchFamily="34" charset="0"/>
              <a:buChar char="•"/>
            </a:pPr>
            <a:r>
              <a:rPr lang="en-US" sz="1500" b="1" dirty="0">
                <a:solidFill>
                  <a:srgbClr val="000000"/>
                </a:solidFill>
              </a:rPr>
              <a:t>Step 2</a:t>
            </a:r>
            <a:r>
              <a:rPr lang="en-US" sz="1500" dirty="0">
                <a:solidFill>
                  <a:srgbClr val="000000"/>
                </a:solidFill>
              </a:rPr>
              <a:t>: The frame arrives on the first switch, which looks at the first 4-byte 802.1Q tag. The switch sees that the frame is destined for the native VLAN. The switch forwards the packet out all native VLAN ports after stripping the VLAN tag. The frame is not retagged because it is part of the native VLAN. At this point, the inner VLAN tag is still intact and has not been inspected by the first switch.</a:t>
            </a:r>
          </a:p>
          <a:p>
            <a:pPr marL="285750" indent="-285750" algn="l">
              <a:buFont typeface="Arial" panose="020B0604020202020204" pitchFamily="34" charset="0"/>
              <a:buChar char="•"/>
            </a:pPr>
            <a:r>
              <a:rPr lang="en-US" sz="1500" b="1" dirty="0">
                <a:solidFill>
                  <a:srgbClr val="000000"/>
                </a:solidFill>
              </a:rPr>
              <a:t>Step 3</a:t>
            </a:r>
            <a:r>
              <a:rPr lang="en-US" sz="1500" dirty="0">
                <a:solidFill>
                  <a:srgbClr val="000000"/>
                </a:solidFill>
              </a:rPr>
              <a:t>: The frame arrives at the second switch which has no knowledge that it was supposed to be for the native VLAN. Native VLAN traffic is not tagged by the sending switch as specified in the 802.1Q specification. The second switch looks only at the inner 802.1Q tag that the threat actor inserted and sees that the frame is destined the target VLAN. The second switch sends the frame on to the target or floods it, depending on whether there is an existing MAC address table entry for the target.</a:t>
            </a:r>
          </a:p>
        </p:txBody>
      </p:sp>
    </p:spTree>
    <p:extLst>
      <p:ext uri="{BB962C8B-B14F-4D97-AF65-F5344CB8AC3E}">
        <p14:creationId xmlns:p14="http://schemas.microsoft.com/office/powerpoint/2010/main" val="2448834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rgbClr val="7030A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VLAN Double-Tagging Attacks (Cont.)</a:t>
            </a:r>
          </a:p>
        </p:txBody>
      </p:sp>
      <p:sp>
        <p:nvSpPr>
          <p:cNvPr id="4" name="Content Placeholder 3">
            <a:extLst>
              <a:ext uri="{FF2B5EF4-FFF2-40B4-BE49-F238E27FC236}">
                <a16:creationId xmlns:a16="http://schemas.microsoft.com/office/drawing/2014/main" id="{F8ECADB4-1C1D-7B40-B8CF-8A1FA1C78DB6}"/>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A VLAN double-tagging attack is unidirectional and works only when the attacker is connected to a port residing in the same VLAN as the native VLAN of the trunk port. The idea is that double tagging allows the attacker to send data to hosts or servers on a VLAN that otherwise would be blocked by some type of access control configuration. Presumably the return traffic will also be permitted, thus giving the attacker the ability to communicate with devices on the normally blocked VLAN.</a:t>
            </a:r>
          </a:p>
          <a:p>
            <a:pPr marL="0" indent="0" algn="l"/>
            <a:endParaRPr lang="en-US" sz="1600" dirty="0">
              <a:solidFill>
                <a:srgbClr val="000000"/>
              </a:solidFill>
            </a:endParaRPr>
          </a:p>
          <a:p>
            <a:pPr marL="0" indent="0" algn="l"/>
            <a:r>
              <a:rPr lang="en-US" sz="1600" b="1" dirty="0">
                <a:solidFill>
                  <a:srgbClr val="000000"/>
                </a:solidFill>
              </a:rPr>
              <a:t>VLAN Attack Mitigation - </a:t>
            </a:r>
            <a:r>
              <a:rPr lang="en-US" sz="1600" dirty="0">
                <a:solidFill>
                  <a:srgbClr val="000000"/>
                </a:solidFill>
              </a:rPr>
              <a:t>VLAN hopping and VLAN double-tagging attacks can be prevented by implementing the following trunk security guidelines, as discussed in a previous module:</a:t>
            </a:r>
          </a:p>
          <a:p>
            <a:pPr marL="415985" lvl="1" indent="-342900">
              <a:buFont typeface="Arial" panose="020B0604020202020204" pitchFamily="34" charset="0"/>
              <a:buChar char="•"/>
            </a:pPr>
            <a:r>
              <a:rPr lang="en-US" sz="1600" dirty="0">
                <a:solidFill>
                  <a:srgbClr val="000000"/>
                </a:solidFill>
              </a:rPr>
              <a:t>Disable trunking on all access ports.</a:t>
            </a:r>
          </a:p>
          <a:p>
            <a:pPr marL="415985" lvl="1" indent="-342900">
              <a:buFont typeface="Arial" panose="020B0604020202020204" pitchFamily="34" charset="0"/>
              <a:buChar char="•"/>
            </a:pPr>
            <a:r>
              <a:rPr lang="en-US" sz="1600" dirty="0">
                <a:solidFill>
                  <a:srgbClr val="000000"/>
                </a:solidFill>
              </a:rPr>
              <a:t>Disable auto trunking on trunk links so that trunks must be manually enabled.</a:t>
            </a:r>
          </a:p>
          <a:p>
            <a:pPr marL="415985" lvl="1" indent="-342900">
              <a:buFont typeface="Arial" panose="020B0604020202020204" pitchFamily="34" charset="0"/>
              <a:buChar char="•"/>
            </a:pPr>
            <a:r>
              <a:rPr lang="en-US" sz="1600" dirty="0">
                <a:solidFill>
                  <a:srgbClr val="000000"/>
                </a:solidFill>
              </a:rPr>
              <a:t>Be sure that the native VLAN is only used for trunk links.</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139717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rgbClr val="7030A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DHCP Messages</a:t>
            </a:r>
          </a:p>
        </p:txBody>
      </p:sp>
      <p:sp>
        <p:nvSpPr>
          <p:cNvPr id="5" name="Content Placeholder 4">
            <a:extLst>
              <a:ext uri="{FF2B5EF4-FFF2-40B4-BE49-F238E27FC236}">
                <a16:creationId xmlns:a16="http://schemas.microsoft.com/office/drawing/2014/main" id="{A15A5F89-F3B9-DD46-896D-C4DF6594A77C}"/>
              </a:ext>
            </a:extLst>
          </p:cNvPr>
          <p:cNvSpPr>
            <a:spLocks noGrp="1"/>
          </p:cNvSpPr>
          <p:nvPr>
            <p:ph idx="1"/>
          </p:nvPr>
        </p:nvSpPr>
        <p:spPr>
          <a:xfrm>
            <a:off x="123826" y="763736"/>
            <a:ext cx="8630894" cy="752639"/>
          </a:xfrm>
        </p:spPr>
        <p:txBody>
          <a:bodyPr/>
          <a:lstStyle/>
          <a:p>
            <a:pPr marL="0" indent="0" algn="l"/>
            <a:r>
              <a:rPr lang="en-US" sz="1600" dirty="0">
                <a:solidFill>
                  <a:srgbClr val="000000"/>
                </a:solidFill>
              </a:rPr>
              <a:t>DHCP servers dynamically provide IP configuration information including IP address, subnet mask, default gateway, DNS servers, and more to clients. A review of the sequence of the DHCP message exchange between client and server is show in the figure.</a:t>
            </a:r>
          </a:p>
        </p:txBody>
      </p:sp>
      <p:pic>
        <p:nvPicPr>
          <p:cNvPr id="2" name="Picture 1">
            <a:extLst>
              <a:ext uri="{FF2B5EF4-FFF2-40B4-BE49-F238E27FC236}">
                <a16:creationId xmlns:a16="http://schemas.microsoft.com/office/drawing/2014/main" id="{DA506D23-2044-4AB4-94F2-70B8DD874520}"/>
              </a:ext>
            </a:extLst>
          </p:cNvPr>
          <p:cNvPicPr>
            <a:picLocks noChangeAspect="1"/>
          </p:cNvPicPr>
          <p:nvPr/>
        </p:nvPicPr>
        <p:blipFill>
          <a:blip r:embed="rId3"/>
          <a:stretch>
            <a:fillRect/>
          </a:stretch>
        </p:blipFill>
        <p:spPr>
          <a:xfrm>
            <a:off x="1737392" y="1602100"/>
            <a:ext cx="4546853" cy="3177549"/>
          </a:xfrm>
          <a:prstGeom prst="rect">
            <a:avLst/>
          </a:prstGeom>
        </p:spPr>
      </p:pic>
    </p:spTree>
    <p:extLst>
      <p:ext uri="{BB962C8B-B14F-4D97-AF65-F5344CB8AC3E}">
        <p14:creationId xmlns:p14="http://schemas.microsoft.com/office/powerpoint/2010/main" val="388771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rgbClr val="7030A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DHCP Attacks</a:t>
            </a:r>
          </a:p>
        </p:txBody>
      </p:sp>
      <p:sp>
        <p:nvSpPr>
          <p:cNvPr id="5" name="Content Placeholder 4">
            <a:extLst>
              <a:ext uri="{FF2B5EF4-FFF2-40B4-BE49-F238E27FC236}">
                <a16:creationId xmlns:a16="http://schemas.microsoft.com/office/drawing/2014/main" id="{A15A5F89-F3B9-DD46-896D-C4DF6594A77C}"/>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Two types of DHCP attacks are DHCP starvation and DHCP spoofing. Both attacks are mitigated by implementing DHCP snooping.</a:t>
            </a:r>
          </a:p>
          <a:p>
            <a:pPr marL="342900" indent="-342900" algn="l">
              <a:buFont typeface="Arial" panose="020B0604020202020204" pitchFamily="34" charset="0"/>
              <a:buChar char="•"/>
            </a:pPr>
            <a:r>
              <a:rPr lang="en-US" sz="1600" b="1" dirty="0">
                <a:solidFill>
                  <a:srgbClr val="000000"/>
                </a:solidFill>
              </a:rPr>
              <a:t>DHCP Starvation Attack  – </a:t>
            </a:r>
            <a:r>
              <a:rPr lang="en-US" sz="1600" dirty="0">
                <a:solidFill>
                  <a:srgbClr val="000000"/>
                </a:solidFill>
              </a:rPr>
              <a:t>The goal of this attack is to create a DoS for connecting clients. DHCP starvation attacks require an attack tool such as Gobbler. Gobbler has the ability to look at the entire scope of leasable IP addresses and tries to lease them all. Specifically, it creates DHCP discovery messages with bogus MAC addresses.</a:t>
            </a:r>
          </a:p>
          <a:p>
            <a:pPr marL="342900" indent="-342900" algn="l">
              <a:buFont typeface="Arial" panose="020B0604020202020204" pitchFamily="34" charset="0"/>
              <a:buChar char="•"/>
            </a:pPr>
            <a:r>
              <a:rPr lang="en-US" sz="1600" b="1" dirty="0">
                <a:solidFill>
                  <a:srgbClr val="000000"/>
                </a:solidFill>
              </a:rPr>
              <a:t>DHCP Spoofing Attack – </a:t>
            </a:r>
            <a:r>
              <a:rPr lang="en-US" sz="1600" dirty="0">
                <a:solidFill>
                  <a:srgbClr val="000000"/>
                </a:solidFill>
              </a:rPr>
              <a:t>This</a:t>
            </a:r>
            <a:r>
              <a:rPr lang="en-US" sz="1600" b="1" dirty="0">
                <a:solidFill>
                  <a:srgbClr val="000000"/>
                </a:solidFill>
              </a:rPr>
              <a:t> </a:t>
            </a:r>
            <a:r>
              <a:rPr lang="en-US" sz="1600" dirty="0">
                <a:solidFill>
                  <a:srgbClr val="000000"/>
                </a:solidFill>
              </a:rPr>
              <a:t>occurs when a rogue DHCP server is connected to the network and provides false IP configuration parameters to legitimate clients. A rogue server can provide a variety of misleading information, including the following:</a:t>
            </a:r>
          </a:p>
          <a:p>
            <a:pPr marL="489010" lvl="2" indent="-342900">
              <a:buFont typeface="Arial" panose="020B0604020202020204" pitchFamily="34" charset="0"/>
              <a:buChar char="•"/>
            </a:pPr>
            <a:r>
              <a:rPr lang="en-US" b="1" dirty="0">
                <a:solidFill>
                  <a:srgbClr val="000000"/>
                </a:solidFill>
              </a:rPr>
              <a:t>Wrong default gateway</a:t>
            </a:r>
            <a:r>
              <a:rPr lang="en-US" dirty="0">
                <a:solidFill>
                  <a:srgbClr val="000000"/>
                </a:solidFill>
              </a:rPr>
              <a:t> - The rogue server provides an invalid gateway or the IP address of its host to create a man-in-the-middle attack. This may go entirely undetected as the intruder intercepts the data flow through the network.</a:t>
            </a:r>
          </a:p>
          <a:p>
            <a:pPr marL="489010" lvl="2" indent="-342900">
              <a:buFont typeface="Arial" panose="020B0604020202020204" pitchFamily="34" charset="0"/>
              <a:buChar char="•"/>
            </a:pPr>
            <a:r>
              <a:rPr lang="en-US" b="1" dirty="0">
                <a:solidFill>
                  <a:srgbClr val="000000"/>
                </a:solidFill>
              </a:rPr>
              <a:t>Wrong DNS server</a:t>
            </a:r>
            <a:r>
              <a:rPr lang="en-US" dirty="0">
                <a:solidFill>
                  <a:srgbClr val="000000"/>
                </a:solidFill>
              </a:rPr>
              <a:t> - The rogue server provides an incorrect DNS server address pointing the user to a nefarious website.</a:t>
            </a:r>
          </a:p>
          <a:p>
            <a:pPr marL="489010" lvl="2" indent="-342900">
              <a:buFont typeface="Arial" panose="020B0604020202020204" pitchFamily="34" charset="0"/>
              <a:buChar char="•"/>
            </a:pPr>
            <a:r>
              <a:rPr lang="en-US" b="1" dirty="0">
                <a:solidFill>
                  <a:srgbClr val="000000"/>
                </a:solidFill>
              </a:rPr>
              <a:t>Wrong IP address</a:t>
            </a:r>
            <a:r>
              <a:rPr lang="en-US" dirty="0">
                <a:solidFill>
                  <a:srgbClr val="000000"/>
                </a:solidFill>
              </a:rPr>
              <a:t> - The rogue server provides an invalid IP address effectively creating a DoS attack on the DHCP client.</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77168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rgbClr val="7030A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877300" cy="731837"/>
          </a:xfrm>
        </p:spPr>
        <p:txBody>
          <a:bodyPr/>
          <a:lstStyle/>
          <a:p>
            <a:r>
              <a:rPr lang="en-US" sz="1600" dirty="0"/>
              <a:t>LAN Attacks</a:t>
            </a:r>
            <a:br>
              <a:rPr lang="en-US" dirty="0"/>
            </a:br>
            <a:r>
              <a:rPr lang="en-US" sz="2400" dirty="0"/>
              <a:t>Video – ARP Attacks, STP Attacks, and CDP Reconnaissance</a:t>
            </a:r>
          </a:p>
        </p:txBody>
      </p:sp>
      <p:sp>
        <p:nvSpPr>
          <p:cNvPr id="4" name="Content Placeholder 3">
            <a:extLst>
              <a:ext uri="{FF2B5EF4-FFF2-40B4-BE49-F238E27FC236}">
                <a16:creationId xmlns:a16="http://schemas.microsoft.com/office/drawing/2014/main" id="{17510519-66BC-9B41-A8DD-700F29EAFD09}"/>
              </a:ext>
            </a:extLst>
          </p:cNvPr>
          <p:cNvSpPr>
            <a:spLocks noGrp="1"/>
          </p:cNvSpPr>
          <p:nvPr>
            <p:ph idx="1"/>
          </p:nvPr>
        </p:nvSpPr>
        <p:spPr>
          <a:xfrm>
            <a:off x="474662" y="976184"/>
            <a:ext cx="8280057" cy="3445550"/>
          </a:xfrm>
        </p:spPr>
        <p:txBody>
          <a:bodyPr/>
          <a:lstStyle/>
          <a:p>
            <a:pPr algn="l"/>
            <a:r>
              <a:rPr lang="en-US" sz="1800" dirty="0">
                <a:solidFill>
                  <a:srgbClr val="000000"/>
                </a:solidFill>
              </a:rPr>
              <a:t>This video will cover the following:</a:t>
            </a:r>
          </a:p>
          <a:p>
            <a:pPr marL="285750" indent="-285750" algn="l">
              <a:buFont typeface="Arial" panose="020B0604020202020204" pitchFamily="34" charset="0"/>
              <a:buChar char="•"/>
            </a:pPr>
            <a:r>
              <a:rPr lang="en-US" sz="1800" dirty="0">
                <a:solidFill>
                  <a:srgbClr val="000000"/>
                </a:solidFill>
              </a:rPr>
              <a:t>ARP Spoofing Attack</a:t>
            </a:r>
          </a:p>
          <a:p>
            <a:pPr marL="285750" indent="-285750" algn="l">
              <a:buFont typeface="Arial" panose="020B0604020202020204" pitchFamily="34" charset="0"/>
              <a:buChar char="•"/>
            </a:pPr>
            <a:r>
              <a:rPr lang="en-US" sz="1800" dirty="0">
                <a:solidFill>
                  <a:srgbClr val="000000"/>
                </a:solidFill>
              </a:rPr>
              <a:t>ARP Poisoning Attack</a:t>
            </a:r>
          </a:p>
          <a:p>
            <a:pPr marL="285750" indent="-285750" algn="l">
              <a:buFont typeface="Arial" panose="020B0604020202020204" pitchFamily="34" charset="0"/>
              <a:buChar char="•"/>
            </a:pPr>
            <a:r>
              <a:rPr lang="en-US" sz="1800" dirty="0">
                <a:solidFill>
                  <a:srgbClr val="000000"/>
                </a:solidFill>
              </a:rPr>
              <a:t>STP Attack</a:t>
            </a:r>
          </a:p>
          <a:p>
            <a:pPr marL="285750" indent="-285750" algn="l">
              <a:buFont typeface="Arial" panose="020B0604020202020204" pitchFamily="34" charset="0"/>
              <a:buChar char="•"/>
            </a:pPr>
            <a:r>
              <a:rPr lang="en-US" sz="1800" dirty="0">
                <a:solidFill>
                  <a:srgbClr val="000000"/>
                </a:solidFill>
              </a:rPr>
              <a:t>CDP Reconnaissance</a:t>
            </a:r>
          </a:p>
        </p:txBody>
      </p:sp>
    </p:spTree>
    <p:extLst>
      <p:ext uri="{BB962C8B-B14F-4D97-AF65-F5344CB8AC3E}">
        <p14:creationId xmlns:p14="http://schemas.microsoft.com/office/powerpoint/2010/main" val="1051774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rgbClr val="7030A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ARP Attacks</a:t>
            </a:r>
          </a:p>
        </p:txBody>
      </p:sp>
      <p:sp>
        <p:nvSpPr>
          <p:cNvPr id="5" name="Content Placeholder 4">
            <a:extLst>
              <a:ext uri="{FF2B5EF4-FFF2-40B4-BE49-F238E27FC236}">
                <a16:creationId xmlns:a16="http://schemas.microsoft.com/office/drawing/2014/main" id="{371C3F83-A506-0242-BF2F-B361DEA2DB2A}"/>
              </a:ext>
            </a:extLst>
          </p:cNvPr>
          <p:cNvSpPr>
            <a:spLocks noGrp="1"/>
          </p:cNvSpPr>
          <p:nvPr>
            <p:ph idx="1"/>
          </p:nvPr>
        </p:nvSpPr>
        <p:spPr>
          <a:xfrm>
            <a:off x="190500" y="763736"/>
            <a:ext cx="8564219" cy="3657998"/>
          </a:xfrm>
        </p:spPr>
        <p:txBody>
          <a:bodyPr/>
          <a:lstStyle/>
          <a:p>
            <a:pPr marL="285750" indent="-285750" algn="l">
              <a:buFont typeface="Arial" panose="020B0604020202020204" pitchFamily="34" charset="0"/>
              <a:buChar char="•"/>
            </a:pPr>
            <a:r>
              <a:rPr lang="en-US" sz="1500" dirty="0">
                <a:solidFill>
                  <a:srgbClr val="000000"/>
                </a:solidFill>
              </a:rPr>
              <a:t>Hosts broadcast ARP Requests to determine the MAC address of a host with a destination IP address. All hosts on the subnet receive and process the ARP Request. The host with the matching IP address in the ARP Request sends an ARP Reply.</a:t>
            </a:r>
          </a:p>
          <a:p>
            <a:pPr marL="285750" indent="-285750" algn="l">
              <a:buFont typeface="Arial" panose="020B0604020202020204" pitchFamily="34" charset="0"/>
              <a:buChar char="•"/>
            </a:pPr>
            <a:r>
              <a:rPr lang="en-US" sz="1500" dirty="0">
                <a:solidFill>
                  <a:srgbClr val="000000"/>
                </a:solidFill>
              </a:rPr>
              <a:t>A client can send an unsolicited ARP Reply called a “gratuitous ARP”. Other hosts on the subnet store the MAC address and IP address contained in the gratuitous ARP in their ARP tables.</a:t>
            </a:r>
          </a:p>
          <a:p>
            <a:pPr marL="285750" indent="-285750" algn="l">
              <a:buFont typeface="Arial" panose="020B0604020202020204" pitchFamily="34" charset="0"/>
              <a:buChar char="•"/>
            </a:pPr>
            <a:r>
              <a:rPr lang="en-US" sz="1500" dirty="0">
                <a:solidFill>
                  <a:srgbClr val="000000"/>
                </a:solidFill>
              </a:rPr>
              <a:t>An attacker can send a gratuitous ARP message containing a spoofed MAC address to a switch, and the switch would update its MAC table accordingly. In a typical attack, a threat actor sends unsolicited ARP Replies to other hosts on the subnet with the MAC Address of the threat actor and the IP address of the default gateway, effectively setting up a man-in-the-middle attack.</a:t>
            </a:r>
          </a:p>
          <a:p>
            <a:pPr marL="285750" indent="-285750" algn="l">
              <a:buFont typeface="Arial" panose="020B0604020202020204" pitchFamily="34" charset="0"/>
              <a:buChar char="•"/>
            </a:pPr>
            <a:r>
              <a:rPr lang="en-US" sz="1500" dirty="0">
                <a:solidFill>
                  <a:srgbClr val="000000"/>
                </a:solidFill>
              </a:rPr>
              <a:t>There are many tools available on the internet to create ARP man-in-the-middle attacks. </a:t>
            </a:r>
          </a:p>
          <a:p>
            <a:pPr marL="285750" indent="-285750" algn="l">
              <a:buFont typeface="Arial" panose="020B0604020202020204" pitchFamily="34" charset="0"/>
              <a:buChar char="•"/>
            </a:pPr>
            <a:r>
              <a:rPr lang="en-US" sz="1500" dirty="0">
                <a:solidFill>
                  <a:srgbClr val="000000"/>
                </a:solidFill>
              </a:rPr>
              <a:t>IPv6 uses ICMPv6 Neighbor Discovery Protocol for Layer 2 address resolution. IPv6 includes strategies to mitigate Neighbor Advertisement spoofing, similar to the way IPv6 prevents a spoofed ARP Reply.</a:t>
            </a:r>
          </a:p>
          <a:p>
            <a:pPr marL="285750" indent="-285750" algn="l">
              <a:buFont typeface="Arial" panose="020B0604020202020204" pitchFamily="34" charset="0"/>
              <a:buChar char="•"/>
            </a:pPr>
            <a:r>
              <a:rPr lang="en-US" sz="1500" dirty="0">
                <a:solidFill>
                  <a:srgbClr val="000000"/>
                </a:solidFill>
              </a:rPr>
              <a:t>ARP spoofing and ARP poisoning are mitigated by implementing Dynamic ARP Inspection (DAI).</a:t>
            </a:r>
          </a:p>
        </p:txBody>
      </p:sp>
    </p:spTree>
    <p:extLst>
      <p:ext uri="{BB962C8B-B14F-4D97-AF65-F5344CB8AC3E}">
        <p14:creationId xmlns:p14="http://schemas.microsoft.com/office/powerpoint/2010/main" val="340759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rgbClr val="7030A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Address Spoofing Attacks</a:t>
            </a:r>
          </a:p>
        </p:txBody>
      </p:sp>
      <p:sp>
        <p:nvSpPr>
          <p:cNvPr id="4" name="Content Placeholder 3">
            <a:extLst>
              <a:ext uri="{FF2B5EF4-FFF2-40B4-BE49-F238E27FC236}">
                <a16:creationId xmlns:a16="http://schemas.microsoft.com/office/drawing/2014/main" id="{373D34F0-E38F-B844-AA88-B413EE3F1B3E}"/>
              </a:ext>
            </a:extLst>
          </p:cNvPr>
          <p:cNvSpPr>
            <a:spLocks noGrp="1"/>
          </p:cNvSpPr>
          <p:nvPr>
            <p:ph idx="1"/>
          </p:nvPr>
        </p:nvSpPr>
        <p:spPr>
          <a:xfrm>
            <a:off x="474662" y="763736"/>
            <a:ext cx="8280057" cy="3657998"/>
          </a:xfrm>
        </p:spPr>
        <p:txBody>
          <a:bodyPr/>
          <a:lstStyle/>
          <a:p>
            <a:pPr marL="285750" indent="-285750" algn="l">
              <a:buFont typeface="Arial" panose="020B0604020202020204" pitchFamily="34" charset="0"/>
              <a:buChar char="•"/>
            </a:pPr>
            <a:r>
              <a:rPr lang="en-US" sz="1600" dirty="0">
                <a:solidFill>
                  <a:srgbClr val="000000"/>
                </a:solidFill>
              </a:rPr>
              <a:t>IP address spoofing is when a threat actor hijacks a valid IP address of another device on the subnet or uses a random IP address. IP address spoofing is difficult to mitigate, especially when it is used inside a subnet in which the IP belongs.</a:t>
            </a:r>
          </a:p>
          <a:p>
            <a:pPr marL="285750" indent="-285750" algn="l">
              <a:buFont typeface="Arial" panose="020B0604020202020204" pitchFamily="34" charset="0"/>
              <a:buChar char="•"/>
            </a:pPr>
            <a:r>
              <a:rPr lang="en-US" sz="1600" dirty="0">
                <a:solidFill>
                  <a:srgbClr val="000000"/>
                </a:solidFill>
              </a:rPr>
              <a:t>MAC address spoofing attacks occur when the threat actors alter the MAC address of their host to match another known MAC address of a target host. The switch overwrites the current MAC table entry and assigns the MAC address to the new port. It then inadvertently forwards frames destined for the target host to the attacking host.</a:t>
            </a:r>
          </a:p>
          <a:p>
            <a:pPr marL="285750" indent="-285750" algn="l">
              <a:buFont typeface="Arial" panose="020B0604020202020204" pitchFamily="34" charset="0"/>
              <a:buChar char="•"/>
            </a:pPr>
            <a:r>
              <a:rPr lang="en-US" sz="1600" dirty="0">
                <a:solidFill>
                  <a:srgbClr val="000000"/>
                </a:solidFill>
              </a:rPr>
              <a:t>When the target host sends traffic, the switch will correct the error, realigning the MAC address to the original port. To stop the switch from returning the port assignment to its correct state, the threat actor can create a program or script that will constantly send frames to the switch so that the switch maintains the incorrect or spoofed information. </a:t>
            </a:r>
          </a:p>
          <a:p>
            <a:pPr marL="285750" indent="-285750" algn="l">
              <a:buFont typeface="Arial" panose="020B0604020202020204" pitchFamily="34" charset="0"/>
              <a:buChar char="•"/>
            </a:pPr>
            <a:r>
              <a:rPr lang="en-US" sz="1600" dirty="0">
                <a:solidFill>
                  <a:srgbClr val="000000"/>
                </a:solidFill>
              </a:rPr>
              <a:t>There is no security mechanism at Layer 2 that allows a switch to verify the source of MAC addresses, which is what makes it so vulnerable to spoofing.</a:t>
            </a:r>
          </a:p>
          <a:p>
            <a:pPr marL="285750" indent="-285750" algn="l">
              <a:buFont typeface="Arial" panose="020B0604020202020204" pitchFamily="34" charset="0"/>
              <a:buChar char="•"/>
            </a:pPr>
            <a:r>
              <a:rPr lang="en-US" sz="1600" dirty="0">
                <a:solidFill>
                  <a:srgbClr val="000000"/>
                </a:solidFill>
              </a:rPr>
              <a:t>IP and MAC address spoofing can be mitigated by implementing IP Source Guard (IPSG).</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877671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rgbClr val="7030A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STP Attack</a:t>
            </a:r>
          </a:p>
        </p:txBody>
      </p:sp>
      <p:sp>
        <p:nvSpPr>
          <p:cNvPr id="5" name="Content Placeholder 4">
            <a:extLst>
              <a:ext uri="{FF2B5EF4-FFF2-40B4-BE49-F238E27FC236}">
                <a16:creationId xmlns:a16="http://schemas.microsoft.com/office/drawing/2014/main" id="{1E60B676-C5AA-DE4E-B9AF-6229A101D707}"/>
              </a:ext>
            </a:extLst>
          </p:cNvPr>
          <p:cNvSpPr>
            <a:spLocks noGrp="1"/>
          </p:cNvSpPr>
          <p:nvPr>
            <p:ph idx="1"/>
          </p:nvPr>
        </p:nvSpPr>
        <p:spPr>
          <a:xfrm>
            <a:off x="474662" y="763736"/>
            <a:ext cx="8280057" cy="3657998"/>
          </a:xfrm>
        </p:spPr>
        <p:txBody>
          <a:bodyPr/>
          <a:lstStyle/>
          <a:p>
            <a:pPr marL="285750" indent="-285750" algn="l">
              <a:buFont typeface="Arial" panose="020B0604020202020204" pitchFamily="34" charset="0"/>
              <a:buChar char="•"/>
            </a:pPr>
            <a:r>
              <a:rPr lang="en-US" sz="1600" dirty="0">
                <a:solidFill>
                  <a:srgbClr val="000000"/>
                </a:solidFill>
              </a:rPr>
              <a:t>Network attackers can manipulate the Spanning Tree Protocol (STP) to conduct an attack by spoofing the root bridge and changing the topology of a network. Attackers can then capture all traffic for the immediate switched domain.</a:t>
            </a:r>
          </a:p>
          <a:p>
            <a:pPr marL="285750" indent="-285750" algn="l">
              <a:buFont typeface="Arial" panose="020B0604020202020204" pitchFamily="34" charset="0"/>
              <a:buChar char="•"/>
            </a:pPr>
            <a:r>
              <a:rPr lang="en-US" sz="1600" dirty="0">
                <a:solidFill>
                  <a:srgbClr val="000000"/>
                </a:solidFill>
              </a:rPr>
              <a:t>To conduct an STP manipulation attack, the attacking host broadcasts STP bridge protocol data units (BPDUs) containing configuration and topology changes that will force spanning-tree recalculations. The BPDUs sent by the attacking host announce a lower bridge priority in an attempt to be elected as the root bridge.</a:t>
            </a:r>
          </a:p>
          <a:p>
            <a:pPr marL="285750" indent="-285750" algn="l">
              <a:buFont typeface="Arial" panose="020B0604020202020204" pitchFamily="34" charset="0"/>
              <a:buChar char="•"/>
            </a:pPr>
            <a:r>
              <a:rPr lang="en-US" sz="1600" dirty="0">
                <a:solidFill>
                  <a:srgbClr val="000000"/>
                </a:solidFill>
              </a:rPr>
              <a:t>This STP attack is mitigated by implementing BPDU Guard on all access ports. BPDU Guard is discussed in more detail later in the course.</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4118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7030A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2400" dirty="0">
                <a:solidFill>
                  <a:schemeClr val="accent5">
                    <a:lumMod val="20000"/>
                    <a:lumOff val="80000"/>
                  </a:schemeClr>
                </a:solidFill>
              </a:rPr>
              <a:t>LAN Security Concepts</a:t>
            </a:r>
          </a:p>
        </p:txBody>
      </p:sp>
      <p:sp>
        <p:nvSpPr>
          <p:cNvPr id="5" name="Content Placeholder 4">
            <a:extLst>
              <a:ext uri="{FF2B5EF4-FFF2-40B4-BE49-F238E27FC236}">
                <a16:creationId xmlns:a16="http://schemas.microsoft.com/office/drawing/2014/main" id="{9D6EEE11-E390-48C9-B8AD-A5EEC852EA6A}"/>
              </a:ext>
            </a:extLst>
          </p:cNvPr>
          <p:cNvSpPr>
            <a:spLocks noGrp="1"/>
          </p:cNvSpPr>
          <p:nvPr>
            <p:ph idx="1"/>
          </p:nvPr>
        </p:nvSpPr>
        <p:spPr>
          <a:xfrm>
            <a:off x="85725" y="731837"/>
            <a:ext cx="4689476" cy="4310182"/>
          </a:xfrm>
        </p:spPr>
        <p:txBody>
          <a:bodyPr/>
          <a:lstStyle/>
          <a:p>
            <a:pPr marL="0" indent="0" algn="l"/>
            <a:r>
              <a:rPr lang="en-US" sz="1500" dirty="0">
                <a:solidFill>
                  <a:schemeClr val="accent5">
                    <a:lumMod val="40000"/>
                    <a:lumOff val="60000"/>
                  </a:schemeClr>
                </a:solidFill>
              </a:rPr>
              <a:t>OSI reference model divided into seven layers which work independently of each other. </a:t>
            </a:r>
          </a:p>
          <a:p>
            <a:pPr marL="0" indent="0" algn="l"/>
            <a:endParaRPr lang="en-US" sz="1500" dirty="0">
              <a:solidFill>
                <a:schemeClr val="accent5">
                  <a:lumMod val="40000"/>
                  <a:lumOff val="60000"/>
                </a:schemeClr>
              </a:solidFill>
            </a:endParaRPr>
          </a:p>
          <a:p>
            <a:pPr marL="0" indent="0" algn="l"/>
            <a:r>
              <a:rPr lang="en-US" sz="1500" dirty="0">
                <a:solidFill>
                  <a:schemeClr val="accent5">
                    <a:lumMod val="40000"/>
                    <a:lumOff val="60000"/>
                  </a:schemeClr>
                </a:solidFill>
              </a:rPr>
              <a:t>The figure shows the function of each layer and the core elements that can be exploited.</a:t>
            </a:r>
          </a:p>
          <a:p>
            <a:pPr marL="0" indent="0" algn="l"/>
            <a:endParaRPr lang="en-US" sz="1500" dirty="0">
              <a:solidFill>
                <a:schemeClr val="accent5">
                  <a:lumMod val="40000"/>
                  <a:lumOff val="60000"/>
                </a:schemeClr>
              </a:solidFill>
            </a:endParaRPr>
          </a:p>
          <a:p>
            <a:pPr marL="0" indent="0" algn="l"/>
            <a:r>
              <a:rPr lang="en-US" sz="1500" dirty="0">
                <a:solidFill>
                  <a:schemeClr val="accent5">
                    <a:lumMod val="40000"/>
                    <a:lumOff val="60000"/>
                  </a:schemeClr>
                </a:solidFill>
              </a:rPr>
              <a:t>Network security solutions designed to protect the elements in Layer 3 up through Layer 7 include VPNs, firewalls, and IPS. </a:t>
            </a:r>
          </a:p>
          <a:p>
            <a:pPr marL="0" indent="0" algn="l"/>
            <a:r>
              <a:rPr lang="en-US" sz="1500" dirty="0">
                <a:solidFill>
                  <a:schemeClr val="accent5">
                    <a:lumMod val="40000"/>
                    <a:lumOff val="60000"/>
                  </a:schemeClr>
                </a:solidFill>
              </a:rPr>
              <a:t>However, if Layer 2 is compromised, then all the layers above it are also affected. </a:t>
            </a:r>
          </a:p>
          <a:p>
            <a:pPr marL="0" indent="0" algn="l"/>
            <a:endParaRPr lang="en-US" sz="1500" dirty="0">
              <a:solidFill>
                <a:schemeClr val="accent5">
                  <a:lumMod val="40000"/>
                  <a:lumOff val="60000"/>
                </a:schemeClr>
              </a:solidFill>
            </a:endParaRPr>
          </a:p>
          <a:p>
            <a:pPr marL="0" indent="0" algn="l"/>
            <a:r>
              <a:rPr lang="en-US" sz="1500" dirty="0">
                <a:solidFill>
                  <a:schemeClr val="accent5">
                    <a:lumMod val="40000"/>
                    <a:lumOff val="60000"/>
                  </a:schemeClr>
                </a:solidFill>
              </a:rPr>
              <a:t>For example, if a threat actor with access to the internal network captured Layer 2 frames, then all the security implemented on the layers above may be useless.</a:t>
            </a:r>
          </a:p>
        </p:txBody>
      </p:sp>
      <p:pic>
        <p:nvPicPr>
          <p:cNvPr id="2" name="Picture 1">
            <a:extLst>
              <a:ext uri="{FF2B5EF4-FFF2-40B4-BE49-F238E27FC236}">
                <a16:creationId xmlns:a16="http://schemas.microsoft.com/office/drawing/2014/main" id="{ADD97C98-D5FE-4955-901B-4D7693B4153E}"/>
              </a:ext>
            </a:extLst>
          </p:cNvPr>
          <p:cNvPicPr>
            <a:picLocks noChangeAspect="1"/>
          </p:cNvPicPr>
          <p:nvPr/>
        </p:nvPicPr>
        <p:blipFill>
          <a:blip r:embed="rId3"/>
          <a:stretch>
            <a:fillRect/>
          </a:stretch>
        </p:blipFill>
        <p:spPr>
          <a:xfrm>
            <a:off x="4889523" y="1052946"/>
            <a:ext cx="3959201" cy="2684030"/>
          </a:xfrm>
          <a:prstGeom prst="rect">
            <a:avLst/>
          </a:prstGeom>
        </p:spPr>
      </p:pic>
    </p:spTree>
    <p:extLst>
      <p:ext uri="{BB962C8B-B14F-4D97-AF65-F5344CB8AC3E}">
        <p14:creationId xmlns:p14="http://schemas.microsoft.com/office/powerpoint/2010/main" val="3051989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rgbClr val="7030A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CDP Reconnaissance</a:t>
            </a:r>
          </a:p>
        </p:txBody>
      </p:sp>
      <p:sp>
        <p:nvSpPr>
          <p:cNvPr id="5" name="Content Placeholder 4">
            <a:extLst>
              <a:ext uri="{FF2B5EF4-FFF2-40B4-BE49-F238E27FC236}">
                <a16:creationId xmlns:a16="http://schemas.microsoft.com/office/drawing/2014/main" id="{1E60B676-C5AA-DE4E-B9AF-6229A101D707}"/>
              </a:ext>
            </a:extLst>
          </p:cNvPr>
          <p:cNvSpPr>
            <a:spLocks noGrp="1"/>
          </p:cNvSpPr>
          <p:nvPr>
            <p:ph idx="1"/>
          </p:nvPr>
        </p:nvSpPr>
        <p:spPr>
          <a:xfrm>
            <a:off x="161925" y="763736"/>
            <a:ext cx="8896349" cy="3657998"/>
          </a:xfrm>
        </p:spPr>
        <p:txBody>
          <a:bodyPr/>
          <a:lstStyle/>
          <a:p>
            <a:pPr marL="0" indent="0" algn="l"/>
            <a:r>
              <a:rPr lang="en-US" sz="1600" dirty="0">
                <a:solidFill>
                  <a:srgbClr val="000000"/>
                </a:solidFill>
              </a:rPr>
              <a:t>The Cisco Discovery Protocol (CDP) is a proprietary Layer 2 link discovery protocol. It is enabled on all Cisco devices by default. Network administrators also use CDP to help configure and troubleshoot network devices. CDP information is sent out CDP-enabled ports in periodic, unencrypted, unauthenticated broadcasts. CDP information includes the IP address of the device, IOS software version, platform, capabilities, and the native VLAN. The device receiving the CDP message updates its CDP database.</a:t>
            </a:r>
          </a:p>
          <a:p>
            <a:pPr marL="0" indent="0" algn="l"/>
            <a:endParaRPr lang="en-US" sz="1400" dirty="0">
              <a:solidFill>
                <a:srgbClr val="000000"/>
              </a:solidFill>
            </a:endParaRPr>
          </a:p>
          <a:p>
            <a:pPr marL="0" indent="0" algn="l"/>
            <a:r>
              <a:rPr lang="en-US" sz="1600" dirty="0">
                <a:solidFill>
                  <a:srgbClr val="000000"/>
                </a:solidFill>
              </a:rPr>
              <a:t>To mitigate the exploitation of CDP, limit the use of CDP on devices or ports. For example, disable CDP on edge ports that connect to untrusted devices.</a:t>
            </a:r>
          </a:p>
          <a:p>
            <a:pPr marL="415985" lvl="1" indent="-342900">
              <a:buFont typeface="Arial" panose="020B0604020202020204" pitchFamily="34" charset="0"/>
              <a:buChar char="•"/>
            </a:pPr>
            <a:r>
              <a:rPr lang="en-US" sz="1600" dirty="0">
                <a:solidFill>
                  <a:srgbClr val="000000"/>
                </a:solidFill>
              </a:rPr>
              <a:t>To disable CDP globally on a device, use the </a:t>
            </a:r>
            <a:r>
              <a:rPr lang="en-US" sz="1600" b="1" dirty="0">
                <a:solidFill>
                  <a:srgbClr val="000000"/>
                </a:solidFill>
              </a:rPr>
              <a:t>no cdp run</a:t>
            </a:r>
            <a:r>
              <a:rPr lang="en-US" sz="1600" dirty="0">
                <a:solidFill>
                  <a:srgbClr val="000000"/>
                </a:solidFill>
              </a:rPr>
              <a:t> global configuration mode command. To enable CDP globally, use the </a:t>
            </a:r>
            <a:r>
              <a:rPr lang="en-US" sz="1600" b="1" dirty="0">
                <a:solidFill>
                  <a:srgbClr val="000000"/>
                </a:solidFill>
              </a:rPr>
              <a:t>cdp run</a:t>
            </a:r>
            <a:r>
              <a:rPr lang="en-US" sz="1600" dirty="0">
                <a:solidFill>
                  <a:srgbClr val="000000"/>
                </a:solidFill>
              </a:rPr>
              <a:t> global configuration command.</a:t>
            </a:r>
          </a:p>
          <a:p>
            <a:pPr marL="415985" lvl="1" indent="-342900">
              <a:buFont typeface="Arial" panose="020B0604020202020204" pitchFamily="34" charset="0"/>
              <a:buChar char="•"/>
            </a:pPr>
            <a:r>
              <a:rPr lang="en-US" sz="1600" dirty="0">
                <a:solidFill>
                  <a:srgbClr val="000000"/>
                </a:solidFill>
              </a:rPr>
              <a:t>To disable CDP on a port, use the </a:t>
            </a:r>
            <a:r>
              <a:rPr lang="en-US" sz="1600" b="1" dirty="0">
                <a:solidFill>
                  <a:srgbClr val="000000"/>
                </a:solidFill>
              </a:rPr>
              <a:t>no cdp enable</a:t>
            </a:r>
            <a:r>
              <a:rPr lang="en-US" sz="1600" dirty="0">
                <a:solidFill>
                  <a:srgbClr val="000000"/>
                </a:solidFill>
              </a:rPr>
              <a:t> interface configuration command. To enable CDP on a port, use the </a:t>
            </a:r>
            <a:r>
              <a:rPr lang="en-US" sz="1600" b="1" dirty="0">
                <a:solidFill>
                  <a:srgbClr val="000000"/>
                </a:solidFill>
              </a:rPr>
              <a:t>cdp enable</a:t>
            </a:r>
            <a:r>
              <a:rPr lang="en-US" sz="1600" dirty="0">
                <a:solidFill>
                  <a:srgbClr val="000000"/>
                </a:solidFill>
              </a:rPr>
              <a:t> interface configuration command.</a:t>
            </a:r>
          </a:p>
          <a:p>
            <a:pPr marL="0" indent="0" algn="l"/>
            <a:r>
              <a:rPr lang="en-US" sz="1200" b="1" dirty="0">
                <a:solidFill>
                  <a:srgbClr val="000000"/>
                </a:solidFill>
              </a:rPr>
              <a:t>Note</a:t>
            </a:r>
            <a:r>
              <a:rPr lang="en-US" sz="1200" dirty="0">
                <a:solidFill>
                  <a:srgbClr val="000000"/>
                </a:solidFill>
              </a:rPr>
              <a:t>: Link Layer Discovery Protocol (LLDP) is also vulnerable to reconnaissance attacks. Configure </a:t>
            </a:r>
            <a:r>
              <a:rPr lang="en-US" sz="1200" b="1" dirty="0">
                <a:solidFill>
                  <a:srgbClr val="000000"/>
                </a:solidFill>
              </a:rPr>
              <a:t>no lldp run</a:t>
            </a:r>
            <a:r>
              <a:rPr lang="en-US" sz="1200" dirty="0">
                <a:solidFill>
                  <a:srgbClr val="000000"/>
                </a:solidFill>
              </a:rPr>
              <a:t> to disable LLDP globally. To disable LLDP on the interface, configure </a:t>
            </a:r>
            <a:r>
              <a:rPr lang="en-US" sz="1200" b="1" dirty="0">
                <a:solidFill>
                  <a:srgbClr val="000000"/>
                </a:solidFill>
              </a:rPr>
              <a:t>no lldp transmit</a:t>
            </a:r>
            <a:r>
              <a:rPr lang="en-US" sz="1200" dirty="0">
                <a:solidFill>
                  <a:srgbClr val="000000"/>
                </a:solidFill>
              </a:rPr>
              <a:t> and </a:t>
            </a:r>
            <a:r>
              <a:rPr lang="en-US" sz="1200" b="1" dirty="0">
                <a:solidFill>
                  <a:srgbClr val="000000"/>
                </a:solidFill>
              </a:rPr>
              <a:t>no lldp receive</a:t>
            </a:r>
            <a:r>
              <a:rPr lang="en-US" sz="1200" dirty="0">
                <a:solidFill>
                  <a:srgbClr val="000000"/>
                </a:solidFill>
              </a:rPr>
              <a:t>.</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825526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10.6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rgbClr val="7030A0"/>
        </a:solidFill>
        <a:effectLst/>
      </p:bgPr>
    </p:bg>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17413907-4807-1B49-B489-9746A3749D2D}"/>
              </a:ext>
            </a:extLst>
          </p:cNvPr>
          <p:cNvSpPr>
            <a:spLocks noGrp="1"/>
          </p:cNvSpPr>
          <p:nvPr>
            <p:ph idx="1"/>
          </p:nvPr>
        </p:nvSpPr>
        <p:spPr>
          <a:xfrm>
            <a:off x="145357" y="675119"/>
            <a:ext cx="8853286" cy="4155319"/>
          </a:xfrm>
        </p:spPr>
        <p:txBody>
          <a:bodyPr/>
          <a:lstStyle/>
          <a:p>
            <a:pPr>
              <a:spcBef>
                <a:spcPts val="0"/>
              </a:spcBef>
              <a:spcAft>
                <a:spcPts val="0"/>
              </a:spcAft>
              <a:buFont typeface="Arial" panose="020B0604020202020204" pitchFamily="34" charset="0"/>
              <a:buChar char="•"/>
            </a:pPr>
            <a:r>
              <a:rPr lang="en-US" sz="1600" dirty="0"/>
              <a:t>Endpoints are particularly susceptible to malware-related attacks that originate through email or web browsing, such as DDOS, date breaches, and malware. These endpoints have typically used traditional host-based security features, such as antivirus/antimalware, host-based firewalls, and host-based intrusion prevention systems (HIPSs). Endpoints are best protected by a combination of NAC, host-based AMP software, an email security appliance (ESA), and a web security appliance (WSA).</a:t>
            </a:r>
          </a:p>
          <a:p>
            <a:pPr>
              <a:spcBef>
                <a:spcPts val="0"/>
              </a:spcBef>
              <a:spcAft>
                <a:spcPts val="0"/>
              </a:spcAft>
              <a:buFont typeface="Arial" panose="020B0604020202020204" pitchFamily="34" charset="0"/>
              <a:buChar char="•"/>
            </a:pPr>
            <a:r>
              <a:rPr lang="en-US" sz="1600" dirty="0"/>
              <a:t>AAA controls who is permitted to access a network (authenticate), what they can do while they are there (authorize), and to audit what actions they performed while accessing the network (accounting).</a:t>
            </a:r>
          </a:p>
          <a:p>
            <a:pPr>
              <a:spcBef>
                <a:spcPts val="0"/>
              </a:spcBef>
              <a:spcAft>
                <a:spcPts val="0"/>
              </a:spcAft>
              <a:buFont typeface="Arial" panose="020B0604020202020204" pitchFamily="34" charset="0"/>
              <a:buChar char="•"/>
            </a:pPr>
            <a:r>
              <a:rPr lang="en-US" sz="1600" dirty="0"/>
              <a:t>The IEEE 802.1X standard is a port-based access control and authentication protocol that restricts unauthorized workstations from connecting to a LAN through publicly accessible switch ports.</a:t>
            </a:r>
          </a:p>
          <a:p>
            <a:pPr>
              <a:spcBef>
                <a:spcPts val="0"/>
              </a:spcBef>
              <a:spcAft>
                <a:spcPts val="0"/>
              </a:spcAft>
              <a:buFont typeface="Arial" panose="020B0604020202020204" pitchFamily="34" charset="0"/>
              <a:buChar char="•"/>
            </a:pPr>
            <a:r>
              <a:rPr lang="en-US" sz="1600" dirty="0"/>
              <a:t>If Layer 2 is compromised, then all layers above it are also affected. The first step in mitigating attacks on the Layer 2 infrastructure is to understand the underlying operation of Layer 2 and the Layer 2 solutions: Port Security, DHCP Snooping, DAI, and IPSG. These won’t work unless management protocols are secured.</a:t>
            </a:r>
          </a:p>
          <a:p>
            <a:pPr marL="0" indent="0">
              <a:spcBef>
                <a:spcPts val="0"/>
              </a:spcBef>
              <a:spcAft>
                <a:spcPts val="0"/>
              </a:spcAft>
              <a:buNone/>
            </a:pPr>
            <a:endParaRPr lang="en-US" sz="14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rgbClr val="7030A0"/>
        </a:solidFill>
        <a:effectLst/>
      </p:bgPr>
    </p:bg>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17413907-4807-1B49-B489-9746A3749D2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MAC address flooding attacks bombard the switch with fake source MAC addresses until the switch MAC address table is full.</a:t>
            </a:r>
          </a:p>
          <a:p>
            <a:pPr>
              <a:spcBef>
                <a:spcPts val="0"/>
              </a:spcBef>
              <a:spcAft>
                <a:spcPts val="0"/>
              </a:spcAft>
              <a:buFont typeface="Arial" panose="020B0604020202020204" pitchFamily="34" charset="0"/>
              <a:buChar char="•"/>
            </a:pPr>
            <a:r>
              <a:rPr lang="en-US" sz="1600" dirty="0"/>
              <a:t>A VLAN hopping attack enables traffic from one VLAN to be seen by another VLAN without the aid of a router.</a:t>
            </a:r>
          </a:p>
          <a:p>
            <a:pPr>
              <a:spcBef>
                <a:spcPts val="0"/>
              </a:spcBef>
              <a:spcAft>
                <a:spcPts val="0"/>
              </a:spcAft>
              <a:buFont typeface="Arial" panose="020B0604020202020204" pitchFamily="34" charset="0"/>
              <a:buChar char="•"/>
            </a:pPr>
            <a:r>
              <a:rPr lang="en-US" sz="1600" dirty="0"/>
              <a:t>A VLAN double-tagging attack is unidirectional and works only when the threat actor is connected to a port residing in the same VLAN as the native VLAN of the trunk port.</a:t>
            </a:r>
          </a:p>
          <a:p>
            <a:pPr>
              <a:buFont typeface="Arial" panose="020B0604020202020204" pitchFamily="34" charset="0"/>
              <a:buChar char="•"/>
            </a:pPr>
            <a:r>
              <a:rPr lang="en-US" sz="1600" dirty="0"/>
              <a:t>VLAN hopping and VLAN double-tagging attacks can be prevented by implementing the following trunk security guidelines:</a:t>
            </a:r>
          </a:p>
          <a:p>
            <a:pPr lvl="1">
              <a:buFont typeface="Arial" panose="020B0604020202020204" pitchFamily="34" charset="0"/>
              <a:buChar char="•"/>
            </a:pPr>
            <a:r>
              <a:rPr lang="en-US" sz="1600" dirty="0"/>
              <a:t>Disable trunking on all access ports.</a:t>
            </a:r>
          </a:p>
          <a:p>
            <a:pPr lvl="1">
              <a:buFont typeface="Arial" panose="020B0604020202020204" pitchFamily="34" charset="0"/>
              <a:buChar char="•"/>
            </a:pPr>
            <a:r>
              <a:rPr lang="en-US" sz="1600" dirty="0"/>
              <a:t>Disable auto trunking on trunk links so that trunks must be manually enabled.</a:t>
            </a:r>
          </a:p>
          <a:p>
            <a:pPr lvl="1">
              <a:buFont typeface="Arial" panose="020B0604020202020204" pitchFamily="34" charset="0"/>
              <a:buChar char="•"/>
            </a:pPr>
            <a:r>
              <a:rPr lang="en-US" sz="1600" dirty="0"/>
              <a:t>Be sure that the native VLAN is only used for trunk links.</a:t>
            </a:r>
          </a:p>
          <a:p>
            <a:pPr>
              <a:spcBef>
                <a:spcPts val="0"/>
              </a:spcBef>
              <a:spcAft>
                <a:spcPts val="0"/>
              </a:spcAft>
              <a:buFont typeface="Arial" panose="020B0604020202020204" pitchFamily="34" charset="0"/>
              <a:buChar char="•"/>
            </a:pPr>
            <a:r>
              <a:rPr lang="en-US" sz="1600" dirty="0"/>
              <a:t>Two types of DHCP attacks are DHCP starvation and DHCP spoofing. Both attacks are mitigated by implementing DHCP snooping.</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257687084"/>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rgbClr val="7030A0"/>
        </a:solidFill>
        <a:effectLst/>
      </p:bgPr>
    </p:bg>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17413907-4807-1B49-B489-9746A3749D2D}"/>
              </a:ext>
            </a:extLst>
          </p:cNvPr>
          <p:cNvSpPr>
            <a:spLocks noGrp="1"/>
          </p:cNvSpPr>
          <p:nvPr>
            <p:ph idx="1"/>
          </p:nvPr>
        </p:nvSpPr>
        <p:spPr>
          <a:xfrm>
            <a:off x="104775" y="798944"/>
            <a:ext cx="9039224" cy="4155319"/>
          </a:xfrm>
        </p:spPr>
        <p:txBody>
          <a:bodyPr/>
          <a:lstStyle/>
          <a:p>
            <a:pPr>
              <a:spcBef>
                <a:spcPts val="0"/>
              </a:spcBef>
              <a:spcAft>
                <a:spcPts val="0"/>
              </a:spcAft>
              <a:buFont typeface="Arial" panose="020B0604020202020204" pitchFamily="34" charset="0"/>
              <a:buChar char="•"/>
            </a:pPr>
            <a:r>
              <a:rPr lang="en-US" dirty="0"/>
              <a:t>ARP Attack: A threat actor sends a gratuitous ARP message containing a spoofed MAC address to a switch, and the switch updates its MAC table accordingly. Now the threat actor sends unsolicited ARP Replies to other hosts on the subnet with the MAC Address of the threat actor and the IP address of the default gateway. ARP spoofing and ARP poisoning are mitigated by implementing DAI.</a:t>
            </a:r>
          </a:p>
          <a:p>
            <a:pPr>
              <a:spcBef>
                <a:spcPts val="0"/>
              </a:spcBef>
              <a:spcAft>
                <a:spcPts val="0"/>
              </a:spcAft>
              <a:buFont typeface="Arial" panose="020B0604020202020204" pitchFamily="34" charset="0"/>
              <a:buChar char="•"/>
            </a:pPr>
            <a:r>
              <a:rPr lang="en-US" dirty="0"/>
              <a:t>Address Spoofing Attack: IP address spoofing is when a threat actor hijacks a valid IP address of another device on the subnet or uses a random IP address. MAC address spoofing attacks occur when the threat actors alter the MAC address of their host to match another known MAC address of a target host. IP and MAC address spoofing can be mitigated by implementing IPSG.</a:t>
            </a:r>
          </a:p>
          <a:p>
            <a:pPr>
              <a:spcBef>
                <a:spcPts val="0"/>
              </a:spcBef>
              <a:spcAft>
                <a:spcPts val="0"/>
              </a:spcAft>
              <a:buFont typeface="Arial" panose="020B0604020202020204" pitchFamily="34" charset="0"/>
              <a:buChar char="•"/>
            </a:pPr>
            <a:r>
              <a:rPr lang="en-US" dirty="0"/>
              <a:t>STP Attack: Threat actors manipulate STP to conduct an attack by spoofing the root bridge and changing the topology of a network. Threat actors make their hosts appear as root bridges; therefore, capturing all traffic for the immediate switched domain. This STP attack is mitigated by implementing BPDU Guard on all access ports.</a:t>
            </a:r>
          </a:p>
          <a:p>
            <a:pPr>
              <a:spcBef>
                <a:spcPts val="0"/>
              </a:spcBef>
              <a:spcAft>
                <a:spcPts val="0"/>
              </a:spcAft>
              <a:buFont typeface="Arial" panose="020B0604020202020204" pitchFamily="34" charset="0"/>
              <a:buChar char="•"/>
            </a:pPr>
            <a:r>
              <a:rPr lang="en-US" dirty="0"/>
              <a:t>CDP Reconnaissance: CDP information is sent out CDP-enabled ports in periodic, unencrypted broadcasts. CDP information includes the IP address of the device, IOS software version, platform, capabilities, and the native VLAN. The device receiving the CDP message updates its CDP database. the information provided by CDP can also be used by a threat actor to discover network infrastructure vulnerabilities. To mitigate the exploitation of CDP, limit the use of CDP on devices or ports.</a:t>
            </a:r>
          </a:p>
        </p:txBody>
      </p:sp>
    </p:spTree>
    <p:custDataLst>
      <p:tags r:id="rId1"/>
    </p:custDataLst>
    <p:extLst>
      <p:ext uri="{BB962C8B-B14F-4D97-AF65-F5344CB8AC3E}">
        <p14:creationId xmlns:p14="http://schemas.microsoft.com/office/powerpoint/2010/main" val="876704659"/>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showMasterSp="0" show="0">
  <p:cSld>
    <p:bg>
      <p:bgPr>
        <a:solidFill>
          <a:srgbClr val="7030A0"/>
        </a:solidFill>
        <a:effectLst/>
      </p:bgPr>
    </p:bg>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10: LAN Security Concepts</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53304" y="650451"/>
            <a:ext cx="3012161" cy="3954032"/>
          </a:xfrm>
          <a:ln>
            <a:solidFill>
              <a:srgbClr val="000000"/>
            </a:solidFill>
          </a:ln>
        </p:spPr>
        <p:txBody>
          <a:bodyPr/>
          <a:lstStyle/>
          <a:p>
            <a:pPr>
              <a:buFont typeface="Arial" panose="020B0604020202020204" pitchFamily="34" charset="0"/>
              <a:buChar char="•"/>
            </a:pPr>
            <a:r>
              <a:rPr lang="en-US" sz="1200" dirty="0"/>
              <a:t>Data Breach</a:t>
            </a:r>
          </a:p>
          <a:p>
            <a:pPr>
              <a:buFont typeface="Arial" panose="020B0604020202020204" pitchFamily="34" charset="0"/>
              <a:buChar char="•"/>
            </a:pPr>
            <a:r>
              <a:rPr lang="en-US" sz="1200" dirty="0"/>
              <a:t>Malware</a:t>
            </a:r>
          </a:p>
          <a:p>
            <a:pPr>
              <a:buFont typeface="Arial" panose="020B0604020202020204" pitchFamily="34" charset="0"/>
              <a:buChar char="•"/>
            </a:pPr>
            <a:r>
              <a:rPr lang="en-US" sz="1200" dirty="0"/>
              <a:t>Next-Generation Firewall (NGFW)</a:t>
            </a:r>
          </a:p>
          <a:p>
            <a:pPr>
              <a:buFont typeface="Arial" panose="020B0604020202020204" pitchFamily="34" charset="0"/>
              <a:buChar char="•"/>
            </a:pPr>
            <a:r>
              <a:rPr lang="en-US" sz="1200" dirty="0"/>
              <a:t>Next-Generation IPS (NGIPS)</a:t>
            </a:r>
          </a:p>
          <a:p>
            <a:pPr>
              <a:buFont typeface="Arial" panose="020B0604020202020204" pitchFamily="34" charset="0"/>
              <a:buChar char="•"/>
            </a:pPr>
            <a:r>
              <a:rPr lang="en-US" sz="1200" dirty="0"/>
              <a:t>Advanced Malware Protection (AMP)</a:t>
            </a:r>
          </a:p>
          <a:p>
            <a:pPr>
              <a:buFont typeface="Arial" panose="020B0604020202020204" pitchFamily="34" charset="0"/>
              <a:buChar char="•"/>
            </a:pPr>
            <a:r>
              <a:rPr lang="en-US" sz="1200" dirty="0"/>
              <a:t>Authentication, Authorization, Accounting (AAA)</a:t>
            </a:r>
          </a:p>
          <a:p>
            <a:pPr>
              <a:buFont typeface="Arial" panose="020B0604020202020204" pitchFamily="34" charset="0"/>
              <a:buChar char="•"/>
            </a:pPr>
            <a:r>
              <a:rPr lang="en-US" sz="1200" dirty="0"/>
              <a:t>Identity Services Engine (ISE)</a:t>
            </a:r>
          </a:p>
          <a:p>
            <a:pPr>
              <a:buFont typeface="Arial" panose="020B0604020202020204" pitchFamily="34" charset="0"/>
              <a:buChar char="•"/>
            </a:pPr>
            <a:r>
              <a:rPr lang="en-US" sz="1200" dirty="0"/>
              <a:t>Host-Based Intrusion Prevention System (HIPS)</a:t>
            </a:r>
          </a:p>
          <a:p>
            <a:pPr>
              <a:buFont typeface="Arial" panose="020B0604020202020204" pitchFamily="34" charset="0"/>
              <a:buChar char="•"/>
            </a:pPr>
            <a:r>
              <a:rPr lang="en-US" sz="1200" dirty="0"/>
              <a:t>Email Security Appliance (ESA)</a:t>
            </a:r>
          </a:p>
          <a:p>
            <a:pPr>
              <a:buFont typeface="Arial" panose="020B0604020202020204" pitchFamily="34" charset="0"/>
              <a:buChar char="•"/>
            </a:pPr>
            <a:r>
              <a:rPr lang="en-US" sz="1200" dirty="0"/>
              <a:t>Web Security Appliance (WSA)</a:t>
            </a:r>
          </a:p>
        </p:txBody>
      </p:sp>
      <p:sp>
        <p:nvSpPr>
          <p:cNvPr id="4" name="Content Placeholder 2">
            <a:extLst>
              <a:ext uri="{FF2B5EF4-FFF2-40B4-BE49-F238E27FC236}">
                <a16:creationId xmlns:a16="http://schemas.microsoft.com/office/drawing/2014/main" id="{17310FB2-2675-6243-8961-B699776A281B}"/>
              </a:ext>
            </a:extLst>
          </p:cNvPr>
          <p:cNvSpPr txBox="1">
            <a:spLocks/>
          </p:cNvSpPr>
          <p:nvPr/>
        </p:nvSpPr>
        <p:spPr bwMode="auto">
          <a:xfrm>
            <a:off x="3165465" y="650450"/>
            <a:ext cx="3008470" cy="395403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200" b="1" dirty="0"/>
              <a:t>login {local}</a:t>
            </a:r>
          </a:p>
          <a:p>
            <a:pPr>
              <a:buFont typeface="Arial" panose="020B0604020202020204" pitchFamily="34" charset="0"/>
              <a:buChar char="•"/>
            </a:pPr>
            <a:r>
              <a:rPr lang="en-US" sz="1200" dirty="0"/>
              <a:t>Remote Authentication Dial-In User Service (RADIUS)</a:t>
            </a:r>
          </a:p>
          <a:p>
            <a:pPr>
              <a:buFont typeface="Arial" panose="020B0604020202020204" pitchFamily="34" charset="0"/>
              <a:buChar char="•"/>
            </a:pPr>
            <a:r>
              <a:rPr lang="en-US" sz="1200" dirty="0"/>
              <a:t>Terminal Access Controller Access Control System (TACACS+)</a:t>
            </a:r>
          </a:p>
          <a:p>
            <a:pPr>
              <a:buFont typeface="Arial" panose="020B0604020202020204" pitchFamily="34" charset="0"/>
              <a:buChar char="•"/>
            </a:pPr>
            <a:r>
              <a:rPr lang="en-US" sz="1200" dirty="0"/>
              <a:t>IEEE 802.1X</a:t>
            </a:r>
          </a:p>
          <a:p>
            <a:pPr>
              <a:buFont typeface="Arial" panose="020B0604020202020204" pitchFamily="34" charset="0"/>
              <a:buChar char="•"/>
            </a:pPr>
            <a:r>
              <a:rPr lang="en-US" sz="1200" dirty="0"/>
              <a:t>Client (Supplicant)</a:t>
            </a:r>
          </a:p>
          <a:p>
            <a:pPr>
              <a:buFont typeface="Arial" panose="020B0604020202020204" pitchFamily="34" charset="0"/>
              <a:buChar char="•"/>
            </a:pPr>
            <a:r>
              <a:rPr lang="en-US" sz="1200" dirty="0"/>
              <a:t>Authenticator</a:t>
            </a:r>
          </a:p>
          <a:p>
            <a:pPr>
              <a:buFont typeface="Arial" panose="020B0604020202020204" pitchFamily="34" charset="0"/>
              <a:buChar char="•"/>
            </a:pPr>
            <a:r>
              <a:rPr lang="en-US" sz="1200" dirty="0"/>
              <a:t>Port Security</a:t>
            </a:r>
          </a:p>
          <a:p>
            <a:pPr>
              <a:buFont typeface="Arial" panose="020B0604020202020204" pitchFamily="34" charset="0"/>
              <a:buChar char="•"/>
            </a:pPr>
            <a:r>
              <a:rPr lang="en-US" sz="1200" dirty="0"/>
              <a:t>DHCP Snooping</a:t>
            </a:r>
          </a:p>
          <a:p>
            <a:pPr>
              <a:buFont typeface="Arial" panose="020B0604020202020204" pitchFamily="34" charset="0"/>
              <a:buChar char="•"/>
            </a:pPr>
            <a:r>
              <a:rPr lang="en-US" sz="1200" dirty="0"/>
              <a:t>Dynamic ARP Inspection (DAI)</a:t>
            </a:r>
          </a:p>
          <a:p>
            <a:pPr>
              <a:buFont typeface="Arial" panose="020B0604020202020204" pitchFamily="34" charset="0"/>
              <a:buChar char="•"/>
            </a:pPr>
            <a:r>
              <a:rPr lang="en-US" sz="1200" dirty="0"/>
              <a:t>IP Source Guard (IPSG)</a:t>
            </a:r>
          </a:p>
        </p:txBody>
      </p:sp>
      <p:sp>
        <p:nvSpPr>
          <p:cNvPr id="5" name="Content Placeholder 2">
            <a:extLst>
              <a:ext uri="{FF2B5EF4-FFF2-40B4-BE49-F238E27FC236}">
                <a16:creationId xmlns:a16="http://schemas.microsoft.com/office/drawing/2014/main" id="{4657C230-E5EA-407D-AA95-B2AB3E279AC9}"/>
              </a:ext>
            </a:extLst>
          </p:cNvPr>
          <p:cNvSpPr txBox="1">
            <a:spLocks/>
          </p:cNvSpPr>
          <p:nvPr/>
        </p:nvSpPr>
        <p:spPr bwMode="auto">
          <a:xfrm>
            <a:off x="6173935" y="650450"/>
            <a:ext cx="2798616" cy="395403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200" dirty="0"/>
              <a:t>VLAN Hopping</a:t>
            </a:r>
          </a:p>
          <a:p>
            <a:pPr>
              <a:buFont typeface="Arial" panose="020B0604020202020204" pitchFamily="34" charset="0"/>
              <a:buChar char="•"/>
            </a:pPr>
            <a:r>
              <a:rPr lang="en-US" sz="1200" dirty="0"/>
              <a:t>VLAN Double-Tagging</a:t>
            </a:r>
          </a:p>
          <a:p>
            <a:pPr>
              <a:buFont typeface="Arial" panose="020B0604020202020204" pitchFamily="34" charset="0"/>
              <a:buChar char="•"/>
            </a:pPr>
            <a:r>
              <a:rPr lang="en-US" sz="1200" dirty="0"/>
              <a:t>DHCP Starvation</a:t>
            </a:r>
          </a:p>
          <a:p>
            <a:pPr>
              <a:buFont typeface="Arial" panose="020B0604020202020204" pitchFamily="34" charset="0"/>
              <a:buChar char="•"/>
            </a:pPr>
            <a:r>
              <a:rPr lang="en-US" sz="1200" dirty="0"/>
              <a:t>DHCP Spoofing</a:t>
            </a:r>
          </a:p>
          <a:p>
            <a:pPr>
              <a:buFont typeface="Arial" panose="020B0604020202020204" pitchFamily="34" charset="0"/>
              <a:buChar char="•"/>
            </a:pPr>
            <a:r>
              <a:rPr lang="en-US" sz="1200" dirty="0"/>
              <a:t>Gratuitous ARP</a:t>
            </a:r>
          </a:p>
          <a:p>
            <a:pPr>
              <a:buFont typeface="Arial" panose="020B0604020202020204" pitchFamily="34" charset="0"/>
              <a:buChar char="•"/>
            </a:pPr>
            <a:r>
              <a:rPr lang="en-US" sz="1200" dirty="0"/>
              <a:t>ARP Spoofing</a:t>
            </a:r>
          </a:p>
          <a:p>
            <a:pPr>
              <a:buFont typeface="Arial" panose="020B0604020202020204" pitchFamily="34" charset="0"/>
              <a:buChar char="•"/>
            </a:pPr>
            <a:r>
              <a:rPr lang="en-US" sz="1200" dirty="0"/>
              <a:t>ARP Poisoning</a:t>
            </a:r>
          </a:p>
          <a:p>
            <a:pPr>
              <a:buFont typeface="Arial" panose="020B0604020202020204" pitchFamily="34" charset="0"/>
              <a:buChar char="•"/>
            </a:pPr>
            <a:r>
              <a:rPr lang="en-US" sz="1200" dirty="0"/>
              <a:t>Cisco Discovery Protocol (CDP)</a:t>
            </a:r>
          </a:p>
          <a:p>
            <a:pPr>
              <a:buFont typeface="Arial" panose="020B0604020202020204" pitchFamily="34" charset="0"/>
              <a:buChar char="•"/>
            </a:pPr>
            <a:r>
              <a:rPr lang="en-US" sz="1200" b="1" dirty="0"/>
              <a:t>no cdp run</a:t>
            </a:r>
          </a:p>
          <a:p>
            <a:pPr>
              <a:buFont typeface="Arial" panose="020B0604020202020204" pitchFamily="34" charset="0"/>
              <a:buChar char="•"/>
            </a:pPr>
            <a:r>
              <a:rPr lang="en-US" sz="1200" b="1" dirty="0"/>
              <a:t>no cdp enable</a:t>
            </a:r>
          </a:p>
          <a:p>
            <a:pPr>
              <a:buFont typeface="Arial" panose="020B0604020202020204" pitchFamily="34" charset="0"/>
              <a:buChar char="•"/>
            </a:pPr>
            <a:r>
              <a:rPr lang="en-US" sz="1200" b="1" dirty="0"/>
              <a:t>no lldp run</a:t>
            </a:r>
          </a:p>
          <a:p>
            <a:pPr>
              <a:buFont typeface="Arial" panose="020B0604020202020204" pitchFamily="34" charset="0"/>
              <a:buChar char="•"/>
            </a:pPr>
            <a:r>
              <a:rPr lang="en-US" sz="1200" b="1" dirty="0"/>
              <a:t>no lldp transmit | receive</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rgbClr val="7030A0"/>
        </a:solidFill>
        <a:effectLst/>
      </p:bgPr>
    </p:bg>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7030A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5">
                    <a:lumMod val="20000"/>
                    <a:lumOff val="80000"/>
                  </a:schemeClr>
                </a:solidFill>
              </a:rPr>
              <a:t>Layer 2 Security Threats</a:t>
            </a:r>
            <a:br>
              <a:rPr lang="en-US" dirty="0">
                <a:solidFill>
                  <a:schemeClr val="accent5">
                    <a:lumMod val="20000"/>
                    <a:lumOff val="80000"/>
                  </a:schemeClr>
                </a:solidFill>
              </a:rPr>
            </a:br>
            <a:r>
              <a:rPr lang="en-US" sz="2400" dirty="0">
                <a:solidFill>
                  <a:schemeClr val="accent5">
                    <a:lumMod val="20000"/>
                    <a:lumOff val="80000"/>
                  </a:schemeClr>
                </a:solidFill>
              </a:rPr>
              <a:t>Switch Attack Categories</a:t>
            </a:r>
          </a:p>
        </p:txBody>
      </p:sp>
      <p:sp>
        <p:nvSpPr>
          <p:cNvPr id="6" name="Content Placeholder 5">
            <a:extLst>
              <a:ext uri="{FF2B5EF4-FFF2-40B4-BE49-F238E27FC236}">
                <a16:creationId xmlns:a16="http://schemas.microsoft.com/office/drawing/2014/main" id="{07E04770-DC42-4A71-992B-9579F394C8B5}"/>
              </a:ext>
            </a:extLst>
          </p:cNvPr>
          <p:cNvSpPr>
            <a:spLocks noGrp="1"/>
          </p:cNvSpPr>
          <p:nvPr>
            <p:ph idx="1"/>
          </p:nvPr>
        </p:nvSpPr>
        <p:spPr>
          <a:xfrm>
            <a:off x="228600" y="731838"/>
            <a:ext cx="8526119" cy="1011238"/>
          </a:xfrm>
        </p:spPr>
        <p:txBody>
          <a:bodyPr/>
          <a:lstStyle/>
          <a:p>
            <a:pPr marL="0" indent="0" algn="l"/>
            <a:r>
              <a:rPr lang="en-US" sz="1400" dirty="0">
                <a:solidFill>
                  <a:schemeClr val="accent5">
                    <a:lumMod val="40000"/>
                    <a:lumOff val="60000"/>
                  </a:schemeClr>
                </a:solidFill>
              </a:rPr>
              <a:t>Security is only as strong as the weakest link in the system, and Layer 2 is considered to be that weak link.  Today with BYOD and more sophisticated attacks, our LANs have become more vulnerable to penetration.</a:t>
            </a:r>
          </a:p>
          <a:p>
            <a:pPr marL="0" indent="0" algn="l"/>
            <a:endParaRPr lang="en-US" sz="1400" dirty="0">
              <a:solidFill>
                <a:schemeClr val="accent5">
                  <a:lumMod val="40000"/>
                  <a:lumOff val="60000"/>
                </a:schemeClr>
              </a:solidFill>
            </a:endParaRPr>
          </a:p>
        </p:txBody>
      </p:sp>
      <p:graphicFrame>
        <p:nvGraphicFramePr>
          <p:cNvPr id="7" name="Table 7">
            <a:extLst>
              <a:ext uri="{FF2B5EF4-FFF2-40B4-BE49-F238E27FC236}">
                <a16:creationId xmlns:a16="http://schemas.microsoft.com/office/drawing/2014/main" id="{BA5E790A-570E-4B5F-8374-BABE6EF4DC2D}"/>
              </a:ext>
            </a:extLst>
          </p:cNvPr>
          <p:cNvGraphicFramePr>
            <a:graphicFrameLocks noGrp="1"/>
          </p:cNvGraphicFramePr>
          <p:nvPr>
            <p:extLst>
              <p:ext uri="{D42A27DB-BD31-4B8C-83A1-F6EECF244321}">
                <p14:modId xmlns:p14="http://schemas.microsoft.com/office/powerpoint/2010/main" val="1746084072"/>
              </p:ext>
            </p:extLst>
          </p:nvPr>
        </p:nvGraphicFramePr>
        <p:xfrm>
          <a:off x="847309" y="2054728"/>
          <a:ext cx="7989454" cy="2341884"/>
        </p:xfrm>
        <a:graphic>
          <a:graphicData uri="http://schemas.openxmlformats.org/drawingml/2006/table">
            <a:tbl>
              <a:tblPr firstRow="1" bandRow="1">
                <a:tableStyleId>{5C22544A-7EE6-4342-B048-85BDC9FD1C3A}</a:tableStyleId>
              </a:tblPr>
              <a:tblGrid>
                <a:gridCol w="2118082">
                  <a:extLst>
                    <a:ext uri="{9D8B030D-6E8A-4147-A177-3AD203B41FA5}">
                      <a16:colId xmlns:a16="http://schemas.microsoft.com/office/drawing/2014/main" val="1487031909"/>
                    </a:ext>
                  </a:extLst>
                </a:gridCol>
                <a:gridCol w="5871372">
                  <a:extLst>
                    <a:ext uri="{9D8B030D-6E8A-4147-A177-3AD203B41FA5}">
                      <a16:colId xmlns:a16="http://schemas.microsoft.com/office/drawing/2014/main" val="2361683790"/>
                    </a:ext>
                  </a:extLst>
                </a:gridCol>
              </a:tblGrid>
              <a:tr h="248313">
                <a:tc>
                  <a:txBody>
                    <a:bodyPr/>
                    <a:lstStyle/>
                    <a:p>
                      <a:pPr algn="l" fontAlgn="ctr"/>
                      <a:r>
                        <a:rPr lang="en-US" b="1" dirty="0">
                          <a:effectLst/>
                        </a:rPr>
                        <a:t>Category</a:t>
                      </a:r>
                      <a:endParaRPr lang="en-US" dirty="0">
                        <a:effectLst/>
                      </a:endParaRPr>
                    </a:p>
                  </a:txBody>
                  <a:tcPr marL="47625" marR="47625" marT="47625" marB="47625" anchor="ctr"/>
                </a:tc>
                <a:tc>
                  <a:txBody>
                    <a:bodyPr/>
                    <a:lstStyle/>
                    <a:p>
                      <a:pPr algn="l" fontAlgn="ctr"/>
                      <a:r>
                        <a:rPr lang="en-US" b="1" dirty="0">
                          <a:effectLst/>
                        </a:rPr>
                        <a:t>Examples</a:t>
                      </a:r>
                      <a:endParaRPr lang="en-US" dirty="0">
                        <a:effectLst/>
                      </a:endParaRPr>
                    </a:p>
                  </a:txBody>
                  <a:tcPr marL="47625" marR="47625" marT="47625" marB="47625" anchor="ctr"/>
                </a:tc>
                <a:extLst>
                  <a:ext uri="{0D108BD9-81ED-4DB2-BD59-A6C34878D82A}">
                    <a16:rowId xmlns:a16="http://schemas.microsoft.com/office/drawing/2014/main" val="3798506708"/>
                  </a:ext>
                </a:extLst>
              </a:tr>
              <a:tr h="349509">
                <a:tc>
                  <a:txBody>
                    <a:bodyPr/>
                    <a:lstStyle/>
                    <a:p>
                      <a:pPr fontAlgn="ctr"/>
                      <a:r>
                        <a:rPr lang="en-US" b="1" dirty="0">
                          <a:effectLst/>
                        </a:rPr>
                        <a:t>MAC Table Attacks</a:t>
                      </a:r>
                      <a:endParaRPr lang="en-US" b="0" dirty="0">
                        <a:effectLst/>
                      </a:endParaRPr>
                    </a:p>
                  </a:txBody>
                  <a:tcPr marL="47625" marR="47625" marT="47625" marB="47625" anchor="ctr"/>
                </a:tc>
                <a:tc>
                  <a:txBody>
                    <a:bodyPr/>
                    <a:lstStyle/>
                    <a:p>
                      <a:pPr fontAlgn="ctr"/>
                      <a:r>
                        <a:rPr lang="en-US" b="0" dirty="0">
                          <a:effectLst/>
                        </a:rPr>
                        <a:t>Includes MAC address flooding attacks.</a:t>
                      </a:r>
                    </a:p>
                  </a:txBody>
                  <a:tcPr marL="47625" marR="47625" marT="47625" marB="47625" anchor="ctr"/>
                </a:tc>
                <a:extLst>
                  <a:ext uri="{0D108BD9-81ED-4DB2-BD59-A6C34878D82A}">
                    <a16:rowId xmlns:a16="http://schemas.microsoft.com/office/drawing/2014/main" val="2970003718"/>
                  </a:ext>
                </a:extLst>
              </a:tr>
              <a:tr h="635238">
                <a:tc>
                  <a:txBody>
                    <a:bodyPr/>
                    <a:lstStyle/>
                    <a:p>
                      <a:pPr fontAlgn="ctr"/>
                      <a:r>
                        <a:rPr lang="en-US" b="1" dirty="0">
                          <a:effectLst/>
                        </a:rPr>
                        <a:t>VLAN Attacks</a:t>
                      </a:r>
                      <a:endParaRPr lang="en-US" b="0" dirty="0">
                        <a:effectLst/>
                      </a:endParaRPr>
                    </a:p>
                  </a:txBody>
                  <a:tcPr marL="47625" marR="47625" marT="47625" marB="47625" anchor="ctr"/>
                </a:tc>
                <a:tc>
                  <a:txBody>
                    <a:bodyPr/>
                    <a:lstStyle/>
                    <a:p>
                      <a:pPr fontAlgn="ctr"/>
                      <a:r>
                        <a:rPr lang="en-US" b="0" dirty="0">
                          <a:effectLst/>
                        </a:rPr>
                        <a:t>Includes VLAN hopping and VLAN double-tagging attacks. It also includes attacks between devices on a common VLAN.</a:t>
                      </a:r>
                    </a:p>
                  </a:txBody>
                  <a:tcPr marL="47625" marR="47625" marT="47625" marB="47625" anchor="ctr"/>
                </a:tc>
                <a:extLst>
                  <a:ext uri="{0D108BD9-81ED-4DB2-BD59-A6C34878D82A}">
                    <a16:rowId xmlns:a16="http://schemas.microsoft.com/office/drawing/2014/main" val="1851904030"/>
                  </a:ext>
                </a:extLst>
              </a:tr>
              <a:tr h="349509">
                <a:tc>
                  <a:txBody>
                    <a:bodyPr/>
                    <a:lstStyle/>
                    <a:p>
                      <a:pPr fontAlgn="ctr"/>
                      <a:r>
                        <a:rPr lang="en-US" b="1" dirty="0">
                          <a:effectLst/>
                        </a:rPr>
                        <a:t>DHCP Attacks</a:t>
                      </a:r>
                      <a:endParaRPr lang="en-US" b="0" dirty="0">
                        <a:effectLst/>
                      </a:endParaRPr>
                    </a:p>
                  </a:txBody>
                  <a:tcPr marL="47625" marR="47625" marT="47625" marB="47625" anchor="ctr"/>
                </a:tc>
                <a:tc>
                  <a:txBody>
                    <a:bodyPr/>
                    <a:lstStyle/>
                    <a:p>
                      <a:pPr fontAlgn="ctr"/>
                      <a:r>
                        <a:rPr lang="en-US" b="0" dirty="0">
                          <a:effectLst/>
                        </a:rPr>
                        <a:t>Includes DHCP starvation and DHCP spoofing attacks.</a:t>
                      </a:r>
                    </a:p>
                  </a:txBody>
                  <a:tcPr marL="47625" marR="47625" marT="47625" marB="47625" anchor="ctr"/>
                </a:tc>
                <a:extLst>
                  <a:ext uri="{0D108BD9-81ED-4DB2-BD59-A6C34878D82A}">
                    <a16:rowId xmlns:a16="http://schemas.microsoft.com/office/drawing/2014/main" val="4023516481"/>
                  </a:ext>
                </a:extLst>
              </a:tr>
              <a:tr h="349509">
                <a:tc>
                  <a:txBody>
                    <a:bodyPr/>
                    <a:lstStyle/>
                    <a:p>
                      <a:pPr fontAlgn="ctr"/>
                      <a:r>
                        <a:rPr lang="en-US" b="1" dirty="0">
                          <a:effectLst/>
                        </a:rPr>
                        <a:t>ARP Attacks</a:t>
                      </a:r>
                      <a:endParaRPr lang="en-US" b="0" dirty="0">
                        <a:effectLst/>
                      </a:endParaRPr>
                    </a:p>
                  </a:txBody>
                  <a:tcPr marL="47625" marR="47625" marT="47625" marB="47625" anchor="ctr"/>
                </a:tc>
                <a:tc>
                  <a:txBody>
                    <a:bodyPr/>
                    <a:lstStyle/>
                    <a:p>
                      <a:pPr fontAlgn="ctr"/>
                      <a:r>
                        <a:rPr lang="en-US" b="0" dirty="0">
                          <a:effectLst/>
                        </a:rPr>
                        <a:t>Includes ARP spoofing and ARP poisoning attacks.</a:t>
                      </a:r>
                    </a:p>
                  </a:txBody>
                  <a:tcPr marL="47625" marR="47625" marT="47625" marB="47625" anchor="ctr"/>
                </a:tc>
                <a:extLst>
                  <a:ext uri="{0D108BD9-81ED-4DB2-BD59-A6C34878D82A}">
                    <a16:rowId xmlns:a16="http://schemas.microsoft.com/office/drawing/2014/main" val="3106928135"/>
                  </a:ext>
                </a:extLst>
              </a:tr>
              <a:tr h="349509">
                <a:tc>
                  <a:txBody>
                    <a:bodyPr/>
                    <a:lstStyle/>
                    <a:p>
                      <a:pPr fontAlgn="ctr"/>
                      <a:r>
                        <a:rPr lang="en-US" b="1" dirty="0">
                          <a:effectLst/>
                        </a:rPr>
                        <a:t>STP Attacks</a:t>
                      </a:r>
                      <a:endParaRPr lang="en-US" b="0" dirty="0">
                        <a:effectLst/>
                      </a:endParaRPr>
                    </a:p>
                  </a:txBody>
                  <a:tcPr marL="47625" marR="47625" marT="47625" marB="47625" anchor="ctr"/>
                </a:tc>
                <a:tc>
                  <a:txBody>
                    <a:bodyPr/>
                    <a:lstStyle/>
                    <a:p>
                      <a:pPr fontAlgn="ctr"/>
                      <a:r>
                        <a:rPr lang="en-US" b="0" dirty="0">
                          <a:effectLst/>
                        </a:rPr>
                        <a:t>Includes Spanning Tree Protocol manipulation attacks.</a:t>
                      </a:r>
                    </a:p>
                  </a:txBody>
                  <a:tcPr marL="47625" marR="47625" marT="47625" marB="47625" anchor="ctr"/>
                </a:tc>
                <a:extLst>
                  <a:ext uri="{0D108BD9-81ED-4DB2-BD59-A6C34878D82A}">
                    <a16:rowId xmlns:a16="http://schemas.microsoft.com/office/drawing/2014/main" val="1219392657"/>
                  </a:ext>
                </a:extLst>
              </a:tr>
            </a:tbl>
          </a:graphicData>
        </a:graphic>
      </p:graphicFrame>
    </p:spTree>
    <p:extLst>
      <p:ext uri="{BB962C8B-B14F-4D97-AF65-F5344CB8AC3E}">
        <p14:creationId xmlns:p14="http://schemas.microsoft.com/office/powerpoint/2010/main" val="1353673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rgbClr val="7030A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5">
                    <a:lumMod val="20000"/>
                    <a:lumOff val="80000"/>
                  </a:schemeClr>
                </a:solidFill>
              </a:rPr>
              <a:t>Layer 2 Security Threats</a:t>
            </a:r>
            <a:br>
              <a:rPr lang="en-US" dirty="0">
                <a:solidFill>
                  <a:schemeClr val="accent5">
                    <a:lumMod val="20000"/>
                    <a:lumOff val="80000"/>
                  </a:schemeClr>
                </a:solidFill>
              </a:rPr>
            </a:br>
            <a:r>
              <a:rPr lang="en-US" sz="2400" dirty="0">
                <a:solidFill>
                  <a:schemeClr val="accent5">
                    <a:lumMod val="20000"/>
                    <a:lumOff val="80000"/>
                  </a:schemeClr>
                </a:solidFill>
              </a:rPr>
              <a:t>Switch Attack Mitigation Techniques</a:t>
            </a:r>
          </a:p>
        </p:txBody>
      </p:sp>
      <p:graphicFrame>
        <p:nvGraphicFramePr>
          <p:cNvPr id="5" name="Table 7">
            <a:extLst>
              <a:ext uri="{FF2B5EF4-FFF2-40B4-BE49-F238E27FC236}">
                <a16:creationId xmlns:a16="http://schemas.microsoft.com/office/drawing/2014/main" id="{E5A786AC-29CB-4336-90C6-92E2F9CFE065}"/>
              </a:ext>
            </a:extLst>
          </p:cNvPr>
          <p:cNvGraphicFramePr>
            <a:graphicFrameLocks noGrp="1"/>
          </p:cNvGraphicFramePr>
          <p:nvPr>
            <p:ph idx="1"/>
            <p:extLst>
              <p:ext uri="{D42A27DB-BD31-4B8C-83A1-F6EECF244321}">
                <p14:modId xmlns:p14="http://schemas.microsoft.com/office/powerpoint/2010/main" val="247906647"/>
              </p:ext>
            </p:extLst>
          </p:nvPr>
        </p:nvGraphicFramePr>
        <p:xfrm>
          <a:off x="431800" y="758825"/>
          <a:ext cx="8280400" cy="1944370"/>
        </p:xfrm>
        <a:graphic>
          <a:graphicData uri="http://schemas.openxmlformats.org/drawingml/2006/table">
            <a:tbl>
              <a:tblPr firstRow="1" bandRow="1">
                <a:tableStyleId>{5C22544A-7EE6-4342-B048-85BDC9FD1C3A}</a:tableStyleId>
              </a:tblPr>
              <a:tblGrid>
                <a:gridCol w="2748828">
                  <a:extLst>
                    <a:ext uri="{9D8B030D-6E8A-4147-A177-3AD203B41FA5}">
                      <a16:colId xmlns:a16="http://schemas.microsoft.com/office/drawing/2014/main" val="1670194353"/>
                    </a:ext>
                  </a:extLst>
                </a:gridCol>
                <a:gridCol w="5531572">
                  <a:extLst>
                    <a:ext uri="{9D8B030D-6E8A-4147-A177-3AD203B41FA5}">
                      <a16:colId xmlns:a16="http://schemas.microsoft.com/office/drawing/2014/main" val="1766553380"/>
                    </a:ext>
                  </a:extLst>
                </a:gridCol>
              </a:tblGrid>
              <a:tr h="370840">
                <a:tc>
                  <a:txBody>
                    <a:bodyPr/>
                    <a:lstStyle/>
                    <a:p>
                      <a:pPr algn="l" fontAlgn="ctr"/>
                      <a:r>
                        <a:rPr lang="en-US" sz="1200" b="1" dirty="0">
                          <a:effectLst/>
                        </a:rPr>
                        <a:t>Solution</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2842029635"/>
                  </a:ext>
                </a:extLst>
              </a:tr>
              <a:tr h="370840">
                <a:tc>
                  <a:txBody>
                    <a:bodyPr/>
                    <a:lstStyle/>
                    <a:p>
                      <a:pPr fontAlgn="ctr"/>
                      <a:r>
                        <a:rPr lang="en-US" sz="1200" b="1" dirty="0">
                          <a:effectLst/>
                        </a:rPr>
                        <a:t>Port Security</a:t>
                      </a:r>
                      <a:endParaRPr lang="en-US" sz="1200" b="0" dirty="0">
                        <a:effectLst/>
                      </a:endParaRPr>
                    </a:p>
                  </a:txBody>
                  <a:tcPr marL="47625" marR="47625" marT="47625" marB="47625" anchor="ctr"/>
                </a:tc>
                <a:tc>
                  <a:txBody>
                    <a:bodyPr/>
                    <a:lstStyle/>
                    <a:p>
                      <a:pPr fontAlgn="ctr"/>
                      <a:r>
                        <a:rPr lang="en-US" sz="1200" b="0" dirty="0">
                          <a:effectLst/>
                        </a:rPr>
                        <a:t>Prevents many types of attacks including MAC address flooding attacks and DHCP starvation attacks.</a:t>
                      </a:r>
                    </a:p>
                  </a:txBody>
                  <a:tcPr marL="47625" marR="47625" marT="47625" marB="47625" anchor="ctr"/>
                </a:tc>
                <a:extLst>
                  <a:ext uri="{0D108BD9-81ED-4DB2-BD59-A6C34878D82A}">
                    <a16:rowId xmlns:a16="http://schemas.microsoft.com/office/drawing/2014/main" val="4128229561"/>
                  </a:ext>
                </a:extLst>
              </a:tr>
              <a:tr h="370840">
                <a:tc>
                  <a:txBody>
                    <a:bodyPr/>
                    <a:lstStyle/>
                    <a:p>
                      <a:pPr fontAlgn="ctr"/>
                      <a:r>
                        <a:rPr lang="en-US" sz="1200" b="1" dirty="0">
                          <a:effectLst/>
                        </a:rPr>
                        <a:t>DHCP Snooping</a:t>
                      </a:r>
                      <a:endParaRPr lang="en-US" sz="1200" b="0" dirty="0">
                        <a:effectLst/>
                      </a:endParaRPr>
                    </a:p>
                  </a:txBody>
                  <a:tcPr marL="47625" marR="47625" marT="47625" marB="47625" anchor="ctr"/>
                </a:tc>
                <a:tc>
                  <a:txBody>
                    <a:bodyPr/>
                    <a:lstStyle/>
                    <a:p>
                      <a:pPr fontAlgn="ctr"/>
                      <a:r>
                        <a:rPr lang="en-US" sz="1200" b="0" dirty="0">
                          <a:effectLst/>
                        </a:rPr>
                        <a:t>Prevents DHCP starvation and DHCP spoofing attacks.</a:t>
                      </a:r>
                    </a:p>
                  </a:txBody>
                  <a:tcPr marL="47625" marR="47625" marT="47625" marB="47625" anchor="ctr"/>
                </a:tc>
                <a:extLst>
                  <a:ext uri="{0D108BD9-81ED-4DB2-BD59-A6C34878D82A}">
                    <a16:rowId xmlns:a16="http://schemas.microsoft.com/office/drawing/2014/main" val="3588043224"/>
                  </a:ext>
                </a:extLst>
              </a:tr>
              <a:tr h="370840">
                <a:tc>
                  <a:txBody>
                    <a:bodyPr/>
                    <a:lstStyle/>
                    <a:p>
                      <a:pPr fontAlgn="ctr"/>
                      <a:r>
                        <a:rPr lang="en-US" sz="1200" b="1" dirty="0">
                          <a:effectLst/>
                        </a:rPr>
                        <a:t>Dynamic ARP Inspection (DAI)</a:t>
                      </a:r>
                      <a:endParaRPr lang="en-US" sz="1200" b="0" dirty="0">
                        <a:effectLst/>
                      </a:endParaRPr>
                    </a:p>
                  </a:txBody>
                  <a:tcPr marL="47625" marR="47625" marT="47625" marB="47625" anchor="ctr"/>
                </a:tc>
                <a:tc>
                  <a:txBody>
                    <a:bodyPr/>
                    <a:lstStyle/>
                    <a:p>
                      <a:pPr fontAlgn="ctr"/>
                      <a:r>
                        <a:rPr lang="en-US" sz="1200" b="0" dirty="0">
                          <a:effectLst/>
                        </a:rPr>
                        <a:t>Prevents ARP spoofing and ARP poisoning attacks.</a:t>
                      </a:r>
                    </a:p>
                  </a:txBody>
                  <a:tcPr marL="47625" marR="47625" marT="47625" marB="47625" anchor="ctr"/>
                </a:tc>
                <a:extLst>
                  <a:ext uri="{0D108BD9-81ED-4DB2-BD59-A6C34878D82A}">
                    <a16:rowId xmlns:a16="http://schemas.microsoft.com/office/drawing/2014/main" val="803318852"/>
                  </a:ext>
                </a:extLst>
              </a:tr>
              <a:tr h="370840">
                <a:tc>
                  <a:txBody>
                    <a:bodyPr/>
                    <a:lstStyle/>
                    <a:p>
                      <a:pPr fontAlgn="ctr"/>
                      <a:r>
                        <a:rPr lang="en-US" sz="1200" b="1" dirty="0">
                          <a:effectLst/>
                        </a:rPr>
                        <a:t>IP Source Guard (IPSG)</a:t>
                      </a:r>
                      <a:endParaRPr lang="en-US" sz="1200" b="0" dirty="0">
                        <a:effectLst/>
                      </a:endParaRPr>
                    </a:p>
                  </a:txBody>
                  <a:tcPr marL="47625" marR="47625" marT="47625" marB="47625" anchor="ctr"/>
                </a:tc>
                <a:tc>
                  <a:txBody>
                    <a:bodyPr/>
                    <a:lstStyle/>
                    <a:p>
                      <a:pPr fontAlgn="ctr"/>
                      <a:r>
                        <a:rPr lang="en-US" sz="1200" b="0" dirty="0">
                          <a:effectLst/>
                        </a:rPr>
                        <a:t>Prevents MAC and IP address spoofing attacks.</a:t>
                      </a:r>
                    </a:p>
                  </a:txBody>
                  <a:tcPr marL="47625" marR="47625" marT="47625" marB="47625" anchor="ctr"/>
                </a:tc>
                <a:extLst>
                  <a:ext uri="{0D108BD9-81ED-4DB2-BD59-A6C34878D82A}">
                    <a16:rowId xmlns:a16="http://schemas.microsoft.com/office/drawing/2014/main" val="1098723231"/>
                  </a:ext>
                </a:extLst>
              </a:tr>
            </a:tbl>
          </a:graphicData>
        </a:graphic>
      </p:graphicFrame>
      <p:sp>
        <p:nvSpPr>
          <p:cNvPr id="2" name="Rectangle 1">
            <a:extLst>
              <a:ext uri="{FF2B5EF4-FFF2-40B4-BE49-F238E27FC236}">
                <a16:creationId xmlns:a16="http://schemas.microsoft.com/office/drawing/2014/main" id="{D723C8E7-E6AC-4D8A-A0EF-09152327B461}"/>
              </a:ext>
            </a:extLst>
          </p:cNvPr>
          <p:cNvSpPr/>
          <p:nvPr/>
        </p:nvSpPr>
        <p:spPr>
          <a:xfrm>
            <a:off x="592316" y="2885864"/>
            <a:ext cx="7753172" cy="1938992"/>
          </a:xfrm>
          <a:prstGeom prst="rect">
            <a:avLst/>
          </a:prstGeom>
        </p:spPr>
        <p:txBody>
          <a:bodyPr wrap="square">
            <a:spAutoFit/>
          </a:bodyPr>
          <a:lstStyle/>
          <a:p>
            <a:r>
              <a:rPr lang="en-US" sz="1500" dirty="0">
                <a:solidFill>
                  <a:schemeClr val="accent5">
                    <a:lumMod val="40000"/>
                    <a:lumOff val="60000"/>
                  </a:schemeClr>
                </a:solidFill>
                <a:latin typeface="+mn-lt"/>
              </a:rPr>
              <a:t>These Layer 2 solutions will not be effective if the management protocols are not secured. The following strategies are recommended:</a:t>
            </a:r>
          </a:p>
          <a:p>
            <a:pPr marL="285750" indent="-285750">
              <a:buFont typeface="Arial" panose="020B0604020202020204" pitchFamily="34" charset="0"/>
              <a:buChar char="•"/>
            </a:pPr>
            <a:r>
              <a:rPr lang="en-US" sz="1500" dirty="0">
                <a:solidFill>
                  <a:schemeClr val="accent5">
                    <a:lumMod val="40000"/>
                    <a:lumOff val="60000"/>
                  </a:schemeClr>
                </a:solidFill>
                <a:latin typeface="+mn-lt"/>
              </a:rPr>
              <a:t>Always use secure variants of management protocols such as SSH, Secure Copy Protocol (SCP), Secure FTP (SFTP), and Secure Socket Layer/Transport Layer Security (SSL/TLS).</a:t>
            </a:r>
          </a:p>
          <a:p>
            <a:pPr marL="285750" indent="-285750">
              <a:buFont typeface="Arial" panose="020B0604020202020204" pitchFamily="34" charset="0"/>
              <a:buChar char="•"/>
            </a:pPr>
            <a:r>
              <a:rPr lang="en-US" sz="1500" dirty="0">
                <a:solidFill>
                  <a:schemeClr val="accent5">
                    <a:lumMod val="40000"/>
                    <a:lumOff val="60000"/>
                  </a:schemeClr>
                </a:solidFill>
                <a:latin typeface="+mn-lt"/>
              </a:rPr>
              <a:t>Consider using out-of-band management network to manage devices.</a:t>
            </a:r>
          </a:p>
          <a:p>
            <a:pPr marL="285750" indent="-285750">
              <a:buFont typeface="Arial" panose="020B0604020202020204" pitchFamily="34" charset="0"/>
              <a:buChar char="•"/>
            </a:pPr>
            <a:r>
              <a:rPr lang="en-US" sz="1500" dirty="0">
                <a:solidFill>
                  <a:schemeClr val="accent5">
                    <a:lumMod val="40000"/>
                    <a:lumOff val="60000"/>
                  </a:schemeClr>
                </a:solidFill>
                <a:latin typeface="+mn-lt"/>
              </a:rPr>
              <a:t>Use a dedicated management VLAN where nothing but management traffic resides.</a:t>
            </a:r>
          </a:p>
          <a:p>
            <a:pPr marL="285750" indent="-285750">
              <a:buFont typeface="Arial" panose="020B0604020202020204" pitchFamily="34" charset="0"/>
              <a:buChar char="•"/>
            </a:pPr>
            <a:r>
              <a:rPr lang="en-US" sz="1500" dirty="0">
                <a:solidFill>
                  <a:schemeClr val="accent5">
                    <a:lumMod val="40000"/>
                    <a:lumOff val="60000"/>
                  </a:schemeClr>
                </a:solidFill>
                <a:latin typeface="+mn-lt"/>
              </a:rPr>
              <a:t>Use ACLs to filter unwanted access.</a:t>
            </a:r>
          </a:p>
        </p:txBody>
      </p:sp>
    </p:spTree>
    <p:extLst>
      <p:ext uri="{BB962C8B-B14F-4D97-AF65-F5344CB8AC3E}">
        <p14:creationId xmlns:p14="http://schemas.microsoft.com/office/powerpoint/2010/main" val="108246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10.4 MAC Address Table Attack</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rgbClr val="7030A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MAC Address Table Attack</a:t>
            </a:r>
            <a:br>
              <a:rPr lang="en-US" dirty="0"/>
            </a:br>
            <a:r>
              <a:rPr lang="en-US" sz="2400" dirty="0"/>
              <a:t>Switch Operation Review</a:t>
            </a:r>
          </a:p>
        </p:txBody>
      </p:sp>
      <p:sp>
        <p:nvSpPr>
          <p:cNvPr id="4" name="Content Placeholder 3">
            <a:extLst>
              <a:ext uri="{FF2B5EF4-FFF2-40B4-BE49-F238E27FC236}">
                <a16:creationId xmlns:a16="http://schemas.microsoft.com/office/drawing/2014/main" id="{46383689-36A9-814E-A9D3-28285BD1A65F}"/>
              </a:ext>
            </a:extLst>
          </p:cNvPr>
          <p:cNvSpPr>
            <a:spLocks noGrp="1"/>
          </p:cNvSpPr>
          <p:nvPr>
            <p:ph idx="1"/>
          </p:nvPr>
        </p:nvSpPr>
        <p:spPr>
          <a:xfrm>
            <a:off x="474662" y="763736"/>
            <a:ext cx="8280057" cy="1226989"/>
          </a:xfrm>
        </p:spPr>
        <p:txBody>
          <a:bodyPr/>
          <a:lstStyle/>
          <a:p>
            <a:pPr marL="0" indent="0" algn="l"/>
            <a:r>
              <a:rPr lang="en-US" sz="1600" dirty="0">
                <a:solidFill>
                  <a:srgbClr val="000000"/>
                </a:solidFill>
              </a:rPr>
              <a:t>Recall that to make forwarding decisions, a Layer 2 LAN switch builds a table based on the source MAC addresses in received frames. This is called a MAC address table. MAC address tables are stored in memory and are used to more efficiently switch frames.</a:t>
            </a:r>
          </a:p>
        </p:txBody>
      </p:sp>
      <p:pic>
        <p:nvPicPr>
          <p:cNvPr id="7" name="Picture 6">
            <a:extLst>
              <a:ext uri="{FF2B5EF4-FFF2-40B4-BE49-F238E27FC236}">
                <a16:creationId xmlns:a16="http://schemas.microsoft.com/office/drawing/2014/main" id="{BDD27C88-39C9-284B-8FEF-548FD631CC23}"/>
              </a:ext>
            </a:extLst>
          </p:cNvPr>
          <p:cNvPicPr>
            <a:picLocks noChangeAspect="1"/>
          </p:cNvPicPr>
          <p:nvPr/>
        </p:nvPicPr>
        <p:blipFill>
          <a:blip r:embed="rId3"/>
          <a:stretch>
            <a:fillRect/>
          </a:stretch>
        </p:blipFill>
        <p:spPr>
          <a:xfrm>
            <a:off x="1008653" y="2067647"/>
            <a:ext cx="7126695" cy="2078182"/>
          </a:xfrm>
          <a:prstGeom prst="rect">
            <a:avLst/>
          </a:prstGeom>
        </p:spPr>
      </p:pic>
    </p:spTree>
    <p:extLst>
      <p:ext uri="{BB962C8B-B14F-4D97-AF65-F5344CB8AC3E}">
        <p14:creationId xmlns:p14="http://schemas.microsoft.com/office/powerpoint/2010/main" val="64762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rgbClr val="7030A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MAC Address Table Attack</a:t>
            </a:r>
            <a:br>
              <a:rPr lang="en-US" dirty="0"/>
            </a:br>
            <a:r>
              <a:rPr lang="en-US" sz="2400" dirty="0"/>
              <a:t>MAC Address Table Flooding</a:t>
            </a:r>
          </a:p>
        </p:txBody>
      </p:sp>
      <p:sp>
        <p:nvSpPr>
          <p:cNvPr id="4" name="Content Placeholder 3">
            <a:extLst>
              <a:ext uri="{FF2B5EF4-FFF2-40B4-BE49-F238E27FC236}">
                <a16:creationId xmlns:a16="http://schemas.microsoft.com/office/drawing/2014/main" id="{46383689-36A9-814E-A9D3-28285BD1A65F}"/>
              </a:ext>
            </a:extLst>
          </p:cNvPr>
          <p:cNvSpPr>
            <a:spLocks noGrp="1"/>
          </p:cNvSpPr>
          <p:nvPr>
            <p:ph idx="1"/>
          </p:nvPr>
        </p:nvSpPr>
        <p:spPr>
          <a:xfrm>
            <a:off x="474662" y="763736"/>
            <a:ext cx="8280057" cy="2563292"/>
          </a:xfrm>
        </p:spPr>
        <p:txBody>
          <a:bodyPr/>
          <a:lstStyle/>
          <a:p>
            <a:pPr marL="0" indent="0" algn="l"/>
            <a:r>
              <a:rPr lang="en-US" sz="1600" dirty="0">
                <a:solidFill>
                  <a:srgbClr val="000000"/>
                </a:solidFill>
              </a:rPr>
              <a:t>All MAC tables have a fixed size and consequently, a switch can run out of resources in which to store MAC addresses. MAC address flooding attacks take advantage of this limitation by bombarding the switch with fake source MAC addresses until the switch MAC address table is full.</a:t>
            </a:r>
          </a:p>
          <a:p>
            <a:pPr marL="0" indent="0" algn="l"/>
            <a:r>
              <a:rPr lang="en-US" sz="1600" dirty="0">
                <a:solidFill>
                  <a:srgbClr val="000000"/>
                </a:solidFill>
              </a:rPr>
              <a:t>When this occurs, the switch treats the frame as an unknown unicast and begins to flood all incoming traffic out all ports on the same VLAN without referencing the MAC table. This condition now allows a threat actor to capture all of the frames sent from one host to another on the local LAN or local VLAN.</a:t>
            </a:r>
          </a:p>
          <a:p>
            <a:pPr marL="0" indent="0" algn="l"/>
            <a:r>
              <a:rPr lang="en-US" sz="1400" b="1" dirty="0">
                <a:solidFill>
                  <a:srgbClr val="000000"/>
                </a:solidFill>
              </a:rPr>
              <a:t>Note</a:t>
            </a:r>
            <a:r>
              <a:rPr lang="en-US" sz="1400" dirty="0">
                <a:solidFill>
                  <a:srgbClr val="000000"/>
                </a:solidFill>
              </a:rPr>
              <a:t>: Traffic is flooded only within the local LAN or VLAN. The threat actor can only capture traffic within the local LAN or VLAN to which the threat actor is connected.</a:t>
            </a:r>
          </a:p>
          <a:p>
            <a:pPr marL="285750" indent="-28575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C0395C25-8E0B-6341-945A-114ACC3B9118}"/>
              </a:ext>
            </a:extLst>
          </p:cNvPr>
          <p:cNvPicPr>
            <a:picLocks noChangeAspect="1"/>
          </p:cNvPicPr>
          <p:nvPr/>
        </p:nvPicPr>
        <p:blipFill>
          <a:blip r:embed="rId3"/>
          <a:stretch>
            <a:fillRect/>
          </a:stretch>
        </p:blipFill>
        <p:spPr>
          <a:xfrm>
            <a:off x="1624698" y="3327028"/>
            <a:ext cx="4132133" cy="1534240"/>
          </a:xfrm>
          <a:prstGeom prst="rect">
            <a:avLst/>
          </a:prstGeom>
        </p:spPr>
      </p:pic>
    </p:spTree>
    <p:extLst>
      <p:ext uri="{BB962C8B-B14F-4D97-AF65-F5344CB8AC3E}">
        <p14:creationId xmlns:p14="http://schemas.microsoft.com/office/powerpoint/2010/main" val="389984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rgbClr val="7030A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MAC Address Table Attack</a:t>
            </a:r>
            <a:br>
              <a:rPr lang="en-US" dirty="0"/>
            </a:br>
            <a:r>
              <a:rPr lang="en-US" sz="2400" dirty="0"/>
              <a:t>MAC Address Table Attack Mitigation</a:t>
            </a:r>
          </a:p>
        </p:txBody>
      </p:sp>
      <p:sp>
        <p:nvSpPr>
          <p:cNvPr id="4" name="Content Placeholder 3">
            <a:extLst>
              <a:ext uri="{FF2B5EF4-FFF2-40B4-BE49-F238E27FC236}">
                <a16:creationId xmlns:a16="http://schemas.microsoft.com/office/drawing/2014/main" id="{46383689-36A9-814E-A9D3-28285BD1A65F}"/>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What makes tools such as </a:t>
            </a:r>
            <a:r>
              <a:rPr lang="en-US" sz="1600" b="1" dirty="0">
                <a:solidFill>
                  <a:srgbClr val="000000"/>
                </a:solidFill>
              </a:rPr>
              <a:t>macof</a:t>
            </a:r>
            <a:r>
              <a:rPr lang="en-US" sz="1600" dirty="0">
                <a:solidFill>
                  <a:srgbClr val="000000"/>
                </a:solidFill>
              </a:rPr>
              <a:t> so dangerous is that an attacker can create a MAC table overflow attack very quickly. For instance, a Catalyst 6500 switch can store 132,000 MAC addresses in its MAC address table. A tool such as </a:t>
            </a:r>
            <a:r>
              <a:rPr lang="en-US" sz="1600" b="1" dirty="0">
                <a:solidFill>
                  <a:srgbClr val="000000"/>
                </a:solidFill>
              </a:rPr>
              <a:t>macof</a:t>
            </a:r>
            <a:r>
              <a:rPr lang="en-US" sz="1600" dirty="0">
                <a:solidFill>
                  <a:srgbClr val="000000"/>
                </a:solidFill>
              </a:rPr>
              <a:t> can flood a switch with up to 8,000 bogus frames per second; creating a MAC address table overflow attack in a matter of a few seconds.</a:t>
            </a:r>
          </a:p>
          <a:p>
            <a:pPr marL="0" indent="0" algn="l"/>
            <a:endParaRPr lang="en-US" sz="1600" dirty="0">
              <a:solidFill>
                <a:srgbClr val="000000"/>
              </a:solidFill>
            </a:endParaRPr>
          </a:p>
          <a:p>
            <a:pPr marL="0" indent="0" algn="l"/>
            <a:r>
              <a:rPr lang="en-US" sz="1600" dirty="0">
                <a:solidFill>
                  <a:srgbClr val="000000"/>
                </a:solidFill>
              </a:rPr>
              <a:t>Another reason why these attack tools are dangerous is because they not only affect the local switch, they can also affect other connected Layer 2 switches. When the MAC address table of a switch is full, it starts flooding out all ports including those connected to other Layer 2 switches.</a:t>
            </a:r>
          </a:p>
          <a:p>
            <a:pPr marL="0" indent="0" algn="l"/>
            <a:endParaRPr lang="en-US" sz="1600" dirty="0">
              <a:solidFill>
                <a:srgbClr val="000000"/>
              </a:solidFill>
            </a:endParaRPr>
          </a:p>
          <a:p>
            <a:pPr marL="0" indent="0" algn="l"/>
            <a:r>
              <a:rPr lang="en-US" sz="1600" dirty="0">
                <a:solidFill>
                  <a:srgbClr val="000000"/>
                </a:solidFill>
              </a:rPr>
              <a:t>To mitigate MAC address table overflow attacks, network administrators must implement port security. Port security will only allow a specified number of source MAC addresses to be learned on the port. Port security is further discussed in another module.</a:t>
            </a:r>
          </a:p>
        </p:txBody>
      </p:sp>
    </p:spTree>
    <p:extLst>
      <p:ext uri="{BB962C8B-B14F-4D97-AF65-F5344CB8AC3E}">
        <p14:creationId xmlns:p14="http://schemas.microsoft.com/office/powerpoint/2010/main" val="4196439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10.5 LAN Attacks</a:t>
            </a:r>
          </a:p>
        </p:txBody>
      </p:sp>
    </p:spTree>
    <p:custDataLst>
      <p:tags r:id="rId1"/>
    </p:custDataLst>
    <p:extLst>
      <p:ext uri="{BB962C8B-B14F-4D97-AF65-F5344CB8AC3E}">
        <p14:creationId xmlns:p14="http://schemas.microsoft.com/office/powerpoint/2010/main" val="2732502007"/>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themeOverride>
</file>

<file path=docProps/app.xml><?xml version="1.0" encoding="utf-8"?>
<Properties xmlns="http://schemas.openxmlformats.org/officeDocument/2006/extended-properties" xmlns:vt="http://schemas.openxmlformats.org/officeDocument/2006/docPropsVTypes">
  <Template/>
  <TotalTime>10434</TotalTime>
  <Words>3721</Words>
  <Application>Microsoft Office PowerPoint</Application>
  <PresentationFormat>On-screen Show (16:9)</PresentationFormat>
  <Paragraphs>267</Paragraphs>
  <Slides>26</Slides>
  <Notes>26</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CiscoSans ExtraLight</vt:lpstr>
      <vt:lpstr>Wingdings</vt:lpstr>
      <vt:lpstr>Default Theme</vt:lpstr>
      <vt:lpstr>LAN Security Concepts</vt:lpstr>
      <vt:lpstr>LAN Security Concepts</vt:lpstr>
      <vt:lpstr>Layer 2 Security Threats Switch Attack Categories</vt:lpstr>
      <vt:lpstr>Layer 2 Security Threats Switch Attack Mitigation Techniques</vt:lpstr>
      <vt:lpstr>10.4 MAC Address Table Attack</vt:lpstr>
      <vt:lpstr>MAC Address Table Attack Switch Operation Review</vt:lpstr>
      <vt:lpstr>MAC Address Table Attack MAC Address Table Flooding</vt:lpstr>
      <vt:lpstr>MAC Address Table Attack MAC Address Table Attack Mitigation</vt:lpstr>
      <vt:lpstr>10.5 LAN Attacks</vt:lpstr>
      <vt:lpstr>LAN Attacks Video – VLAN and DHCP Attacks</vt:lpstr>
      <vt:lpstr>LAN Attacks VLAN Hopping Attacks</vt:lpstr>
      <vt:lpstr>LAN Attacks VLAN Double-Tagging Attacks</vt:lpstr>
      <vt:lpstr>LAN Attacks VLAN Double-Tagging Attacks (Cont.)</vt:lpstr>
      <vt:lpstr>LAN Attacks DHCP Messages</vt:lpstr>
      <vt:lpstr>LAN Attacks DHCP Attacks</vt:lpstr>
      <vt:lpstr>LAN Attacks Video – ARP Attacks, STP Attacks, and CDP Reconnaissance</vt:lpstr>
      <vt:lpstr>LAN Attacks ARP Attacks</vt:lpstr>
      <vt:lpstr>LAN Attacks Address Spoofing Attacks</vt:lpstr>
      <vt:lpstr>LAN Attacks STP Attack</vt:lpstr>
      <vt:lpstr>LAN Attacks CDP Reconnaissance</vt:lpstr>
      <vt:lpstr>10.6 Module Practice and Quiz</vt:lpstr>
      <vt:lpstr>Module Practice and Quiz What Did I Learn In This Module?</vt:lpstr>
      <vt:lpstr>Module Practice and Quiz What Did I Learn In This Module? (Cont.)</vt:lpstr>
      <vt:lpstr>Module Practice and Quiz What Did I Learn In This Module? (Cont.)</vt:lpstr>
      <vt:lpstr>Module 10: LAN Security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Baker, Steve</cp:lastModifiedBy>
  <cp:revision>286</cp:revision>
  <dcterms:created xsi:type="dcterms:W3CDTF">2019-10-18T06:21:22Z</dcterms:created>
  <dcterms:modified xsi:type="dcterms:W3CDTF">2024-11-03T19:13:20Z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