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Lato Bold" charset="1" panose="020F0502020204030203"/>
      <p:regular r:id="rId11"/>
    </p:embeddedFont>
    <p:embeddedFont>
      <p:font typeface="Poppins Light" charset="1" panose="02000000000000000000"/>
      <p:regular r:id="rId12"/>
    </p:embeddedFont>
    <p:embeddedFont>
      <p:font typeface="Lato" charset="1" panose="020F05020202040302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7132" y="2623628"/>
            <a:ext cx="13313735" cy="5325494"/>
          </a:xfrm>
          <a:custGeom>
            <a:avLst/>
            <a:gdLst/>
            <a:ahLst/>
            <a:cxnLst/>
            <a:rect r="r" b="b" t="t" l="l"/>
            <a:pathLst>
              <a:path h="5325494" w="13313735">
                <a:moveTo>
                  <a:pt x="0" y="0"/>
                </a:moveTo>
                <a:lnTo>
                  <a:pt x="13313736" y="0"/>
                </a:lnTo>
                <a:lnTo>
                  <a:pt x="13313736" y="5325494"/>
                </a:lnTo>
                <a:lnTo>
                  <a:pt x="0" y="5325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92901" y="2925351"/>
            <a:ext cx="14302199" cy="4436298"/>
            <a:chOff x="0" y="0"/>
            <a:chExt cx="19069598" cy="591506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38125"/>
              <a:ext cx="19069598" cy="4584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3034"/>
                </a:lnSpc>
              </a:pPr>
              <a:r>
                <a:rPr lang="en-US" b="true" sz="13034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Python for  Researchers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056543"/>
              <a:ext cx="19069598" cy="858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459"/>
                </a:lnSpc>
                <a:spcBef>
                  <a:spcPct val="0"/>
                </a:spcBef>
              </a:pPr>
              <a:r>
                <a:rPr lang="en-US" sz="3899" u="non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Instructor: Kaleab Olani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989468" y="343754"/>
            <a:ext cx="2309064" cy="888101"/>
          </a:xfrm>
          <a:custGeom>
            <a:avLst/>
            <a:gdLst/>
            <a:ahLst/>
            <a:cxnLst/>
            <a:rect r="r" b="b" t="t" l="l"/>
            <a:pathLst>
              <a:path h="888101" w="2309064">
                <a:moveTo>
                  <a:pt x="0" y="0"/>
                </a:moveTo>
                <a:lnTo>
                  <a:pt x="2309064" y="0"/>
                </a:lnTo>
                <a:lnTo>
                  <a:pt x="2309064" y="888102"/>
                </a:lnTo>
                <a:lnTo>
                  <a:pt x="0" y="888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259479" y="8173266"/>
            <a:ext cx="2354408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Session 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7132" y="2623628"/>
            <a:ext cx="13313735" cy="5325494"/>
          </a:xfrm>
          <a:custGeom>
            <a:avLst/>
            <a:gdLst/>
            <a:ahLst/>
            <a:cxnLst/>
            <a:rect r="r" b="b" t="t" l="l"/>
            <a:pathLst>
              <a:path h="5325494" w="13313735">
                <a:moveTo>
                  <a:pt x="0" y="0"/>
                </a:moveTo>
                <a:lnTo>
                  <a:pt x="13313736" y="0"/>
                </a:lnTo>
                <a:lnTo>
                  <a:pt x="13313736" y="5325494"/>
                </a:lnTo>
                <a:lnTo>
                  <a:pt x="0" y="5325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33308" y="4427817"/>
            <a:ext cx="14302199" cy="2680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75"/>
              </a:lnSpc>
            </a:pPr>
            <a:r>
              <a:rPr lang="en-US" b="true" sz="10275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Python Basics </a:t>
            </a:r>
          </a:p>
          <a:p>
            <a:pPr algn="ctr" marL="0" indent="0" lvl="0">
              <a:lnSpc>
                <a:spcPts val="1027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0254" y="2772284"/>
            <a:ext cx="4506069" cy="187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7"/>
              </a:lnSpc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🧠</a:t>
            </a: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Variables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Store data to use later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Example: x = 10</a:t>
            </a:r>
          </a:p>
          <a:p>
            <a:pPr algn="l">
              <a:lnSpc>
                <a:spcPts val="3727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692404"/>
            <a:ext cx="16519875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Variables, </a:t>
            </a: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types, and operators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52969" y="5383429"/>
            <a:ext cx="6247954" cy="327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7"/>
              </a:lnSpc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📦</a:t>
            </a: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Common Data Types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</a:t>
            </a: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 – Integer (x = 5)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float – Decimal (pi = 3.14)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str – Text (name = "Alice")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bool – Boolean (is_ready = True)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list, tuple, dict – Collections</a:t>
            </a:r>
          </a:p>
          <a:p>
            <a:pPr algn="l">
              <a:lnSpc>
                <a:spcPts val="3727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1461190" y="2937672"/>
            <a:ext cx="4458891" cy="514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7"/>
              </a:lnSpc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➕</a:t>
            </a: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Operators</a:t>
            </a:r>
          </a:p>
          <a:p>
            <a:pPr algn="l">
              <a:lnSpc>
                <a:spcPts val="3727"/>
              </a:lnSpc>
            </a:pP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Arithme</a:t>
            </a: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tic: </a:t>
            </a:r>
          </a:p>
          <a:p>
            <a:pPr algn="l" marL="1341361" indent="-447120" lvl="2">
              <a:lnSpc>
                <a:spcPts val="3727"/>
              </a:lnSpc>
              <a:buFont typeface="Arial"/>
              <a:buChar char="⚬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+, -, *, /, **, %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Comparison: </a:t>
            </a:r>
          </a:p>
          <a:p>
            <a:pPr algn="l" marL="1341361" indent="-447120" lvl="2">
              <a:lnSpc>
                <a:spcPts val="3727"/>
              </a:lnSpc>
              <a:buFont typeface="Arial"/>
              <a:buChar char="⚬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==, !=, &gt;, &lt;, &gt;=, &lt;=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Logical: </a:t>
            </a:r>
          </a:p>
          <a:p>
            <a:pPr algn="l" marL="1341361" indent="-447120" lvl="2">
              <a:lnSpc>
                <a:spcPts val="3727"/>
              </a:lnSpc>
              <a:buFont typeface="Arial"/>
              <a:buChar char="⚬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and, or, not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Assignment: </a:t>
            </a:r>
          </a:p>
          <a:p>
            <a:pPr algn="l" marL="1341361" indent="-447120" lvl="2">
              <a:lnSpc>
                <a:spcPts val="3727"/>
              </a:lnSpc>
              <a:buFont typeface="Arial"/>
              <a:buChar char="⚬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=, +=, -=, *=, /=</a:t>
            </a:r>
          </a:p>
          <a:p>
            <a:pPr algn="l">
              <a:lnSpc>
                <a:spcPts val="372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52948" y="2847964"/>
            <a:ext cx="16275100" cy="514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7"/>
              </a:lnSpc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✔ Used to make decisions based on whether a condition is true or false.</a:t>
            </a:r>
          </a:p>
          <a:p>
            <a:pPr algn="l">
              <a:lnSpc>
                <a:spcPts val="4567"/>
              </a:lnSpc>
              <a:spcBef>
                <a:spcPct val="0"/>
              </a:spcBef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algn="l">
              <a:lnSpc>
                <a:spcPts val="4567"/>
              </a:lnSpc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✔</a:t>
            </a:r>
            <a:r>
              <a:rPr lang="en-US" b="true" sz="3806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b="true" sz="3806">
                <a:solidFill>
                  <a:srgbClr val="8C52FF"/>
                </a:solidFill>
                <a:latin typeface="Lato Bold"/>
                <a:ea typeface="Lato Bold"/>
                <a:cs typeface="Lato Bold"/>
                <a:sym typeface="Lato Bold"/>
              </a:rPr>
              <a:t>if</a:t>
            </a: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– Checks a condition</a:t>
            </a: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and runs a block of code if it's true.</a:t>
            </a:r>
          </a:p>
          <a:p>
            <a:pPr algn="l">
              <a:lnSpc>
                <a:spcPts val="4567"/>
              </a:lnSpc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algn="l">
              <a:lnSpc>
                <a:spcPts val="4567"/>
              </a:lnSpc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✔</a:t>
            </a:r>
            <a:r>
              <a:rPr lang="en-US" b="true" sz="3806">
                <a:solidFill>
                  <a:srgbClr val="8C52FF"/>
                </a:solidFill>
                <a:latin typeface="Lato Bold"/>
                <a:ea typeface="Lato Bold"/>
                <a:cs typeface="Lato Bold"/>
                <a:sym typeface="Lato Bold"/>
              </a:rPr>
              <a:t> elif </a:t>
            </a: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– (Else if) Checks another condition if the </a:t>
            </a: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previous</a:t>
            </a: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one was false.</a:t>
            </a:r>
          </a:p>
          <a:p>
            <a:pPr algn="l">
              <a:lnSpc>
                <a:spcPts val="4567"/>
              </a:lnSpc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algn="l">
              <a:lnSpc>
                <a:spcPts val="4567"/>
              </a:lnSpc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✔ </a:t>
            </a:r>
            <a:r>
              <a:rPr lang="en-US" b="true" sz="3806">
                <a:solidFill>
                  <a:srgbClr val="8C52FF"/>
                </a:solidFill>
                <a:latin typeface="Lato Bold"/>
                <a:ea typeface="Lato Bold"/>
                <a:cs typeface="Lato Bold"/>
                <a:sym typeface="Lato Bold"/>
              </a:rPr>
              <a:t>else </a:t>
            </a: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– Runs a block of code if none of the above conditions are true.</a:t>
            </a:r>
          </a:p>
          <a:p>
            <a:pPr algn="l">
              <a:lnSpc>
                <a:spcPts val="4567"/>
              </a:lnSpc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algn="l">
              <a:lnSpc>
                <a:spcPts val="4567"/>
              </a:lnSpc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✔ Useful for: data filtering, validation, decision-making in analysis workflows.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9998" y="692404"/>
            <a:ext cx="13921383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</a:t>
            </a: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nditional Statements (if / else)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2932" y="2054104"/>
            <a:ext cx="17695068" cy="742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7"/>
              </a:lnSpc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✔ U</a:t>
            </a: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sed to repeat actions multiple times, especially when working with data collections.</a:t>
            </a:r>
          </a:p>
          <a:p>
            <a:pPr algn="l">
              <a:lnSpc>
                <a:spcPts val="4567"/>
              </a:lnSpc>
            </a:pPr>
          </a:p>
          <a:p>
            <a:pPr algn="l">
              <a:lnSpc>
                <a:spcPts val="4567"/>
              </a:lnSpc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🔁 for Loop </a:t>
            </a:r>
          </a:p>
          <a:p>
            <a:pPr algn="l" marL="821807" indent="-410903" lvl="1">
              <a:lnSpc>
                <a:spcPts val="4567"/>
              </a:lnSpc>
              <a:buFont typeface="Arial"/>
              <a:buChar char="•"/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Iterates over items in a sequence</a:t>
            </a: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(like lists, rang</a:t>
            </a: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es, etc.)</a:t>
            </a:r>
          </a:p>
          <a:p>
            <a:pPr algn="l" marL="821807" indent="-410903" lvl="1">
              <a:lnSpc>
                <a:spcPts val="4567"/>
              </a:lnSpc>
              <a:buFont typeface="Arial"/>
              <a:buChar char="•"/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Ideal for processing datasets, elements, or repeating actions a fixed number of times.</a:t>
            </a:r>
          </a:p>
          <a:p>
            <a:pPr algn="l">
              <a:lnSpc>
                <a:spcPts val="4567"/>
              </a:lnSpc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🔄 while Loop </a:t>
            </a:r>
          </a:p>
          <a:p>
            <a:pPr algn="l" marL="821807" indent="-410903" lvl="1">
              <a:lnSpc>
                <a:spcPts val="4567"/>
              </a:lnSpc>
              <a:buFont typeface="Arial"/>
              <a:buChar char="•"/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</a:t>
            </a: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peats as long as a condition </a:t>
            </a: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is true</a:t>
            </a:r>
          </a:p>
          <a:p>
            <a:pPr algn="l" marL="821807" indent="-410903" lvl="1">
              <a:lnSpc>
                <a:spcPts val="4567"/>
              </a:lnSpc>
              <a:buFont typeface="Arial"/>
              <a:buChar char="•"/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Useful when the number of repetitions is not known in advance.</a:t>
            </a:r>
          </a:p>
          <a:p>
            <a:pPr algn="l">
              <a:lnSpc>
                <a:spcPts val="4567"/>
              </a:lnSpc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algn="l">
              <a:lnSpc>
                <a:spcPts val="4567"/>
              </a:lnSpc>
            </a:pPr>
            <a:r>
              <a:rPr lang="en-US" sz="3806">
                <a:solidFill>
                  <a:srgbClr val="FF5757"/>
                </a:solidFill>
                <a:latin typeface="Lato"/>
                <a:ea typeface="Lato"/>
                <a:cs typeface="Lato"/>
                <a:sym typeface="Lato"/>
              </a:rPr>
              <a:t>✔ Important: Avoid infinite loops by ensuring the condition eventually becomes false.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2932" y="447675"/>
            <a:ext cx="7428756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Loops (for</a:t>
            </a: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while)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DAGjwX2ySB4</dc:identifier>
  <dcterms:modified xsi:type="dcterms:W3CDTF">2011-08-01T06:04:30Z</dcterms:modified>
  <cp:revision>1</cp:revision>
  <dc:title>Session 2 - Python for Researchers</dc:title>
</cp:coreProperties>
</file>