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ato Bold" charset="1" panose="020F0502020204030203"/>
      <p:regular r:id="rId14"/>
    </p:embeddedFont>
    <p:embeddedFont>
      <p:font typeface="Poppins Light" charset="1" panose="02000000000000000000"/>
      <p:regular r:id="rId15"/>
    </p:embeddedFont>
    <p:embeddedFont>
      <p:font typeface="Lato" charset="1" panose="020F05020202040302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9479" y="8173266"/>
            <a:ext cx="235440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4023" y="3246114"/>
            <a:ext cx="13768508" cy="398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Introduction to Machine Learning with scikit-lear</a:t>
            </a: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57200"/>
            <a:ext cx="12494541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  <a:spcBef>
                <a:spcPct val="0"/>
              </a:spcBef>
            </a:pPr>
            <a:r>
              <a:rPr lang="en-US" sz="5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Supervised vs. Unsupervised Lear</a:t>
            </a:r>
            <a:r>
              <a:rPr lang="en-US" sz="5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0498" y="2094252"/>
            <a:ext cx="14533439" cy="6940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🔍 Supervised Learning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?: Inv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lves 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raining a model on 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abeled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data (input-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 pairs).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Goal: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Predic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 the 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utpu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 for new, unseen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ommon Algorit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ms: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assif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ica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tion: Logistic Reg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ression, Decision Trees, k-Nearest Neighbo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(k-NN)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Regression: 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inear Regression, Suppor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 Vector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Machin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 (SVM)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ple: Predicting house prices b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ased on features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like squa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footage, locat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ion, etc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1498878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Supervised vs. Unsupervised Lear</a:t>
            </a:r>
            <a:r>
              <a:rPr lang="en-US" sz="7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7037" y="2540799"/>
            <a:ext cx="14533439" cy="636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🔒 Unsupervised Learning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?: 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nvol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ves training a model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data with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explici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 label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Goal: Disc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 hidden patterns or groupi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ngs 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 the data.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Common Algorithms: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Cluste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ring: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k-Mea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ns, DBSCAN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Dimensio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nality 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educ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tion: PCA (Principal Co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onent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lysis)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amp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le: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Group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ing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omers into clusters based on purchasing behav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ior.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991449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Building Simple Mo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3576" y="2251610"/>
            <a:ext cx="14533439" cy="578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🏗️ Steps to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uild 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Machine Learning Model</a:t>
            </a:r>
          </a:p>
          <a:p>
            <a:pPr algn="l" marL="827000" indent="-413500" lvl="1">
              <a:lnSpc>
                <a:spcPts val="4596"/>
              </a:lnSpc>
              <a:buAutoNum type="arabicPeriod" startAt="1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Preparation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Collect and clean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data (handle 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issing values, scale/normalize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features).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Split the data 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nto training and tes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ting sets (typically 80/20 or 70/30).</a:t>
            </a:r>
          </a:p>
          <a:p>
            <a:pPr algn="l" marL="827000" indent="-413500" lvl="1">
              <a:lnSpc>
                <a:spcPts val="4596"/>
              </a:lnSpc>
              <a:buAutoNum type="arabicPeriod" startAt="1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Choos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a Model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Select 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suitable algorithm (e.g., Linear Regression for 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egression tasks, De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cision Tree for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classifi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ion).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991449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Building Simple Mo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4051" y="2251610"/>
            <a:ext cx="14533439" cy="639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Train the Mo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the training dat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to fit th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model.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model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learns patterns or relationships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from the data.</a:t>
            </a:r>
          </a:p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luate the Model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model on the tes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ting set to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assess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its performance (accuracy, precision, recall for classification; RMSE for 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egression).</a:t>
            </a:r>
          </a:p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5. Fine-Tune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Adjust hyperparameters or prepro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cess data to improve model performa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nce.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1386865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Evaluating Mo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 Performance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4051" y="2242085"/>
            <a:ext cx="15825249" cy="5500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📊 Classific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ation M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etrics</a:t>
            </a:r>
          </a:p>
          <a:p>
            <a:pPr algn="l" marL="976987" indent="-488493" lvl="1">
              <a:lnSpc>
                <a:spcPts val="5430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Accuracy: Correct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predictions / Total predictions.</a:t>
            </a:r>
          </a:p>
          <a:p>
            <a:pPr algn="l" marL="976987" indent="-488493" lvl="1">
              <a:lnSpc>
                <a:spcPts val="5430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Precision: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True positives /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(Tr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ue positives + Fals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positives).</a:t>
            </a:r>
          </a:p>
          <a:p>
            <a:pPr algn="l" marL="976987" indent="-488493" lvl="1">
              <a:lnSpc>
                <a:spcPts val="5430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Recall: True positives / (True posi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tives +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False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negatives).</a:t>
            </a:r>
          </a:p>
          <a:p>
            <a:pPr algn="l" marL="976987" indent="-488493" lvl="1">
              <a:lnSpc>
                <a:spcPts val="5430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F1 Score: Harmonic mean of precision and recall.</a:t>
            </a:r>
          </a:p>
          <a:p>
            <a:pPr algn="l" marL="976987" indent="-488493" lvl="1">
              <a:lnSpc>
                <a:spcPts val="5430"/>
              </a:lnSpc>
              <a:spcBef>
                <a:spcPct val="0"/>
              </a:spcBef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Confusion Matrix: Displays true/false positives and negatives.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13329452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Evaluating Mo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 Performance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4051" y="2251610"/>
            <a:ext cx="15055873" cy="4427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📈 Regression M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etric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</a:p>
          <a:p>
            <a:pPr algn="l" marL="1050311" indent="-525156" lvl="1">
              <a:lnSpc>
                <a:spcPts val="5837"/>
              </a:lnSpc>
              <a:buFont typeface="Arial"/>
              <a:buChar char="•"/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MAE: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Average absolute e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rrors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l" marL="1050311" indent="-525156" lvl="1">
              <a:lnSpc>
                <a:spcPts val="5837"/>
              </a:lnSpc>
              <a:buFont typeface="Arial"/>
              <a:buChar char="•"/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MS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E: Averag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squar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 er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rors.</a:t>
            </a:r>
          </a:p>
          <a:p>
            <a:pPr algn="l" marL="1050311" indent="-525156" lvl="1">
              <a:lnSpc>
                <a:spcPts val="5837"/>
              </a:lnSpc>
              <a:buFont typeface="Arial"/>
              <a:buChar char="•"/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RMSE: Square root of MSE.</a:t>
            </a:r>
          </a:p>
          <a:p>
            <a:pPr algn="l" marL="1050311" indent="-525156" lvl="1">
              <a:lnSpc>
                <a:spcPts val="5837"/>
              </a:lnSpc>
              <a:spcBef>
                <a:spcPct val="0"/>
              </a:spcBef>
              <a:buFont typeface="Arial"/>
              <a:buChar char="•"/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R² Score: Propo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rtion of variance explain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 by the model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DAGjxqD9Ms0</dc:identifier>
  <dcterms:modified xsi:type="dcterms:W3CDTF">2011-08-01T06:04:30Z</dcterms:modified>
  <cp:revision>1</cp:revision>
  <dc:title>Session 8 - Python for Researchers</dc:title>
</cp:coreProperties>
</file>