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ato Bold" charset="1" panose="020F0502020204030203"/>
      <p:regular r:id="rId14"/>
    </p:embeddedFont>
    <p:embeddedFont>
      <p:font typeface="Poppins Light" charset="1" panose="02000000000000000000"/>
      <p:regular r:id="rId15"/>
    </p:embeddedFont>
    <p:embeddedFont>
      <p:font typeface="Lato" charset="1" panose="020F05020202040302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7132" y="2623628"/>
            <a:ext cx="13313735" cy="5325494"/>
          </a:xfrm>
          <a:custGeom>
            <a:avLst/>
            <a:gdLst/>
            <a:ahLst/>
            <a:cxnLst/>
            <a:rect r="r" b="b" t="t" l="l"/>
            <a:pathLst>
              <a:path h="5325494" w="13313735">
                <a:moveTo>
                  <a:pt x="0" y="0"/>
                </a:moveTo>
                <a:lnTo>
                  <a:pt x="13313736" y="0"/>
                </a:lnTo>
                <a:lnTo>
                  <a:pt x="13313736" y="5325494"/>
                </a:lnTo>
                <a:lnTo>
                  <a:pt x="0" y="5325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92901" y="2925351"/>
            <a:ext cx="14302199" cy="4436298"/>
            <a:chOff x="0" y="0"/>
            <a:chExt cx="19069598" cy="591506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38125"/>
              <a:ext cx="19069598" cy="4584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034"/>
                </a:lnSpc>
              </a:pPr>
              <a:r>
                <a:rPr lang="en-US" b="true" sz="13034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Python for  Researchers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056543"/>
              <a:ext cx="19069598" cy="858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459"/>
                </a:lnSpc>
                <a:spcBef>
                  <a:spcPct val="0"/>
                </a:spcBef>
              </a:pPr>
              <a:r>
                <a:rPr lang="en-US" sz="3899" u="non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Instructor: Kaleab Olani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989468" y="343754"/>
            <a:ext cx="2309064" cy="888101"/>
          </a:xfrm>
          <a:custGeom>
            <a:avLst/>
            <a:gdLst/>
            <a:ahLst/>
            <a:cxnLst/>
            <a:rect r="r" b="b" t="t" l="l"/>
            <a:pathLst>
              <a:path h="888101" w="2309064">
                <a:moveTo>
                  <a:pt x="0" y="0"/>
                </a:moveTo>
                <a:lnTo>
                  <a:pt x="2309064" y="0"/>
                </a:lnTo>
                <a:lnTo>
                  <a:pt x="2309064" y="888102"/>
                </a:lnTo>
                <a:lnTo>
                  <a:pt x="0" y="888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259479" y="8173266"/>
            <a:ext cx="2354408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Session 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7132" y="2623628"/>
            <a:ext cx="13313735" cy="5325494"/>
          </a:xfrm>
          <a:custGeom>
            <a:avLst/>
            <a:gdLst/>
            <a:ahLst/>
            <a:cxnLst/>
            <a:rect r="r" b="b" t="t" l="l"/>
            <a:pathLst>
              <a:path h="5325494" w="13313735">
                <a:moveTo>
                  <a:pt x="0" y="0"/>
                </a:moveTo>
                <a:lnTo>
                  <a:pt x="13313736" y="0"/>
                </a:lnTo>
                <a:lnTo>
                  <a:pt x="13313736" y="5325494"/>
                </a:lnTo>
                <a:lnTo>
                  <a:pt x="0" y="5325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13474" y="3135565"/>
            <a:ext cx="13768508" cy="3985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75"/>
              </a:lnSpc>
            </a:pPr>
            <a:r>
              <a:rPr lang="en-US" b="true" sz="10275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Reproducible Research with Jupyter Notebooks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5111" y="457200"/>
            <a:ext cx="12448636" cy="103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8"/>
              </a:lnSpc>
              <a:spcBef>
                <a:spcPct val="0"/>
              </a:spcBef>
            </a:pPr>
            <a:r>
              <a:rPr lang="en-US" sz="68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Creating Interactive Notebooks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10498" y="2504864"/>
            <a:ext cx="14533439" cy="7518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6"/>
              </a:lnSpc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📓 What is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 Jupyter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N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ebook?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 inte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ractive environment th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 combines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code, text, and vis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alizations.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Ideal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for documen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ting and sharing research.</a:t>
            </a:r>
          </a:p>
          <a:p>
            <a:pPr algn="l">
              <a:lnSpc>
                <a:spcPts val="4596"/>
              </a:lnSpc>
            </a:pPr>
          </a:p>
          <a:p>
            <a:pPr algn="l">
              <a:lnSpc>
                <a:spcPts val="4596"/>
              </a:lnSpc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🧩 Key Fe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atures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ode and Text: Write and run Py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thon code alongside explanato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ry text (Markdown).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Interactive Plots: Integrate with lib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ries l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ike matplotlib, seaborn, and plo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tly for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interactiv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visualizations.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Widgets: Use ipywidgets to cre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ate interactive controls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(sliders, d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ropdowns)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for real-time code manipulat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ion.</a:t>
            </a:r>
          </a:p>
          <a:p>
            <a:pPr algn="l">
              <a:lnSpc>
                <a:spcPts val="459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7032" y="504825"/>
            <a:ext cx="1655226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Combining Code, Text, and Visualizat</a:t>
            </a:r>
            <a:r>
              <a:rPr lang="en-US" sz="6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72784" y="2180184"/>
            <a:ext cx="14018657" cy="7820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📓 Code</a:t>
            </a:r>
          </a:p>
          <a:p>
            <a:pPr algn="l" marL="797707" indent="-398854" lvl="1">
              <a:lnSpc>
                <a:spcPts val="4433"/>
              </a:lnSpc>
              <a:buFont typeface="Arial"/>
              <a:buChar char="•"/>
            </a:pP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Write 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nd execute Python code di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ectly in the noteboo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algn="l" marL="797707" indent="-398854" lvl="1">
              <a:lnSpc>
                <a:spcPts val="4433"/>
              </a:lnSpc>
              <a:buFont typeface="Arial"/>
              <a:buChar char="•"/>
            </a:pP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Outputs (e.g., results, errors) 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isplay immediately bel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ow the code cell.</a:t>
            </a:r>
          </a:p>
          <a:p>
            <a:pPr algn="l">
              <a:lnSpc>
                <a:spcPts val="4433"/>
              </a:lnSpc>
            </a:pP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✍️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Text</a:t>
            </a:r>
          </a:p>
          <a:p>
            <a:pPr algn="l" marL="797707" indent="-398854" lvl="1">
              <a:lnSpc>
                <a:spcPts val="4433"/>
              </a:lnSpc>
              <a:buFont typeface="Arial"/>
              <a:buChar char="•"/>
            </a:pP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Mark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down to add headings, bullet points, equation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s,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and descriptions.</a:t>
            </a:r>
          </a:p>
          <a:p>
            <a:pPr algn="l" marL="797707" indent="-398854" lvl="1">
              <a:lnSpc>
                <a:spcPts val="4433"/>
              </a:lnSpc>
              <a:buFont typeface="Arial"/>
              <a:buChar char="•"/>
            </a:pP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Ea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sily document your thought process alon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gside the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code.</a:t>
            </a:r>
          </a:p>
          <a:p>
            <a:pPr algn="l">
              <a:lnSpc>
                <a:spcPts val="4433"/>
              </a:lnSpc>
            </a:pP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📊 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isu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aliza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tion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</a:p>
          <a:p>
            <a:pPr algn="l" marL="797707" indent="-398854" lvl="1">
              <a:lnSpc>
                <a:spcPts val="4433"/>
              </a:lnSpc>
              <a:buFont typeface="Arial"/>
              <a:buChar char="•"/>
            </a:pP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Integrate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eractive plots and static graphs using libraries like matplotlib, seaborn, or plotly.</a:t>
            </a:r>
          </a:p>
          <a:p>
            <a:pPr algn="l" marL="797707" indent="-398854" lvl="1">
              <a:lnSpc>
                <a:spcPts val="4433"/>
              </a:lnSpc>
              <a:buFont typeface="Arial"/>
              <a:buChar char="•"/>
            </a:pP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Display results in-line with the code to enhance data inter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pretatio</a:t>
            </a:r>
            <a:r>
              <a:rPr lang="en-US" sz="369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n.</a:t>
            </a:r>
          </a:p>
          <a:p>
            <a:pPr algn="l">
              <a:lnSpc>
                <a:spcPts val="443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5111" y="447675"/>
            <a:ext cx="9914494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Building Simple Mo</a:t>
            </a: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43576" y="2251610"/>
            <a:ext cx="14533439" cy="5783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6"/>
              </a:lnSpc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🏗️ Steps to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B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uild 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Machine Learning Model</a:t>
            </a:r>
          </a:p>
          <a:p>
            <a:pPr algn="l" marL="827000" indent="-413500" lvl="1">
              <a:lnSpc>
                <a:spcPts val="4596"/>
              </a:lnSpc>
              <a:buAutoNum type="arabicPeriod" startAt="1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Preparation</a:t>
            </a:r>
          </a:p>
          <a:p>
            <a:pPr algn="l" marL="1654000" indent="-551333" lvl="2">
              <a:lnSpc>
                <a:spcPts val="4596"/>
              </a:lnSpc>
              <a:buFont typeface="Arial"/>
              <a:buChar char="⚬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Collect and clean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data (handle m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issing values, scale/normalize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features).</a:t>
            </a:r>
          </a:p>
          <a:p>
            <a:pPr algn="l" marL="1654000" indent="-551333" lvl="2">
              <a:lnSpc>
                <a:spcPts val="4596"/>
              </a:lnSpc>
              <a:buFont typeface="Arial"/>
              <a:buChar char="⚬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Split the data i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nto training and tes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ting sets (typically 80/20 or 70/30).</a:t>
            </a:r>
          </a:p>
          <a:p>
            <a:pPr algn="l" marL="827000" indent="-413500" lvl="1">
              <a:lnSpc>
                <a:spcPts val="4596"/>
              </a:lnSpc>
              <a:buAutoNum type="arabicPeriod" startAt="1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Choos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a Model</a:t>
            </a:r>
          </a:p>
          <a:p>
            <a:pPr algn="l" marL="1654000" indent="-551333" lvl="2">
              <a:lnSpc>
                <a:spcPts val="4596"/>
              </a:lnSpc>
              <a:buFont typeface="Arial"/>
              <a:buChar char="⚬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Select 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suitable algorithm (e.g., Linear Regression for r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egression tasks, De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cision Tree for 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classifi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ion).</a:t>
            </a:r>
          </a:p>
          <a:p>
            <a:pPr algn="l">
              <a:lnSpc>
                <a:spcPts val="459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5111" y="447675"/>
            <a:ext cx="9914494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Building Simple Mo</a:t>
            </a: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34051" y="2251610"/>
            <a:ext cx="14533439" cy="639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6"/>
              </a:lnSpc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3. Train the Mo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del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the training dat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to fit th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model.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model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learns patterns or relationships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from the data.</a:t>
            </a:r>
          </a:p>
          <a:p>
            <a:pPr algn="l">
              <a:lnSpc>
                <a:spcPts val="4596"/>
              </a:lnSpc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4. 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Eva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luate the Model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Test 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model on the tes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ting set to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assess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its performance (accuracy, precision, recall for classification; RMSE for r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egression).</a:t>
            </a:r>
          </a:p>
          <a:p>
            <a:pPr algn="l">
              <a:lnSpc>
                <a:spcPts val="4596"/>
              </a:lnSpc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5. Fine-Tune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Adjust hyperparameters or prepro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cess data to improve model performa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nce.</a:t>
            </a:r>
          </a:p>
          <a:p>
            <a:pPr algn="l">
              <a:lnSpc>
                <a:spcPts val="459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5111" y="447675"/>
            <a:ext cx="13868656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Evaluating Mo</a:t>
            </a: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del Performance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34051" y="2242085"/>
            <a:ext cx="15825249" cy="5500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0"/>
              </a:lnSpc>
            </a:pP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📊 Classific</a:t>
            </a: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ation M</a:t>
            </a: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etrics</a:t>
            </a:r>
          </a:p>
          <a:p>
            <a:pPr algn="l" marL="976987" indent="-488493" lvl="1">
              <a:lnSpc>
                <a:spcPts val="5430"/>
              </a:lnSpc>
              <a:buFont typeface="Arial"/>
              <a:buChar char="•"/>
            </a:pP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Accuracy: Correct</a:t>
            </a: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predictions / Total predictions.</a:t>
            </a:r>
          </a:p>
          <a:p>
            <a:pPr algn="l" marL="976987" indent="-488493" lvl="1">
              <a:lnSpc>
                <a:spcPts val="5430"/>
              </a:lnSpc>
              <a:buFont typeface="Arial"/>
              <a:buChar char="•"/>
            </a:pP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Precision:</a:t>
            </a: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True positives /</a:t>
            </a: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(Tr</a:t>
            </a: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ue positives + Fals</a:t>
            </a: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positives).</a:t>
            </a:r>
          </a:p>
          <a:p>
            <a:pPr algn="l" marL="976987" indent="-488493" lvl="1">
              <a:lnSpc>
                <a:spcPts val="5430"/>
              </a:lnSpc>
              <a:buFont typeface="Arial"/>
              <a:buChar char="•"/>
            </a:pP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Recall: True positives / (True posi</a:t>
            </a: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tives +</a:t>
            </a: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False</a:t>
            </a: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negatives).</a:t>
            </a:r>
          </a:p>
          <a:p>
            <a:pPr algn="l" marL="976987" indent="-488493" lvl="1">
              <a:lnSpc>
                <a:spcPts val="5430"/>
              </a:lnSpc>
              <a:buFont typeface="Arial"/>
              <a:buChar char="•"/>
            </a:pP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F1 Score: Harmonic mean of precision and recall.</a:t>
            </a:r>
          </a:p>
          <a:p>
            <a:pPr algn="l" marL="976987" indent="-488493" lvl="1">
              <a:lnSpc>
                <a:spcPts val="5430"/>
              </a:lnSpc>
              <a:spcBef>
                <a:spcPct val="0"/>
              </a:spcBef>
              <a:buFont typeface="Arial"/>
              <a:buChar char="•"/>
            </a:pPr>
            <a:r>
              <a:rPr lang="en-US" sz="452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Confusion Matrix: Displays true/false positives and negatives.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5111" y="447675"/>
            <a:ext cx="13329452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Evaluating Mo</a:t>
            </a: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del Performance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34051" y="2251610"/>
            <a:ext cx="15055873" cy="4427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7"/>
              </a:lnSpc>
            </a:pP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📈 Regression M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etric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</a:p>
          <a:p>
            <a:pPr algn="l" marL="1050311" indent="-525156" lvl="1">
              <a:lnSpc>
                <a:spcPts val="5837"/>
              </a:lnSpc>
              <a:buFont typeface="Arial"/>
              <a:buChar char="•"/>
            </a:pP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MAE: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Average absolute e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rrors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algn="l" marL="1050311" indent="-525156" lvl="1">
              <a:lnSpc>
                <a:spcPts val="5837"/>
              </a:lnSpc>
              <a:buFont typeface="Arial"/>
              <a:buChar char="•"/>
            </a:pP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MS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E: Averag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squar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ed er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rors.</a:t>
            </a:r>
          </a:p>
          <a:p>
            <a:pPr algn="l" marL="1050311" indent="-525156" lvl="1">
              <a:lnSpc>
                <a:spcPts val="5837"/>
              </a:lnSpc>
              <a:buFont typeface="Arial"/>
              <a:buChar char="•"/>
            </a:pP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RMSE: Square root of MSE.</a:t>
            </a:r>
          </a:p>
          <a:p>
            <a:pPr algn="l" marL="1050311" indent="-525156" lvl="1">
              <a:lnSpc>
                <a:spcPts val="5837"/>
              </a:lnSpc>
              <a:spcBef>
                <a:spcPct val="0"/>
              </a:spcBef>
              <a:buFont typeface="Arial"/>
              <a:buChar char="•"/>
            </a:pP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R² Score: Propo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rtion of variance explain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ed by the model</a:t>
            </a:r>
            <a:r>
              <a:rPr lang="en-US" sz="48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DAGjxwiMmCw</dc:identifier>
  <dcterms:modified xsi:type="dcterms:W3CDTF">2011-08-01T06:04:30Z</dcterms:modified>
  <cp:revision>1</cp:revision>
  <dc:title>Session 9 - Python for Researchers</dc:title>
</cp:coreProperties>
</file>