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Lato Bold" charset="1" panose="020F0502020204030203"/>
      <p:regular r:id="rId13"/>
    </p:embeddedFont>
    <p:embeddedFont>
      <p:font typeface="Poppins Light" charset="1" panose="02000000000000000000"/>
      <p:regular r:id="rId14"/>
    </p:embeddedFont>
    <p:embeddedFont>
      <p:font typeface="Lato" charset="1" panose="020F05020202040302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0922725" cy="102870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2487132" y="2623628"/>
            <a:ext cx="13313735" cy="5325494"/>
          </a:xfrm>
          <a:custGeom>
            <a:avLst/>
            <a:gdLst/>
            <a:ahLst/>
            <a:cxnLst/>
            <a:rect r="r" b="b" t="t" l="l"/>
            <a:pathLst>
              <a:path h="5325494" w="13313735">
                <a:moveTo>
                  <a:pt x="0" y="0"/>
                </a:moveTo>
                <a:lnTo>
                  <a:pt x="13313736" y="0"/>
                </a:lnTo>
                <a:lnTo>
                  <a:pt x="13313736" y="5325494"/>
                </a:lnTo>
                <a:lnTo>
                  <a:pt x="0" y="5325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992901" y="2925351"/>
            <a:ext cx="14302199" cy="4436298"/>
            <a:chOff x="0" y="0"/>
            <a:chExt cx="19069598" cy="591506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238125"/>
              <a:ext cx="19069598" cy="45848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3034"/>
                </a:lnSpc>
              </a:pPr>
              <a:r>
                <a:rPr lang="en-US" b="true" sz="13034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Python for  Researchers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5056543"/>
              <a:ext cx="19069598" cy="8585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459"/>
                </a:lnSpc>
                <a:spcBef>
                  <a:spcPct val="0"/>
                </a:spcBef>
              </a:pPr>
              <a:r>
                <a:rPr lang="en-US" sz="3899" u="none">
                  <a:solidFill>
                    <a:srgbClr val="000000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Instructor: Kaleab Olani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7989468" y="343754"/>
            <a:ext cx="2309064" cy="888101"/>
          </a:xfrm>
          <a:custGeom>
            <a:avLst/>
            <a:gdLst/>
            <a:ahLst/>
            <a:cxnLst/>
            <a:rect r="r" b="b" t="t" l="l"/>
            <a:pathLst>
              <a:path h="888101" w="2309064">
                <a:moveTo>
                  <a:pt x="0" y="0"/>
                </a:moveTo>
                <a:lnTo>
                  <a:pt x="2309064" y="0"/>
                </a:lnTo>
                <a:lnTo>
                  <a:pt x="2309064" y="888102"/>
                </a:lnTo>
                <a:lnTo>
                  <a:pt x="0" y="8881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705225"/>
            <a:ext cx="5968654" cy="287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340"/>
              </a:lnSpc>
              <a:spcBef>
                <a:spcPct val="0"/>
              </a:spcBef>
            </a:pPr>
            <a:r>
              <a:rPr lang="en-US" b="true" sz="9450" strike="noStrike" u="none">
                <a:solidFill>
                  <a:srgbClr val="545454"/>
                </a:solidFill>
                <a:latin typeface="Lato Bold"/>
                <a:ea typeface="Lato Bold"/>
                <a:cs typeface="Lato Bold"/>
                <a:sym typeface="Lato Bold"/>
              </a:rPr>
              <a:t>Course Overview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104982" y="2788974"/>
            <a:ext cx="9486600" cy="4878697"/>
            <a:chOff x="0" y="0"/>
            <a:chExt cx="12648800" cy="650493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840892"/>
              <a:ext cx="12648800" cy="15162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661"/>
                </a:lnSpc>
              </a:pPr>
              <a:r>
                <a:rPr lang="en-US" sz="3107">
                  <a:solidFill>
                    <a:srgbClr val="545454"/>
                  </a:solidFill>
                  <a:latin typeface="Lato"/>
                  <a:ea typeface="Lato"/>
                  <a:cs typeface="Lato"/>
                  <a:sym typeface="Lato"/>
                </a:rPr>
                <a:t>Duration: Total time (hours): 18 online + 12 Virtual (Self-paced)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988716"/>
              <a:ext cx="12648800" cy="15162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661"/>
                </a:lnSpc>
              </a:pPr>
              <a:r>
                <a:rPr lang="en-US" sz="3107">
                  <a:solidFill>
                    <a:srgbClr val="545454"/>
                  </a:solidFill>
                  <a:latin typeface="Lato"/>
                  <a:ea typeface="Lato"/>
                  <a:cs typeface="Lato"/>
                  <a:sym typeface="Lato"/>
                </a:rPr>
                <a:t>Format: Interactive sessions with practical examples and activities, plus online practice.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95250"/>
              <a:ext cx="12648800" cy="22995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661"/>
                </a:lnSpc>
              </a:pPr>
              <a:r>
                <a:rPr lang="en-US" sz="3107">
                  <a:solidFill>
                    <a:srgbClr val="545454"/>
                  </a:solidFill>
                  <a:latin typeface="Lato"/>
                  <a:ea typeface="Lato"/>
                  <a:cs typeface="Lato"/>
                  <a:sym typeface="Lato"/>
                </a:rPr>
                <a:t>Objective: Provide researchers with practical Python programming skills for data analysis, visualization, and automation, tailored to academic and research needs.</a:t>
              </a:r>
            </a:p>
          </p:txBody>
        </p:sp>
      </p:grpSp>
      <p:sp>
        <p:nvSpPr>
          <p:cNvPr name="AutoShape 7" id="7"/>
          <p:cNvSpPr/>
          <p:nvPr/>
        </p:nvSpPr>
        <p:spPr>
          <a:xfrm flipV="true">
            <a:off x="7651547" y="0"/>
            <a:ext cx="0" cy="1028700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992923" y="1567233"/>
            <a:ext cx="7092179" cy="0"/>
          </a:xfrm>
          <a:prstGeom prst="line">
            <a:avLst/>
          </a:prstGeom>
          <a:ln cap="rnd" w="9525">
            <a:solidFill>
              <a:srgbClr val="2B529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9992923" y="2448928"/>
            <a:ext cx="7092179" cy="0"/>
          </a:xfrm>
          <a:prstGeom prst="line">
            <a:avLst/>
          </a:prstGeom>
          <a:ln cap="rnd" w="9525">
            <a:solidFill>
              <a:srgbClr val="2B529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9992923" y="3330624"/>
            <a:ext cx="7092179" cy="0"/>
          </a:xfrm>
          <a:prstGeom prst="line">
            <a:avLst/>
          </a:prstGeom>
          <a:ln cap="rnd" w="9525">
            <a:solidFill>
              <a:srgbClr val="2B529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9992923" y="4212319"/>
            <a:ext cx="7092179" cy="0"/>
          </a:xfrm>
          <a:prstGeom prst="line">
            <a:avLst/>
          </a:prstGeom>
          <a:ln cap="rnd" w="9525">
            <a:solidFill>
              <a:srgbClr val="2B529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0">
            <a:off x="9992923" y="5094015"/>
            <a:ext cx="7092179" cy="0"/>
          </a:xfrm>
          <a:prstGeom prst="line">
            <a:avLst/>
          </a:prstGeom>
          <a:ln cap="rnd" w="9525">
            <a:solidFill>
              <a:srgbClr val="2B529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0">
            <a:off x="9992923" y="5964950"/>
            <a:ext cx="7092179" cy="0"/>
          </a:xfrm>
          <a:prstGeom prst="line">
            <a:avLst/>
          </a:prstGeom>
          <a:ln cap="rnd" w="9525">
            <a:solidFill>
              <a:srgbClr val="2B529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0">
            <a:off x="9992923" y="6846645"/>
            <a:ext cx="7092179" cy="0"/>
          </a:xfrm>
          <a:prstGeom prst="line">
            <a:avLst/>
          </a:prstGeom>
          <a:ln cap="rnd" w="9525">
            <a:solidFill>
              <a:srgbClr val="2B529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0">
            <a:off x="9992923" y="7739101"/>
            <a:ext cx="7092179" cy="0"/>
          </a:xfrm>
          <a:prstGeom prst="line">
            <a:avLst/>
          </a:prstGeom>
          <a:ln cap="rnd" w="9525">
            <a:solidFill>
              <a:srgbClr val="2B529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rot="0">
            <a:off x="9992923" y="8620796"/>
            <a:ext cx="7092179" cy="0"/>
          </a:xfrm>
          <a:prstGeom prst="line">
            <a:avLst/>
          </a:prstGeom>
          <a:ln cap="rnd" w="9525">
            <a:solidFill>
              <a:srgbClr val="2B529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11413520" y="830765"/>
            <a:ext cx="5012986" cy="656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46"/>
              </a:lnSpc>
            </a:pPr>
            <a:r>
              <a:rPr lang="en-US" sz="1764">
                <a:solidFill>
                  <a:srgbClr val="545454"/>
                </a:solidFill>
                <a:latin typeface="Lato"/>
                <a:ea typeface="Lato"/>
                <a:cs typeface="Lato"/>
                <a:sym typeface="Lato"/>
              </a:rPr>
              <a:t>Introduction to Python and Research Workflow (1 Hour)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413520" y="1871580"/>
            <a:ext cx="5012986" cy="323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46"/>
              </a:lnSpc>
            </a:pPr>
            <a:r>
              <a:rPr lang="en-US" sz="1764">
                <a:solidFill>
                  <a:srgbClr val="545454"/>
                </a:solidFill>
                <a:latin typeface="Lato"/>
                <a:ea typeface="Lato"/>
                <a:cs typeface="Lato"/>
                <a:sym typeface="Lato"/>
              </a:rPr>
              <a:t>Python Basics (3 Hours)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413520" y="2745709"/>
            <a:ext cx="5012986" cy="323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46"/>
              </a:lnSpc>
            </a:pPr>
            <a:r>
              <a:rPr lang="en-US" sz="1764">
                <a:solidFill>
                  <a:srgbClr val="545454"/>
                </a:solidFill>
                <a:latin typeface="Lato"/>
                <a:ea typeface="Lato"/>
                <a:cs typeface="Lato"/>
                <a:sym typeface="Lato"/>
              </a:rPr>
              <a:t>Data Structures in Python (2 Hours)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413520" y="3619837"/>
            <a:ext cx="5012986" cy="323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46"/>
              </a:lnSpc>
            </a:pPr>
            <a:r>
              <a:rPr lang="en-US" sz="1764">
                <a:solidFill>
                  <a:srgbClr val="545454"/>
                </a:solidFill>
                <a:latin typeface="Lato"/>
                <a:ea typeface="Lato"/>
                <a:cs typeface="Lato"/>
                <a:sym typeface="Lato"/>
              </a:rPr>
              <a:t>Working with Data in Pandas (3 Hours)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413520" y="4327278"/>
            <a:ext cx="5012986" cy="656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46"/>
              </a:lnSpc>
            </a:pPr>
            <a:r>
              <a:rPr lang="en-US" sz="1764">
                <a:solidFill>
                  <a:srgbClr val="545454"/>
                </a:solidFill>
                <a:latin typeface="Lato"/>
                <a:ea typeface="Lato"/>
                <a:cs typeface="Lato"/>
                <a:sym typeface="Lato"/>
              </a:rPr>
              <a:t>Data Visualization with Matplotlib and Seaborn (3 Hours)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413520" y="5368094"/>
            <a:ext cx="5012986" cy="323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46"/>
              </a:lnSpc>
            </a:pPr>
            <a:r>
              <a:rPr lang="en-US" sz="1764">
                <a:solidFill>
                  <a:srgbClr val="545454"/>
                </a:solidFill>
                <a:latin typeface="Lato"/>
                <a:ea typeface="Lato"/>
                <a:cs typeface="Lato"/>
                <a:sym typeface="Lato"/>
              </a:rPr>
              <a:t>Automating Tasks with Python (2 Hours)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977048" y="984229"/>
            <a:ext cx="818665" cy="38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98"/>
              </a:lnSpc>
              <a:spcBef>
                <a:spcPct val="0"/>
              </a:spcBef>
            </a:pPr>
            <a:r>
              <a:rPr lang="en-US" b="true" sz="2460">
                <a:solidFill>
                  <a:srgbClr val="545454"/>
                </a:solidFill>
                <a:latin typeface="Lato Bold"/>
                <a:ea typeface="Lato Bold"/>
                <a:cs typeface="Lato Bold"/>
                <a:sym typeface="Lato Bold"/>
              </a:rPr>
              <a:t>0</a:t>
            </a:r>
            <a:r>
              <a:rPr lang="en-US" b="true" sz="2460" u="none">
                <a:solidFill>
                  <a:srgbClr val="545454"/>
                </a:solidFill>
                <a:latin typeface="Lato Bold"/>
                <a:ea typeface="Lato Bold"/>
                <a:cs typeface="Lato Bold"/>
                <a:sym typeface="Lato Bold"/>
              </a:rPr>
              <a:t>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977048" y="1858357"/>
            <a:ext cx="818665" cy="38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98"/>
              </a:lnSpc>
              <a:spcBef>
                <a:spcPct val="0"/>
              </a:spcBef>
            </a:pPr>
            <a:r>
              <a:rPr lang="en-US" b="true" sz="2460">
                <a:solidFill>
                  <a:srgbClr val="545454"/>
                </a:solidFill>
                <a:latin typeface="Lato Bold"/>
                <a:ea typeface="Lato Bold"/>
                <a:cs typeface="Lato Bold"/>
                <a:sym typeface="Lato Bold"/>
              </a:rPr>
              <a:t>02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977048" y="2732486"/>
            <a:ext cx="818665" cy="38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98"/>
              </a:lnSpc>
              <a:spcBef>
                <a:spcPct val="0"/>
              </a:spcBef>
            </a:pPr>
            <a:r>
              <a:rPr lang="en-US" b="true" sz="2460">
                <a:solidFill>
                  <a:srgbClr val="545454"/>
                </a:solidFill>
                <a:latin typeface="Lato Bold"/>
                <a:ea typeface="Lato Bold"/>
                <a:cs typeface="Lato Bold"/>
                <a:sym typeface="Lato Bold"/>
              </a:rPr>
              <a:t>03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977048" y="3606614"/>
            <a:ext cx="818665" cy="38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98"/>
              </a:lnSpc>
              <a:spcBef>
                <a:spcPct val="0"/>
              </a:spcBef>
            </a:pPr>
            <a:r>
              <a:rPr lang="en-US" b="true" sz="2460">
                <a:solidFill>
                  <a:srgbClr val="545454"/>
                </a:solidFill>
                <a:latin typeface="Lato Bold"/>
                <a:ea typeface="Lato Bold"/>
                <a:cs typeface="Lato Bold"/>
                <a:sym typeface="Lato Bold"/>
              </a:rPr>
              <a:t>04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977048" y="4480742"/>
            <a:ext cx="818665" cy="38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98"/>
              </a:lnSpc>
              <a:spcBef>
                <a:spcPct val="0"/>
              </a:spcBef>
            </a:pPr>
            <a:r>
              <a:rPr lang="en-US" b="true" sz="2460">
                <a:solidFill>
                  <a:srgbClr val="545454"/>
                </a:solidFill>
                <a:latin typeface="Lato Bold"/>
                <a:ea typeface="Lato Bold"/>
                <a:cs typeface="Lato Bold"/>
                <a:sym typeface="Lato Bold"/>
              </a:rPr>
              <a:t>05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977048" y="5354871"/>
            <a:ext cx="818665" cy="38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98"/>
              </a:lnSpc>
              <a:spcBef>
                <a:spcPct val="0"/>
              </a:spcBef>
            </a:pPr>
            <a:r>
              <a:rPr lang="en-US" b="true" sz="2460">
                <a:solidFill>
                  <a:srgbClr val="545454"/>
                </a:solidFill>
                <a:latin typeface="Lato Bold"/>
                <a:ea typeface="Lato Bold"/>
                <a:cs typeface="Lato Bold"/>
                <a:sym typeface="Lato Bold"/>
              </a:rPr>
              <a:t>06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977048" y="6228999"/>
            <a:ext cx="818665" cy="38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98"/>
              </a:lnSpc>
              <a:spcBef>
                <a:spcPct val="0"/>
              </a:spcBef>
            </a:pPr>
            <a:r>
              <a:rPr lang="en-US" b="true" sz="2460">
                <a:solidFill>
                  <a:srgbClr val="545454"/>
                </a:solidFill>
                <a:latin typeface="Lato Bold"/>
                <a:ea typeface="Lato Bold"/>
                <a:cs typeface="Lato Bold"/>
                <a:sym typeface="Lato Bold"/>
              </a:rPr>
              <a:t>07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977048" y="7103127"/>
            <a:ext cx="818665" cy="38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98"/>
              </a:lnSpc>
              <a:spcBef>
                <a:spcPct val="0"/>
              </a:spcBef>
            </a:pPr>
            <a:r>
              <a:rPr lang="en-US" b="true" sz="2460">
                <a:solidFill>
                  <a:srgbClr val="545454"/>
                </a:solidFill>
                <a:latin typeface="Lato Bold"/>
                <a:ea typeface="Lato Bold"/>
                <a:cs typeface="Lato Bold"/>
                <a:sym typeface="Lato Bold"/>
              </a:rPr>
              <a:t>08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977048" y="7988016"/>
            <a:ext cx="818665" cy="38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98"/>
              </a:lnSpc>
              <a:spcBef>
                <a:spcPct val="0"/>
              </a:spcBef>
            </a:pPr>
            <a:r>
              <a:rPr lang="en-US" b="true" sz="2460">
                <a:solidFill>
                  <a:srgbClr val="545454"/>
                </a:solidFill>
                <a:latin typeface="Lato Bold"/>
                <a:ea typeface="Lato Bold"/>
                <a:cs typeface="Lato Bold"/>
                <a:sym typeface="Lato Bold"/>
              </a:rPr>
              <a:t>09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977048" y="8862356"/>
            <a:ext cx="818665" cy="38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98"/>
              </a:lnSpc>
              <a:spcBef>
                <a:spcPct val="0"/>
              </a:spcBef>
            </a:pPr>
            <a:r>
              <a:rPr lang="en-US" b="true" sz="2460">
                <a:solidFill>
                  <a:srgbClr val="545454"/>
                </a:solidFill>
                <a:latin typeface="Lato Bold"/>
                <a:ea typeface="Lato Bold"/>
                <a:cs typeface="Lato Bold"/>
                <a:sym typeface="Lato Bold"/>
              </a:rPr>
              <a:t>10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413520" y="6242222"/>
            <a:ext cx="5012986" cy="323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46"/>
              </a:lnSpc>
            </a:pPr>
            <a:r>
              <a:rPr lang="en-US" sz="1764">
                <a:solidFill>
                  <a:srgbClr val="545454"/>
                </a:solidFill>
                <a:latin typeface="Lato"/>
                <a:ea typeface="Lato"/>
                <a:cs typeface="Lato"/>
                <a:sym typeface="Lato"/>
              </a:rPr>
              <a:t>Statistical Analysis with Python (3 Hours)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413520" y="6949663"/>
            <a:ext cx="5012986" cy="656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46"/>
              </a:lnSpc>
            </a:pPr>
            <a:r>
              <a:rPr lang="en-US" sz="1764">
                <a:solidFill>
                  <a:srgbClr val="545454"/>
                </a:solidFill>
                <a:latin typeface="Lato"/>
                <a:ea typeface="Lato"/>
                <a:cs typeface="Lato"/>
                <a:sym typeface="Lato"/>
              </a:rPr>
              <a:t>Introduction to Machine Learning with Scikit-Learn (2 Hours)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413520" y="7834552"/>
            <a:ext cx="5012986" cy="656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46"/>
              </a:lnSpc>
            </a:pPr>
            <a:r>
              <a:rPr lang="en-US" sz="1764">
                <a:solidFill>
                  <a:srgbClr val="545454"/>
                </a:solidFill>
                <a:latin typeface="Lato"/>
                <a:ea typeface="Lato"/>
                <a:cs typeface="Lato"/>
                <a:sym typeface="Lato"/>
              </a:rPr>
              <a:t>Reproducible Research with Jupyter Notebooks (1 Hour)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413520" y="8875579"/>
            <a:ext cx="5012986" cy="323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46"/>
              </a:lnSpc>
            </a:pPr>
            <a:r>
              <a:rPr lang="en-US" sz="1764">
                <a:solidFill>
                  <a:srgbClr val="545454"/>
                </a:solidFill>
                <a:latin typeface="Lato"/>
                <a:ea typeface="Lato"/>
                <a:cs typeface="Lato"/>
                <a:sym typeface="Lato"/>
              </a:rPr>
              <a:t>Closing and Feedback (1 Hour)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028700" y="3870672"/>
            <a:ext cx="7578725" cy="2123859"/>
            <a:chOff x="0" y="0"/>
            <a:chExt cx="10104967" cy="2831812"/>
          </a:xfrm>
        </p:grpSpPr>
        <p:sp>
          <p:nvSpPr>
            <p:cNvPr name="TextBox 32" id="32"/>
            <p:cNvSpPr txBox="true"/>
            <p:nvPr/>
          </p:nvSpPr>
          <p:spPr>
            <a:xfrm rot="0">
              <a:off x="0" y="0"/>
              <a:ext cx="10104967" cy="1295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679"/>
                </a:lnSpc>
              </a:pPr>
              <a:r>
                <a:rPr lang="en-US" b="true" sz="6399">
                  <a:solidFill>
                    <a:srgbClr val="545454"/>
                  </a:solidFill>
                  <a:latin typeface="Lato Bold"/>
                  <a:ea typeface="Lato Bold"/>
                  <a:cs typeface="Lato Bold"/>
                  <a:sym typeface="Lato Bold"/>
                </a:rPr>
                <a:t>Session Breakdown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0" y="1985992"/>
              <a:ext cx="10104967" cy="8458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400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87132" y="2623628"/>
            <a:ext cx="13313735" cy="5325494"/>
          </a:xfrm>
          <a:custGeom>
            <a:avLst/>
            <a:gdLst/>
            <a:ahLst/>
            <a:cxnLst/>
            <a:rect r="r" b="b" t="t" l="l"/>
            <a:pathLst>
              <a:path h="5325494" w="13313735">
                <a:moveTo>
                  <a:pt x="0" y="0"/>
                </a:moveTo>
                <a:lnTo>
                  <a:pt x="13313736" y="0"/>
                </a:lnTo>
                <a:lnTo>
                  <a:pt x="13313736" y="5325494"/>
                </a:lnTo>
                <a:lnTo>
                  <a:pt x="0" y="5325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92901" y="3246114"/>
            <a:ext cx="14302199" cy="3985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75"/>
              </a:lnSpc>
            </a:pPr>
            <a:r>
              <a:rPr lang="en-US" b="true" sz="10275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Introduction to Python and the Research Workflow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66871" y="554717"/>
            <a:ext cx="1458577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01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866871" y="2070644"/>
            <a:ext cx="1458577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02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866871" y="3586570"/>
            <a:ext cx="1458577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03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866871" y="5102497"/>
            <a:ext cx="1458577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04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866871" y="6618423"/>
            <a:ext cx="1458577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05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866871" y="8134350"/>
            <a:ext cx="1458577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06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39693" y="5334170"/>
            <a:ext cx="7675407" cy="687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30"/>
              </a:lnSpc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✔ Automation &amp; Efficiency – Handles large datasets, speeds up research workflows.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639693" y="729025"/>
            <a:ext cx="8239451" cy="687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30"/>
              </a:lnSpc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✔ Easy to Learn &amp; Use – Simple syntax, readable code, great for collaboration.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639693" y="6871335"/>
            <a:ext cx="7675407" cy="687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30"/>
              </a:lnSpc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✔ Versatile &amp; Widely Used – Applied in various fields: science, finance, social sciences, etc.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639693" y="2266190"/>
            <a:ext cx="7981469" cy="687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30"/>
              </a:lnSpc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✔ Powerful Libraries – NumPy, Pandas, Matplotlib, SciPy, and more for data analysis, visualization, and machine learning.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639693" y="8405325"/>
            <a:ext cx="8497725" cy="687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30"/>
              </a:lnSpc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✔ Strong Community Support – Open-source, extensive documentation, and global adoption.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639693" y="3800180"/>
            <a:ext cx="7981469" cy="687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30"/>
              </a:lnSpc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✔ Reproducibility &amp; Open Science – Jupyter Notebooks enable interactive coding and documentation.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3609" y="763609"/>
            <a:ext cx="5076245" cy="3286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0"/>
              </a:lnSpc>
            </a:pPr>
            <a:r>
              <a:rPr lang="en-US" sz="7200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Why Python for researchers?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02806" y="1145597"/>
            <a:ext cx="12741423" cy="7995806"/>
            <a:chOff x="0" y="0"/>
            <a:chExt cx="16988563" cy="1066107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3959074"/>
              <a:ext cx="16988563" cy="67020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1. Install Python</a:t>
              </a:r>
            </a:p>
            <a:p>
              <a:pPr algn="l" marL="0" indent="0" lvl="0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✔ Download &amp; install from python.org (Ensure you check “Add Python to PATH”).</a:t>
              </a:r>
            </a:p>
            <a:p>
              <a:pPr algn="l" marL="0" indent="0" lvl="0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 ✔ Use Anaconda for an all-in-one scientific package (anaconda.com).</a:t>
              </a:r>
            </a:p>
            <a:p>
              <a:pPr algn="l" marL="0" indent="0" lvl="0">
                <a:lnSpc>
                  <a:spcPts val="4480"/>
                </a:lnSpc>
                <a:spcBef>
                  <a:spcPct val="0"/>
                </a:spcBef>
              </a:pPr>
            </a:p>
            <a:p>
              <a:pPr algn="l" marL="0" indent="0" lvl="0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2. Install Jupyter Notebook</a:t>
              </a:r>
            </a:p>
            <a:p>
              <a:pPr algn="l" marL="0" indent="0" lvl="0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✔ Open terminal (Mac/Linux) or command prompt (Windows).</a:t>
              </a:r>
            </a:p>
            <a:p>
              <a:pPr algn="l" marL="0" indent="0" lvl="0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 ✔ Run: pip install jupyterlab (or use conda install jupyterlab if using Anaconda).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52400"/>
              <a:ext cx="16988563" cy="29774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417"/>
                </a:lnSpc>
              </a:pPr>
              <a:r>
                <a:rPr lang="en-US" sz="8417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rPr>
                <a:t>Installing Python &amp; Jupyter Notebook / IDE Setup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947955"/>
            <a:ext cx="7873442" cy="6929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🧮</a:t>
            </a:r>
            <a:r>
              <a:rPr lang="en-US" sz="27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NumPy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Fast array operations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Linear algebra, FFT, random number generation</a:t>
            </a:r>
          </a:p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📊 Pandas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Powerful data structures (Series, DataFrame)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Easy data cleaning, transformation, and analysis</a:t>
            </a:r>
          </a:p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📈 Matplotlib &amp; Seaborn</a:t>
            </a:r>
          </a:p>
          <a:p>
            <a:pPr algn="l" marL="1209039" indent="-403013" lvl="2">
              <a:lnSpc>
                <a:spcPts val="3919"/>
              </a:lnSpc>
              <a:spcBef>
                <a:spcPct val="0"/>
              </a:spcBef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 visualization (plots, charts, graphs)</a:t>
            </a:r>
          </a:p>
          <a:p>
            <a:pPr algn="l" marL="1209039" indent="-403013" lvl="2">
              <a:lnSpc>
                <a:spcPts val="3919"/>
              </a:lnSpc>
              <a:spcBef>
                <a:spcPct val="0"/>
              </a:spcBef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Seaborn builds on Matplotlib for better visuals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85879" y="726851"/>
            <a:ext cx="16730440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</a:pPr>
            <a:r>
              <a:rPr lang="en-US" sz="7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Overv</a:t>
            </a:r>
            <a:r>
              <a:rPr lang="en-US" sz="7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iew of Python libraries for research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742877" y="2947955"/>
            <a:ext cx="7873442" cy="6929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🧪 SciPy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Scientific computing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Optimization, integration, stats, signal processing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🤖 Scikit-learn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Machine learning (classification, regression, clustering)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Simple API for common ML tasks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📓 Jupyter Notebook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Interactive coding with visuals and documentation in one place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DAGjs1BV0Dc</dc:identifier>
  <dcterms:modified xsi:type="dcterms:W3CDTF">2011-08-01T06:04:30Z</dcterms:modified>
  <cp:revision>1</cp:revision>
  <dc:title>Python for Researchers</dc:title>
</cp:coreProperties>
</file>