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5" r:id="rId1"/>
  </p:sldMasterIdLst>
  <p:notesMasterIdLst>
    <p:notesMasterId r:id="rId3"/>
  </p:notesMasterIdLst>
  <p:handoutMasterIdLst>
    <p:handoutMasterId r:id="rId4"/>
  </p:handoutMasterIdLst>
  <p:sldIdLst>
    <p:sldId id="428" r:id="rId2"/>
  </p:sldIdLst>
  <p:sldSz cx="9144000" cy="5715000" type="screen16x1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680">
          <p15:clr>
            <a:srgbClr val="A4A3A4"/>
          </p15:clr>
        </p15:guide>
        <p15:guide id="2" pos="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569"/>
    <a:srgbClr val="396FFB"/>
    <a:srgbClr val="0E00C3"/>
    <a:srgbClr val="B5024F"/>
    <a:srgbClr val="EEF2BB"/>
    <a:srgbClr val="949494"/>
    <a:srgbClr val="D5E04E"/>
    <a:srgbClr val="EE2B7B"/>
    <a:srgbClr val="E78E23"/>
    <a:srgbClr val="DDD8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94" autoAdjust="0"/>
    <p:restoredTop sz="98884" autoAdjust="0"/>
  </p:normalViewPr>
  <p:slideViewPr>
    <p:cSldViewPr snapToGrid="0">
      <p:cViewPr varScale="1">
        <p:scale>
          <a:sx n="89" d="100"/>
          <a:sy n="89" d="100"/>
        </p:scale>
        <p:origin x="438" y="90"/>
      </p:cViewPr>
      <p:guideLst>
        <p:guide orient="horz" pos="680"/>
        <p:guide pos="432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67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55ED20-4EAB-E741-B1D7-C5D4102C1C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50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95400" y="533400"/>
            <a:ext cx="4267200" cy="2667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3352800"/>
            <a:ext cx="5791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F1A774-C867-DF4C-B472-E163AB6F8B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87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93DD-68EF-6548-87B2-1BC2D7D40DFD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2/1/2017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06D6-E192-3A45-93D8-3D8562A821DB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189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93DD-68EF-6548-87B2-1BC2D7D40DFD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2/1/2017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06D6-E192-3A45-93D8-3D8562A821DB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976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93DD-68EF-6548-87B2-1BC2D7D40DFD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2/1/2017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06D6-E192-3A45-93D8-3D8562A821DB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318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93DD-68EF-6548-87B2-1BC2D7D40DFD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2/1/2017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06D6-E192-3A45-93D8-3D8562A821DB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957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93DD-68EF-6548-87B2-1BC2D7D40DFD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2/1/2017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06D6-E192-3A45-93D8-3D8562A821DB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44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93DD-68EF-6548-87B2-1BC2D7D40DFD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2/1/2017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06D6-E192-3A45-93D8-3D8562A821DB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705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93DD-68EF-6548-87B2-1BC2D7D40DFD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2/1/2017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06D6-E192-3A45-93D8-3D8562A821DB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707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93DD-68EF-6548-87B2-1BC2D7D40DFD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2/1/2017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06D6-E192-3A45-93D8-3D8562A821DB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225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93DD-68EF-6548-87B2-1BC2D7D40DFD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2/1/2017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06D6-E192-3A45-93D8-3D8562A821DB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183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93DD-68EF-6548-87B2-1BC2D7D40DFD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2/1/2017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06D6-E192-3A45-93D8-3D8562A821DB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247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93DD-68EF-6548-87B2-1BC2D7D40DFD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2/1/2017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06D6-E192-3A45-93D8-3D8562A821DB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63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82A493DD-68EF-6548-87B2-1BC2D7D40DFD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2/1/2017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66FF06D6-E192-3A45-93D8-3D8562A821DB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541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8211" y="1047751"/>
            <a:ext cx="8744720" cy="4345132"/>
            <a:chOff x="-50164" y="1078939"/>
            <a:chExt cx="9194164" cy="4636062"/>
          </a:xfrm>
        </p:grpSpPr>
        <p:sp>
          <p:nvSpPr>
            <p:cNvPr id="7" name="Rectangle 6"/>
            <p:cNvSpPr/>
            <p:nvPr/>
          </p:nvSpPr>
          <p:spPr>
            <a:xfrm>
              <a:off x="-50164" y="1179567"/>
              <a:ext cx="9144000" cy="45236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US" sz="1200" dirty="0"/>
            </a:p>
          </p:txBody>
        </p: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0" y="1078939"/>
              <a:ext cx="9144000" cy="4636062"/>
              <a:chOff x="80" y="337"/>
              <a:chExt cx="5619" cy="3889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2322" y="407"/>
                <a:ext cx="1132" cy="3063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457200" eaLnBrk="1" hangingPunct="1"/>
                <a:r>
                  <a:rPr lang="en-US" sz="1200" b="1" dirty="0" smtClean="0">
                    <a:solidFill>
                      <a:srgbClr val="595959"/>
                    </a:solidFill>
                    <a:latin typeface="HelvLight Regular" charset="0"/>
                  </a:rPr>
                  <a:t> VALUE</a:t>
                </a:r>
                <a:br>
                  <a:rPr lang="en-US" sz="1200" b="1" dirty="0" smtClean="0">
                    <a:solidFill>
                      <a:srgbClr val="595959"/>
                    </a:solidFill>
                    <a:latin typeface="HelvLight Regular" charset="0"/>
                  </a:rPr>
                </a:br>
                <a:r>
                  <a:rPr lang="en-US" sz="1200" b="1" dirty="0" smtClean="0">
                    <a:solidFill>
                      <a:srgbClr val="595959"/>
                    </a:solidFill>
                    <a:latin typeface="HelvLight Regular" charset="0"/>
                  </a:rPr>
                  <a:t>              PROPOSITION</a:t>
                </a:r>
                <a:endParaRPr lang="en-US" sz="1200" b="1" dirty="0">
                  <a:solidFill>
                    <a:srgbClr val="595959"/>
                  </a:solidFill>
                  <a:latin typeface="HelvLight Regular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3454" y="2010"/>
                <a:ext cx="1279" cy="146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457200" eaLnBrk="1" hangingPunct="1"/>
                <a:r>
                  <a:rPr lang="en-US" sz="1200" b="1">
                    <a:solidFill>
                      <a:srgbClr val="595959"/>
                    </a:solidFill>
                    <a:latin typeface="HelvLight Regular" charset="0"/>
                  </a:rPr>
                  <a:t>	CHANNELS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3455" y="407"/>
                <a:ext cx="1278" cy="1603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457200" eaLnBrk="1" hangingPunct="1"/>
                <a:r>
                  <a:rPr lang="en-US" sz="1200" b="1" dirty="0" smtClean="0">
                    <a:solidFill>
                      <a:srgbClr val="595959"/>
                    </a:solidFill>
                    <a:latin typeface="HelvLight Regular" charset="0"/>
                  </a:rPr>
                  <a:t>  CUSTOMER</a:t>
                </a:r>
                <a:br>
                  <a:rPr lang="en-US" sz="1200" b="1" dirty="0" smtClean="0">
                    <a:solidFill>
                      <a:srgbClr val="595959"/>
                    </a:solidFill>
                    <a:latin typeface="HelvLight Regular" charset="0"/>
                  </a:rPr>
                </a:br>
                <a:r>
                  <a:rPr lang="en-US" sz="1200" b="1" dirty="0" smtClean="0">
                    <a:solidFill>
                      <a:srgbClr val="595959"/>
                    </a:solidFill>
                    <a:latin typeface="HelvLight Regular" charset="0"/>
                  </a:rPr>
                  <a:t>          RELATIONSHIPS</a:t>
                </a:r>
                <a:endParaRPr lang="en-US" sz="1200" b="1" dirty="0">
                  <a:solidFill>
                    <a:srgbClr val="595959"/>
                  </a:solidFill>
                  <a:latin typeface="HelvLight Regular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4733" y="407"/>
                <a:ext cx="966" cy="3065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457200" eaLnBrk="1" hangingPunct="1"/>
                <a:r>
                  <a:rPr lang="en-US" sz="1200" b="1" dirty="0" smtClean="0">
                    <a:solidFill>
                      <a:srgbClr val="595959"/>
                    </a:solidFill>
                    <a:latin typeface="HelvLight Regular" charset="0"/>
                  </a:rPr>
                  <a:t>CUSTOMER</a:t>
                </a:r>
                <a:br>
                  <a:rPr lang="en-US" sz="1200" b="1" dirty="0" smtClean="0">
                    <a:solidFill>
                      <a:srgbClr val="595959"/>
                    </a:solidFill>
                    <a:latin typeface="HelvLight Regular" charset="0"/>
                  </a:rPr>
                </a:br>
                <a:r>
                  <a:rPr lang="en-US" sz="1200" b="1" dirty="0" smtClean="0">
                    <a:solidFill>
                      <a:srgbClr val="595959"/>
                    </a:solidFill>
                    <a:latin typeface="HelvLight Regular" charset="0"/>
                  </a:rPr>
                  <a:t>SEGMENTS</a:t>
                </a:r>
                <a:endParaRPr lang="en-US" sz="1200" b="1" dirty="0">
                  <a:solidFill>
                    <a:srgbClr val="595959"/>
                  </a:solidFill>
                  <a:latin typeface="HelvLight Regular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2890" y="3472"/>
                <a:ext cx="2809" cy="754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37653913" lvl="1" indent="-37474525" defTabSz="457200" eaLnBrk="1" hangingPunct="1"/>
                <a:r>
                  <a:rPr lang="en-US" sz="1200" b="1">
                    <a:solidFill>
                      <a:srgbClr val="595959"/>
                    </a:solidFill>
                    <a:latin typeface="HelvLight Regular" charset="0"/>
                  </a:rPr>
                  <a:t>       REVENUE STREAMS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80" y="3472"/>
                <a:ext cx="2810" cy="754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37653913" lvl="1" indent="-37474525" defTabSz="457200" eaLnBrk="1" hangingPunct="1"/>
                <a:r>
                  <a:rPr lang="en-US" sz="1200" b="1" dirty="0">
                    <a:solidFill>
                      <a:srgbClr val="595959"/>
                    </a:solidFill>
                    <a:latin typeface="HelvLight Regular" charset="0"/>
                  </a:rPr>
                  <a:t>          COST </a:t>
                </a:r>
                <a:r>
                  <a:rPr lang="en-US" sz="1200" b="1" dirty="0" smtClean="0">
                    <a:solidFill>
                      <a:srgbClr val="595959"/>
                    </a:solidFill>
                    <a:latin typeface="HelvLight Regular" charset="0"/>
                  </a:rPr>
                  <a:t>STRUCTURE</a:t>
                </a:r>
                <a:endParaRPr lang="en-US" sz="1200" b="1" dirty="0">
                  <a:solidFill>
                    <a:srgbClr val="595959"/>
                  </a:solidFill>
                  <a:latin typeface="HelvLight Regular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80" y="407"/>
                <a:ext cx="1011" cy="3063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457200" eaLnBrk="1" hangingPunct="1"/>
                <a:r>
                  <a:rPr lang="en-US" sz="1200" b="1" dirty="0" smtClean="0">
                    <a:solidFill>
                      <a:srgbClr val="595959"/>
                    </a:solidFill>
                    <a:latin typeface="HelvLight Regular" charset="0"/>
                  </a:rPr>
                  <a:t>KEY</a:t>
                </a:r>
                <a:endParaRPr lang="en-US" sz="1200" b="1" dirty="0">
                  <a:solidFill>
                    <a:srgbClr val="595959"/>
                  </a:solidFill>
                  <a:latin typeface="HelvLight Regular" charset="0"/>
                </a:endParaRPr>
              </a:p>
              <a:p>
                <a:pPr algn="ctr" defTabSz="457200" eaLnBrk="1" hangingPunct="1"/>
                <a:r>
                  <a:rPr lang="en-US" sz="1200" b="1" dirty="0" smtClean="0">
                    <a:solidFill>
                      <a:srgbClr val="595959"/>
                    </a:solidFill>
                    <a:latin typeface="HelvLight Regular" charset="0"/>
                  </a:rPr>
                  <a:t>            PARTNERS</a:t>
                </a:r>
                <a:endParaRPr lang="en-US" sz="1200" b="1" dirty="0">
                  <a:solidFill>
                    <a:srgbClr val="595959"/>
                  </a:solidFill>
                  <a:latin typeface="HelvLight Regular" charset="0"/>
                </a:endParaRPr>
              </a:p>
            </p:txBody>
          </p:sp>
          <p:pic>
            <p:nvPicPr>
              <p:cNvPr id="16" name="Picture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4" y="624"/>
                <a:ext cx="354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45" y="373"/>
                <a:ext cx="32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1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" y="1969"/>
                <a:ext cx="314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1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9" y="337"/>
                <a:ext cx="352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1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171"/>
              <a:stretch>
                <a:fillRect/>
              </a:stretch>
            </p:blipFill>
            <p:spPr bwMode="auto">
              <a:xfrm>
                <a:off x="2936" y="3488"/>
                <a:ext cx="285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1" name="Group 31"/>
              <p:cNvGrpSpPr>
                <a:grpSpLocks/>
              </p:cNvGrpSpPr>
              <p:nvPr/>
            </p:nvGrpSpPr>
            <p:grpSpPr bwMode="auto">
              <a:xfrm>
                <a:off x="1088" y="1868"/>
                <a:ext cx="1237" cy="1603"/>
                <a:chOff x="-1517" y="2348"/>
                <a:chExt cx="1140" cy="1603"/>
              </a:xfrm>
            </p:grpSpPr>
            <p:sp>
              <p:nvSpPr>
                <p:cNvPr id="27" name="Rectangle 26"/>
                <p:cNvSpPr/>
                <p:nvPr/>
              </p:nvSpPr>
              <p:spPr bwMode="auto">
                <a:xfrm>
                  <a:off x="-1512" y="2348"/>
                  <a:ext cx="1135" cy="1603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defTabSz="457200" eaLnBrk="1" hangingPunct="1"/>
                  <a:r>
                    <a:rPr lang="en-US" sz="1200" b="1" dirty="0">
                      <a:solidFill>
                        <a:srgbClr val="595959"/>
                      </a:solidFill>
                      <a:latin typeface="HelvLight Regular" charset="0"/>
                    </a:rPr>
                    <a:t>KEY</a:t>
                  </a:r>
                </a:p>
                <a:p>
                  <a:pPr algn="ctr" defTabSz="457200" eaLnBrk="1" hangingPunct="1"/>
                  <a:r>
                    <a:rPr lang="en-US" sz="1200" b="1" dirty="0" smtClean="0">
                      <a:solidFill>
                        <a:srgbClr val="595959"/>
                      </a:solidFill>
                      <a:latin typeface="HelvLight Regular" charset="0"/>
                    </a:rPr>
                    <a:t>               RESOURCES</a:t>
                  </a:r>
                  <a:endParaRPr lang="en-US" sz="1200" b="1" dirty="0">
                    <a:solidFill>
                      <a:srgbClr val="595959"/>
                    </a:solidFill>
                    <a:latin typeface="HelvLight Regular" charset="0"/>
                  </a:endParaRPr>
                </a:p>
              </p:txBody>
            </p:sp>
            <p:pic>
              <p:nvPicPr>
                <p:cNvPr id="28" name="Picture 18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728"/>
                <a:stretch>
                  <a:fillRect/>
                </a:stretch>
              </p:blipFill>
              <p:spPr bwMode="auto">
                <a:xfrm>
                  <a:off x="-1517" y="2351"/>
                  <a:ext cx="390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2" name="Group 33"/>
              <p:cNvGrpSpPr>
                <a:grpSpLocks/>
              </p:cNvGrpSpPr>
              <p:nvPr/>
            </p:nvGrpSpPr>
            <p:grpSpPr bwMode="auto">
              <a:xfrm>
                <a:off x="1044" y="399"/>
                <a:ext cx="1283" cy="1468"/>
                <a:chOff x="-1382" y="516"/>
                <a:chExt cx="1182" cy="1473"/>
              </a:xfrm>
            </p:grpSpPr>
            <p:sp>
              <p:nvSpPr>
                <p:cNvPr id="25" name="Rectangle 24"/>
                <p:cNvSpPr/>
                <p:nvPr/>
              </p:nvSpPr>
              <p:spPr bwMode="auto">
                <a:xfrm>
                  <a:off x="-1338" y="527"/>
                  <a:ext cx="1138" cy="1462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r" defTabSz="457200" eaLnBrk="1" hangingPunct="1"/>
                  <a:r>
                    <a:rPr lang="en-US" sz="1200" b="1" dirty="0">
                      <a:solidFill>
                        <a:srgbClr val="595959"/>
                      </a:solidFill>
                      <a:latin typeface="HelvLight Regular" charset="0"/>
                    </a:rPr>
                    <a:t>	</a:t>
                  </a:r>
                  <a:r>
                    <a:rPr lang="en-US" sz="1200" b="1" dirty="0" smtClean="0">
                      <a:solidFill>
                        <a:srgbClr val="595959"/>
                      </a:solidFill>
                      <a:latin typeface="HelvLight Regular" charset="0"/>
                    </a:rPr>
                    <a:t>     KEY     ACTIVITIES</a:t>
                  </a:r>
                  <a:endParaRPr lang="en-US" sz="1200" b="1" dirty="0">
                    <a:solidFill>
                      <a:srgbClr val="595959"/>
                    </a:solidFill>
                    <a:latin typeface="HelvLight Regular" charset="0"/>
                  </a:endParaRPr>
                </a:p>
                <a:p>
                  <a:pPr defTabSz="457200" eaLnBrk="1" hangingPunct="1"/>
                  <a:r>
                    <a:rPr lang="en-US" sz="1200" b="1" dirty="0">
                      <a:solidFill>
                        <a:srgbClr val="595959"/>
                      </a:solidFill>
                      <a:latin typeface="HelvLight Regular" charset="0"/>
                    </a:rPr>
                    <a:t>	</a:t>
                  </a:r>
                </a:p>
              </p:txBody>
            </p:sp>
            <p:pic>
              <p:nvPicPr>
                <p:cNvPr id="26" name="Picture 19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382" y="516"/>
                  <a:ext cx="445" cy="4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23" name="Picture 20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" y="531"/>
                <a:ext cx="302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21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025" r="6839"/>
              <a:stretch>
                <a:fillRect/>
              </a:stretch>
            </p:blipFill>
            <p:spPr bwMode="auto">
              <a:xfrm>
                <a:off x="80" y="3477"/>
                <a:ext cx="337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745067" y="-135083"/>
            <a:ext cx="7772400" cy="8976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u="sng" dirty="0" smtClean="0">
                <a:solidFill>
                  <a:srgbClr val="D5E04E"/>
                </a:solidFill>
                <a:latin typeface="Marydale"/>
                <a:cs typeface="Marydale"/>
              </a:rPr>
              <a:t/>
            </a:r>
            <a:br>
              <a:rPr lang="en-US" sz="3200" b="1" u="sng" dirty="0" smtClean="0">
                <a:solidFill>
                  <a:srgbClr val="D5E04E"/>
                </a:solidFill>
                <a:latin typeface="Marydale"/>
                <a:cs typeface="Marydale"/>
              </a:rPr>
            </a:br>
            <a:r>
              <a:rPr lang="en-US" sz="3200" b="1" u="sng" dirty="0" smtClean="0">
                <a:solidFill>
                  <a:srgbClr val="D5E04E"/>
                </a:solidFill>
                <a:latin typeface="Marydale"/>
                <a:cs typeface="Marydale"/>
              </a:rPr>
              <a:t>Name of </a:t>
            </a:r>
            <a:r>
              <a:rPr lang="en-US" sz="3200" b="1" u="sng" smtClean="0">
                <a:solidFill>
                  <a:srgbClr val="D5E04E"/>
                </a:solidFill>
                <a:latin typeface="Marydale"/>
                <a:cs typeface="Marydale"/>
              </a:rPr>
              <a:t>the product/service</a:t>
            </a:r>
            <a:endParaRPr lang="en-US" b="1" u="sng" dirty="0">
              <a:latin typeface="Marydale"/>
              <a:cs typeface="Marydale"/>
            </a:endParaRPr>
          </a:p>
        </p:txBody>
      </p:sp>
    </p:spTree>
    <p:extLst>
      <p:ext uri="{BB962C8B-B14F-4D97-AF65-F5344CB8AC3E}">
        <p14:creationId xmlns:p14="http://schemas.microsoft.com/office/powerpoint/2010/main" val="3174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tw_ppt_Master_Marydale.pot</Template>
  <TotalTime>20669</TotalTime>
  <Words>18</Words>
  <Application>Microsoft Office PowerPoint</Application>
  <PresentationFormat>On-screen Show (16:10)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HelvLight Regular</vt:lpstr>
      <vt:lpstr>Marydale</vt:lpstr>
      <vt:lpstr>Black</vt:lpstr>
      <vt:lpstr> Name of the product/service</vt:lpstr>
    </vt:vector>
  </TitlesOfParts>
  <Company>Thoughtworks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Lindsay Ratcliffe</dc:creator>
  <cp:lastModifiedBy>Alzira</cp:lastModifiedBy>
  <cp:revision>417</cp:revision>
  <cp:lastPrinted>2011-05-10T13:09:35Z</cp:lastPrinted>
  <dcterms:created xsi:type="dcterms:W3CDTF">2011-05-10T13:09:35Z</dcterms:created>
  <dcterms:modified xsi:type="dcterms:W3CDTF">2017-02-01T07:07:35Z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V.Tracking">
    <vt:lpwstr>true</vt:lpwstr>
  </property>
  <property fmtid="{D5CDD505-2E9C-101B-9397-08002B2CF9AE}" pid="3" name="DV.DocumentId">
    <vt:lpwstr>7UHaqinYScQc97ICAxHuRv</vt:lpwstr>
  </property>
  <property fmtid="{D5CDD505-2E9C-101B-9397-08002B2CF9AE}" pid="4" name="DV.VersionId">
    <vt:lpwstr>LS4hqigH3xkU3sl1STgmzl</vt:lpwstr>
  </property>
  <property fmtid="{D5CDD505-2E9C-101B-9397-08002B2CF9AE}" pid="5" name="DV.MergeIncapabilityFlags">
    <vt:i4>0</vt:i4>
  </property>
</Properties>
</file>