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256" r:id="rId2"/>
    <p:sldId id="381" r:id="rId3"/>
    <p:sldId id="403" r:id="rId4"/>
    <p:sldId id="344" r:id="rId5"/>
    <p:sldId id="390" r:id="rId6"/>
    <p:sldId id="376" r:id="rId7"/>
    <p:sldId id="382" r:id="rId8"/>
    <p:sldId id="391" r:id="rId9"/>
    <p:sldId id="352" r:id="rId10"/>
    <p:sldId id="353" r:id="rId11"/>
    <p:sldId id="385" r:id="rId12"/>
    <p:sldId id="358" r:id="rId13"/>
    <p:sldId id="402" r:id="rId14"/>
    <p:sldId id="394" r:id="rId15"/>
    <p:sldId id="395" r:id="rId16"/>
    <p:sldId id="387" r:id="rId17"/>
    <p:sldId id="361" r:id="rId18"/>
    <p:sldId id="362" r:id="rId19"/>
    <p:sldId id="364"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14">
          <p15:clr>
            <a:srgbClr val="A4A3A4"/>
          </p15:clr>
        </p15:guide>
        <p15:guide id="2" pos="28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D4FC"/>
    <a:srgbClr val="FFFF99"/>
    <a:srgbClr val="FCFFC9"/>
    <a:srgbClr val="E9FBA7"/>
    <a:srgbClr val="4EBBEB"/>
    <a:srgbClr val="336600"/>
    <a:srgbClr val="CCCC00"/>
    <a:srgbClr val="E4E4E4"/>
    <a:srgbClr val="FF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55007" autoAdjust="0"/>
  </p:normalViewPr>
  <p:slideViewPr>
    <p:cSldViewPr snapToGrid="0">
      <p:cViewPr varScale="1">
        <p:scale>
          <a:sx n="50" d="100"/>
          <a:sy n="50" d="100"/>
        </p:scale>
        <p:origin x="2520" y="60"/>
      </p:cViewPr>
      <p:guideLst>
        <p:guide orient="horz" pos="3514"/>
        <p:guide pos="2851"/>
      </p:guideLst>
    </p:cSldViewPr>
  </p:slideViewPr>
  <p:outlineViewPr>
    <p:cViewPr>
      <p:scale>
        <a:sx n="33" d="100"/>
        <a:sy n="33" d="100"/>
      </p:scale>
      <p:origin x="42" y="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100" d="100"/>
          <a:sy n="100" d="100"/>
        </p:scale>
        <p:origin x="2400" y="-8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3BF00E4-1D50-40E1-BC5B-657FDB235A91}" type="datetimeFigureOut">
              <a:rPr lang="en-US" smtClean="0"/>
              <a:pPr/>
              <a:t>12/17/2015</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A79F08A-DD67-4DB6-8C02-E33567671A62}" type="slidenum">
              <a:rPr lang="en-US" smtClean="0"/>
              <a:pPr/>
              <a:t>‹#›</a:t>
            </a:fld>
            <a:endParaRPr lang="en-US" dirty="0"/>
          </a:p>
        </p:txBody>
      </p:sp>
    </p:spTree>
    <p:extLst>
      <p:ext uri="{BB962C8B-B14F-4D97-AF65-F5344CB8AC3E}">
        <p14:creationId xmlns:p14="http://schemas.microsoft.com/office/powerpoint/2010/main" val="302907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FA6D163-A0F5-498D-A72B-50DE16555140}" type="datetimeFigureOut">
              <a:rPr lang="en-US" smtClean="0"/>
              <a:pPr/>
              <a:t>12/17/2015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3C999AD-79EC-4F02-84A9-EEA7F0527E47}" type="slidenum">
              <a:rPr lang="en-US" smtClean="0"/>
              <a:pPr/>
              <a:t>‹#›</a:t>
            </a:fld>
            <a:endParaRPr lang="en-US" dirty="0"/>
          </a:p>
        </p:txBody>
      </p:sp>
    </p:spTree>
    <p:extLst>
      <p:ext uri="{BB962C8B-B14F-4D97-AF65-F5344CB8AC3E}">
        <p14:creationId xmlns:p14="http://schemas.microsoft.com/office/powerpoint/2010/main" val="34464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1</a:t>
            </a:fld>
            <a:endParaRPr lang="en-US" dirty="0"/>
          </a:p>
        </p:txBody>
      </p:sp>
    </p:spTree>
    <p:extLst>
      <p:ext uri="{BB962C8B-B14F-4D97-AF65-F5344CB8AC3E}">
        <p14:creationId xmlns:p14="http://schemas.microsoft.com/office/powerpoint/2010/main" val="391074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a:t>
            </a:r>
            <a:r>
              <a:rPr lang="en-US" baseline="0" dirty="0" smtClean="0"/>
              <a:t> there anything available to help me move the app ? </a:t>
            </a:r>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11</a:t>
            </a:fld>
            <a:endParaRPr lang="en-US" dirty="0"/>
          </a:p>
        </p:txBody>
      </p:sp>
    </p:spTree>
    <p:extLst>
      <p:ext uri="{BB962C8B-B14F-4D97-AF65-F5344CB8AC3E}">
        <p14:creationId xmlns:p14="http://schemas.microsoft.com/office/powerpoint/2010/main" val="881128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dirty="0" smtClean="0">
                <a:latin typeface="Calibri" charset="0"/>
              </a:rPr>
              <a:t>Question we are answering :  What</a:t>
            </a:r>
            <a:r>
              <a:rPr lang="en-US" baseline="0" dirty="0" smtClean="0">
                <a:latin typeface="Calibri" charset="0"/>
              </a:rPr>
              <a:t> tooling is available to help with Migrating applications to </a:t>
            </a:r>
            <a:r>
              <a:rPr lang="en-US" baseline="0" dirty="0" err="1" smtClean="0">
                <a:latin typeface="Calibri" charset="0"/>
              </a:rPr>
              <a:t>Bluemix</a:t>
            </a:r>
            <a:r>
              <a:rPr lang="en-US" baseline="0" dirty="0" smtClean="0">
                <a:latin typeface="Calibri" charset="0"/>
              </a:rPr>
              <a:t>. </a:t>
            </a:r>
          </a:p>
          <a:p>
            <a:endParaRPr lang="en-US" baseline="0" dirty="0" smtClean="0">
              <a:latin typeface="Calibri" charset="0"/>
            </a:endParaRPr>
          </a:p>
          <a:p>
            <a:r>
              <a:rPr lang="en-US" dirty="0" smtClean="0">
                <a:latin typeface="Calibri" charset="0"/>
              </a:rPr>
              <a:t>Migration</a:t>
            </a:r>
            <a:r>
              <a:rPr lang="en-US" baseline="0" dirty="0" smtClean="0">
                <a:latin typeface="Calibri" charset="0"/>
              </a:rPr>
              <a:t>  Toolkit provides detailed analysis for features/technologies used in the app that cannot be migrated to the Cloud.</a:t>
            </a:r>
            <a:endParaRPr lang="en-US" dirty="0">
              <a:latin typeface="Calibri" charset="0"/>
            </a:endParaRP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09" indent="-285734" eaLnBrk="0" hangingPunct="0">
              <a:defRPr sz="2400">
                <a:solidFill>
                  <a:schemeClr val="tx1"/>
                </a:solidFill>
                <a:latin typeface="Arial" charset="0"/>
                <a:ea typeface="ＭＳ Ｐゴシック" charset="0"/>
              </a:defRPr>
            </a:lvl2pPr>
            <a:lvl3pPr marL="1142937" indent="-228587" eaLnBrk="0" hangingPunct="0">
              <a:defRPr sz="2400">
                <a:solidFill>
                  <a:schemeClr val="tx1"/>
                </a:solidFill>
                <a:latin typeface="Arial" charset="0"/>
                <a:ea typeface="ＭＳ Ｐゴシック" charset="0"/>
              </a:defRPr>
            </a:lvl3pPr>
            <a:lvl4pPr marL="1600112" indent="-228587" eaLnBrk="0" hangingPunct="0">
              <a:defRPr sz="2400">
                <a:solidFill>
                  <a:schemeClr val="tx1"/>
                </a:solidFill>
                <a:latin typeface="Arial" charset="0"/>
                <a:ea typeface="ＭＳ Ｐゴシック" charset="0"/>
              </a:defRPr>
            </a:lvl4pPr>
            <a:lvl5pPr marL="2057287" indent="-228587" eaLnBrk="0" hangingPunct="0">
              <a:defRPr sz="2400">
                <a:solidFill>
                  <a:schemeClr val="tx1"/>
                </a:solidFill>
                <a:latin typeface="Arial" charset="0"/>
                <a:ea typeface="ＭＳ Ｐゴシック" charset="0"/>
              </a:defRPr>
            </a:lvl5pPr>
            <a:lvl6pPr marL="2514461" indent="-228587" eaLnBrk="0" fontAlgn="base" hangingPunct="0">
              <a:spcBef>
                <a:spcPct val="0"/>
              </a:spcBef>
              <a:spcAft>
                <a:spcPct val="0"/>
              </a:spcAft>
              <a:defRPr sz="2400">
                <a:solidFill>
                  <a:schemeClr val="tx1"/>
                </a:solidFill>
                <a:latin typeface="Arial" charset="0"/>
                <a:ea typeface="ＭＳ Ｐゴシック" charset="0"/>
              </a:defRPr>
            </a:lvl6pPr>
            <a:lvl7pPr marL="2971635" indent="-228587" eaLnBrk="0" fontAlgn="base" hangingPunct="0">
              <a:spcBef>
                <a:spcPct val="0"/>
              </a:spcBef>
              <a:spcAft>
                <a:spcPct val="0"/>
              </a:spcAft>
              <a:defRPr sz="2400">
                <a:solidFill>
                  <a:schemeClr val="tx1"/>
                </a:solidFill>
                <a:latin typeface="Arial" charset="0"/>
                <a:ea typeface="ＭＳ Ｐゴシック" charset="0"/>
              </a:defRPr>
            </a:lvl7pPr>
            <a:lvl8pPr marL="3428810" indent="-228587" eaLnBrk="0" fontAlgn="base" hangingPunct="0">
              <a:spcBef>
                <a:spcPct val="0"/>
              </a:spcBef>
              <a:spcAft>
                <a:spcPct val="0"/>
              </a:spcAft>
              <a:defRPr sz="2400">
                <a:solidFill>
                  <a:schemeClr val="tx1"/>
                </a:solidFill>
                <a:latin typeface="Arial" charset="0"/>
                <a:ea typeface="ＭＳ Ｐゴシック" charset="0"/>
              </a:defRPr>
            </a:lvl8pPr>
            <a:lvl9pPr marL="3885985" indent="-228587"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45D6AC-255F-A34F-B8E9-188FE7F17CFF}" type="slidenum">
              <a:rPr lang="en-US" sz="1200">
                <a:latin typeface="Calibri" charset="0"/>
                <a:cs typeface="Arial" charset="0"/>
              </a:rPr>
              <a:pPr eaLnBrk="1" hangingPunct="1"/>
              <a:t>12</a:t>
            </a:fld>
            <a:endParaRPr lang="en-US" sz="1200">
              <a:latin typeface="Calibri" charset="0"/>
              <a:cs typeface="Arial" charset="0"/>
            </a:endParaRPr>
          </a:p>
        </p:txBody>
      </p:sp>
    </p:spTree>
    <p:extLst>
      <p:ext uri="{BB962C8B-B14F-4D97-AF65-F5344CB8AC3E}">
        <p14:creationId xmlns:p14="http://schemas.microsoft.com/office/powerpoint/2010/main" val="36341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Tomcat application, </a:t>
            </a:r>
            <a:r>
              <a:rPr lang="en-US" dirty="0" err="1" smtClean="0"/>
              <a:t>RedbookLibrary</a:t>
            </a:r>
            <a:r>
              <a:rPr lang="en-US" dirty="0" smtClean="0"/>
              <a:t> is running on-premises</a:t>
            </a:r>
            <a:r>
              <a:rPr lang="en-US" baseline="0" dirty="0" smtClean="0"/>
              <a:t> using Derby database. We run </a:t>
            </a:r>
            <a:r>
              <a:rPr lang="en-US" b="1" baseline="0" dirty="0" smtClean="0"/>
              <a:t>Tomcat </a:t>
            </a:r>
            <a:r>
              <a:rPr lang="en-US" b="1" baseline="0" dirty="0" err="1" smtClean="0"/>
              <a:t>Config</a:t>
            </a:r>
            <a:r>
              <a:rPr lang="en-US" b="1" baseline="0" dirty="0" smtClean="0"/>
              <a:t> Migration </a:t>
            </a:r>
            <a:r>
              <a:rPr lang="en-US" baseline="0" dirty="0" smtClean="0"/>
              <a:t>on Tomcat server as well as on the application to migrate the configuration to Liberty for Java runtime in </a:t>
            </a:r>
            <a:r>
              <a:rPr lang="en-US" baseline="0" dirty="0" err="1" smtClean="0"/>
              <a:t>Bluemix</a:t>
            </a:r>
            <a:r>
              <a:rPr lang="en-US" baseline="0" dirty="0" smtClean="0"/>
              <a:t>.</a:t>
            </a:r>
          </a:p>
          <a:p>
            <a:endParaRPr lang="en-US" baseline="0" dirty="0" smtClean="0"/>
          </a:p>
          <a:p>
            <a:r>
              <a:rPr lang="en-US" baseline="0" dirty="0" smtClean="0"/>
              <a:t>On slide 15, we will see the output from running the scanner on the Application binaries.  On slide 16, we see the detailed analysis from the scanner tool.</a:t>
            </a:r>
            <a:endParaRPr lang="en-US" dirty="0"/>
          </a:p>
        </p:txBody>
      </p:sp>
      <p:sp>
        <p:nvSpPr>
          <p:cNvPr id="4" name="Slide Number Placeholder 3"/>
          <p:cNvSpPr>
            <a:spLocks noGrp="1"/>
          </p:cNvSpPr>
          <p:nvPr>
            <p:ph type="sldNum" sz="quarter" idx="10"/>
          </p:nvPr>
        </p:nvSpPr>
        <p:spPr/>
        <p:txBody>
          <a:bodyPr/>
          <a:lstStyle/>
          <a:p>
            <a:pPr>
              <a:defRPr/>
            </a:pPr>
            <a:fld id="{777C9690-8622-4015-A717-3BEDC0BC6BEF}" type="slidenum">
              <a:rPr lang="en-US" smtClean="0"/>
              <a:pPr>
                <a:defRPr/>
              </a:pPr>
              <a:t>13</a:t>
            </a:fld>
            <a:endParaRPr lang="en-US"/>
          </a:p>
        </p:txBody>
      </p:sp>
    </p:spTree>
    <p:extLst>
      <p:ext uri="{BB962C8B-B14F-4D97-AF65-F5344CB8AC3E}">
        <p14:creationId xmlns:p14="http://schemas.microsoft.com/office/powerpoint/2010/main" val="3075545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Migration analysis tools help in determining how easily an application will port to </a:t>
            </a:r>
            <a:r>
              <a:rPr lang="en-US" sz="1200" kern="1200" dirty="0" err="1" smtClean="0">
                <a:solidFill>
                  <a:schemeClr val="tx1"/>
                </a:solidFill>
                <a:effectLst/>
                <a:latin typeface="+mn-lt"/>
                <a:ea typeface="+mn-ea"/>
                <a:cs typeface="+mn-cs"/>
              </a:rPr>
              <a:t>Bluemix</a:t>
            </a:r>
            <a:r>
              <a:rPr lang="en-US" sz="1200" kern="1200" dirty="0" smtClean="0">
                <a:solidFill>
                  <a:schemeClr val="tx1"/>
                </a:solidFill>
                <a:effectLst/>
                <a:latin typeface="+mn-lt"/>
                <a:ea typeface="+mn-ea"/>
                <a:cs typeface="+mn-cs"/>
              </a:rPr>
              <a:t>.  The first tool is a binary assessment tool, which we will run from the command line.  The second tool provides more in-depth analysis, but requires the source code and Eclipse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Download the binary assessment tool from: https://developer.ibm.com/wasdev/downloads/#asset/tools-Migration_Toolkit_for_Application_Binaries_Tech_Preview</a:t>
            </a:r>
          </a:p>
          <a:p>
            <a:pPr lvl="0"/>
            <a:r>
              <a:rPr lang="en-US" sz="1200" kern="1200" dirty="0" smtClean="0">
                <a:solidFill>
                  <a:schemeClr val="tx1"/>
                </a:solidFill>
                <a:effectLst/>
                <a:latin typeface="+mn-lt"/>
                <a:ea typeface="+mn-ea"/>
                <a:cs typeface="+mn-cs"/>
              </a:rPr>
              <a:t>Install the tool: java -jar binaryAppScannerInstaller.jar</a:t>
            </a:r>
          </a:p>
          <a:p>
            <a:pPr lvl="0"/>
            <a:r>
              <a:rPr lang="en-US" sz="1200" kern="1200" dirty="0" smtClean="0">
                <a:solidFill>
                  <a:schemeClr val="tx1"/>
                </a:solidFill>
                <a:effectLst/>
                <a:latin typeface="+mn-lt"/>
                <a:ea typeface="+mn-ea"/>
                <a:cs typeface="+mn-cs"/>
              </a:rPr>
              <a:t>After installing, go to the </a:t>
            </a:r>
            <a:r>
              <a:rPr lang="en-US" sz="1200" kern="1200" dirty="0" err="1" smtClean="0">
                <a:solidFill>
                  <a:schemeClr val="tx1"/>
                </a:solidFill>
                <a:effectLst/>
                <a:latin typeface="+mn-lt"/>
                <a:ea typeface="+mn-ea"/>
                <a:cs typeface="+mn-cs"/>
              </a:rPr>
              <a:t>wamt</a:t>
            </a:r>
            <a:r>
              <a:rPr lang="en-US" sz="1200" kern="1200" dirty="0" smtClean="0">
                <a:solidFill>
                  <a:schemeClr val="tx1"/>
                </a:solidFill>
                <a:effectLst/>
                <a:latin typeface="+mn-lt"/>
                <a:ea typeface="+mn-ea"/>
                <a:cs typeface="+mn-cs"/>
              </a:rPr>
              <a:t> subdirectory</a:t>
            </a:r>
          </a:p>
          <a:p>
            <a:pPr lvl="0"/>
            <a:r>
              <a:rPr lang="en-US" sz="1200" kern="1200" dirty="0" smtClean="0">
                <a:solidFill>
                  <a:schemeClr val="tx1"/>
                </a:solidFill>
                <a:effectLst/>
                <a:latin typeface="+mn-lt"/>
                <a:ea typeface="+mn-ea"/>
                <a:cs typeface="+mn-cs"/>
              </a:rPr>
              <a:t>Run the analysis from the </a:t>
            </a:r>
            <a:r>
              <a:rPr lang="en-US" sz="1200" kern="1200" dirty="0" err="1" smtClean="0">
                <a:solidFill>
                  <a:schemeClr val="tx1"/>
                </a:solidFill>
                <a:effectLst/>
                <a:latin typeface="+mn-lt"/>
                <a:ea typeface="+mn-ea"/>
                <a:cs typeface="+mn-cs"/>
              </a:rPr>
              <a:t>wamt</a:t>
            </a:r>
            <a:r>
              <a:rPr lang="en-US" sz="1200" kern="1200" dirty="0" smtClean="0">
                <a:solidFill>
                  <a:schemeClr val="tx1"/>
                </a:solidFill>
                <a:effectLst/>
                <a:latin typeface="+mn-lt"/>
                <a:ea typeface="+mn-ea"/>
                <a:cs typeface="+mn-cs"/>
              </a:rPr>
              <a:t> subdirectory: java -jar binaryAppScanner.jar \</a:t>
            </a:r>
            <a:r>
              <a:rPr lang="en-US" sz="1200" i="1" kern="1200" dirty="0" smtClean="0">
                <a:solidFill>
                  <a:schemeClr val="tx1"/>
                </a:solidFill>
                <a:effectLst/>
                <a:latin typeface="+mn-lt"/>
                <a:ea typeface="+mn-ea"/>
                <a:cs typeface="+mn-cs"/>
              </a:rPr>
              <a:t>directory-containing-war-file.</a:t>
            </a:r>
          </a:p>
          <a:p>
            <a:pPr lvl="0"/>
            <a:endParaRPr lang="en-US" sz="1200" i="1"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 the High Level Analysis</a:t>
            </a:r>
            <a:r>
              <a:rPr lang="en-US" sz="1200" kern="1200" baseline="0" dirty="0" smtClean="0">
                <a:solidFill>
                  <a:schemeClr val="tx1"/>
                </a:solidFill>
                <a:effectLst/>
                <a:latin typeface="+mn-lt"/>
                <a:ea typeface="+mn-ea"/>
                <a:cs typeface="+mn-cs"/>
              </a:rPr>
              <a:t> report, </a:t>
            </a:r>
            <a:r>
              <a:rPr lang="en-US" sz="1200" kern="1200" dirty="0" smtClean="0">
                <a:solidFill>
                  <a:schemeClr val="tx1"/>
                </a:solidFill>
                <a:effectLst/>
                <a:latin typeface="+mn-lt"/>
                <a:ea typeface="+mn-ea"/>
                <a:cs typeface="+mn-cs"/>
              </a:rPr>
              <a:t> under Web application technologies, we see that this application uses Servlets and JSP.  This is not surprising for a Tomcat application.  All the technologies  will migrate to Liberty for Java on </a:t>
            </a:r>
            <a:r>
              <a:rPr lang="en-US" sz="1200" kern="1200" dirty="0" err="1" smtClean="0">
                <a:solidFill>
                  <a:schemeClr val="tx1"/>
                </a:solidFill>
                <a:effectLst/>
                <a:latin typeface="+mn-lt"/>
                <a:ea typeface="+mn-ea"/>
                <a:cs typeface="+mn-cs"/>
              </a:rPr>
              <a:t>Bluemix</a:t>
            </a:r>
            <a:r>
              <a:rPr lang="en-US" sz="1200" kern="1200" dirty="0" smtClean="0">
                <a:solidFill>
                  <a:schemeClr val="tx1"/>
                </a:solidFill>
                <a:effectLst/>
                <a:latin typeface="+mn-lt"/>
                <a:ea typeface="+mn-ea"/>
                <a:cs typeface="+mn-cs"/>
              </a:rPr>
              <a:t>, as shown in column 1.</a:t>
            </a:r>
          </a:p>
          <a:p>
            <a:pPr lvl="0"/>
            <a:r>
              <a:rPr lang="en-US" sz="1200" kern="1200" dirty="0" smtClean="0">
                <a:solidFill>
                  <a:schemeClr val="tx1"/>
                </a:solidFill>
                <a:effectLst/>
                <a:latin typeface="+mn-lt"/>
                <a:ea typeface="+mn-ea"/>
                <a:cs typeface="+mn-cs"/>
              </a:rPr>
              <a:t>Under Java EE-related specifications in Java SE, we see the application uses JDBC.  This application will also run in Liberty for Java on IBM </a:t>
            </a:r>
            <a:r>
              <a:rPr lang="en-US" sz="1200" kern="1200" dirty="0" err="1" smtClean="0">
                <a:solidFill>
                  <a:schemeClr val="tx1"/>
                </a:solidFill>
                <a:effectLst/>
                <a:latin typeface="+mn-lt"/>
                <a:ea typeface="+mn-ea"/>
                <a:cs typeface="+mn-cs"/>
              </a:rPr>
              <a:t>Bluemix</a:t>
            </a:r>
            <a:r>
              <a:rPr lang="en-US" sz="1200" kern="1200" dirty="0" smtClean="0">
                <a:solidFill>
                  <a:schemeClr val="tx1"/>
                </a:solidFill>
                <a:effectLst/>
                <a:latin typeface="+mn-lt"/>
                <a:ea typeface="+mn-ea"/>
                <a:cs typeface="+mn-cs"/>
              </a:rPr>
              <a:t>, however, we will need to decide how to actually handle the database</a:t>
            </a:r>
            <a:r>
              <a:rPr lang="en-US" sz="1200" kern="1200" baseline="0" dirty="0" smtClean="0">
                <a:solidFill>
                  <a:schemeClr val="tx1"/>
                </a:solidFill>
                <a:effectLst/>
                <a:latin typeface="+mn-lt"/>
                <a:ea typeface="+mn-ea"/>
                <a:cs typeface="+mn-cs"/>
              </a:rPr>
              <a:t> while the app runs in the Cloud.</a:t>
            </a:r>
            <a:endParaRPr lang="en-US" sz="1200" kern="1200" dirty="0" smtClean="0">
              <a:solidFill>
                <a:schemeClr val="tx1"/>
              </a:solidFill>
              <a:effectLst/>
              <a:latin typeface="+mn-lt"/>
              <a:ea typeface="+mn-ea"/>
              <a:cs typeface="+mn-cs"/>
            </a:endParaRPr>
          </a:p>
          <a:p>
            <a:pPr lvl="0"/>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14</a:t>
            </a:fld>
            <a:endParaRPr lang="en-US" dirty="0"/>
          </a:p>
        </p:txBody>
      </p:sp>
    </p:spTree>
    <p:extLst>
      <p:ext uri="{BB962C8B-B14F-4D97-AF65-F5344CB8AC3E}">
        <p14:creationId xmlns:p14="http://schemas.microsoft.com/office/powerpoint/2010/main" val="1955043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run a detailed analysis report, which highlights potential issues as you move to the cloud.</a:t>
            </a:r>
            <a:r>
              <a:rPr lang="en-US" sz="1200" kern="1200" baseline="0" dirty="0" smtClean="0">
                <a:solidFill>
                  <a:schemeClr val="tx1"/>
                </a:solidFill>
                <a:effectLst/>
                <a:latin typeface="+mn-lt"/>
                <a:ea typeface="+mn-ea"/>
                <a:cs typeface="+mn-cs"/>
              </a:rPr>
              <a:t> The report includes </a:t>
            </a:r>
            <a:r>
              <a:rPr lang="en-US" sz="1200" kern="1200" dirty="0" smtClean="0">
                <a:solidFill>
                  <a:schemeClr val="tx1"/>
                </a:solidFill>
                <a:effectLst/>
                <a:latin typeface="+mn-lt"/>
                <a:ea typeface="+mn-ea"/>
                <a:cs typeface="+mn-cs"/>
              </a:rPr>
              <a:t>filenames, line numbers, and reference material for resolving the</a:t>
            </a:r>
            <a:r>
              <a:rPr lang="en-US" sz="1200" kern="1200" baseline="0" dirty="0" smtClean="0">
                <a:solidFill>
                  <a:schemeClr val="tx1"/>
                </a:solidFill>
                <a:effectLst/>
                <a:latin typeface="+mn-lt"/>
                <a:ea typeface="+mn-ea"/>
                <a:cs typeface="+mn-cs"/>
              </a:rPr>
              <a:t> reported</a:t>
            </a:r>
            <a:r>
              <a:rPr lang="en-US" sz="1200" kern="1200" dirty="0" smtClean="0">
                <a:solidFill>
                  <a:schemeClr val="tx1"/>
                </a:solidFill>
                <a:effectLst/>
                <a:latin typeface="+mn-lt"/>
                <a:ea typeface="+mn-ea"/>
                <a:cs typeface="+mn-cs"/>
              </a:rPr>
              <a:t> problems.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the </a:t>
            </a:r>
            <a:r>
              <a:rPr lang="en-US" sz="1200" kern="1200" dirty="0" err="1" smtClean="0">
                <a:solidFill>
                  <a:schemeClr val="tx1"/>
                </a:solidFill>
                <a:effectLst/>
                <a:latin typeface="+mn-lt"/>
                <a:ea typeface="+mn-ea"/>
                <a:cs typeface="+mn-cs"/>
              </a:rPr>
              <a:t>wamt</a:t>
            </a:r>
            <a:r>
              <a:rPr lang="en-US" sz="1200" kern="1200" dirty="0" smtClean="0">
                <a:solidFill>
                  <a:schemeClr val="tx1"/>
                </a:solidFill>
                <a:effectLst/>
                <a:latin typeface="+mn-lt"/>
                <a:ea typeface="+mn-ea"/>
                <a:cs typeface="+mn-cs"/>
              </a:rPr>
              <a:t> subdirectory, run : java -jar binaryAppScanner.jar  \directory-containing-war-file --</a:t>
            </a:r>
            <a:r>
              <a:rPr lang="en-US" sz="1200" kern="1200" dirty="0" err="1" smtClean="0">
                <a:solidFill>
                  <a:schemeClr val="tx1"/>
                </a:solidFill>
                <a:effectLst/>
                <a:latin typeface="+mn-lt"/>
                <a:ea typeface="+mn-ea"/>
                <a:cs typeface="+mn-cs"/>
              </a:rPr>
              <a:t>analyzeMigrationDetails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targetAppServer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bluemix</a:t>
            </a:r>
            <a:r>
              <a:rPr lang="en-US" sz="1200" kern="1200" dirty="0" smtClean="0">
                <a:solidFill>
                  <a:schemeClr val="tx1"/>
                </a:solidFill>
                <a:effectLst/>
                <a:latin typeface="+mn-lt"/>
                <a:ea typeface="+mn-ea"/>
                <a:cs typeface="+mn-cs"/>
              </a:rPr>
              <a:t>.  This also produces an HTML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detailed analysis provides more information. Most of the areas flagged are from the local Derby database we used with Tomcat, and don't apply when we move to the cloud.   You can  see the rules that are flagged from derby files by looking at the File name detail.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the database, the recommendation is to use the SQL Database service in </a:t>
            </a:r>
            <a:r>
              <a:rPr lang="en-US" sz="1200" kern="1200" dirty="0" err="1" smtClean="0">
                <a:solidFill>
                  <a:schemeClr val="tx1"/>
                </a:solidFill>
                <a:effectLst/>
                <a:latin typeface="+mn-lt"/>
                <a:ea typeface="+mn-ea"/>
                <a:cs typeface="+mn-cs"/>
              </a:rPr>
              <a:t>Bluemix</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This </a:t>
            </a:r>
            <a:r>
              <a:rPr lang="en-US" sz="1200" kern="1200" dirty="0" smtClean="0">
                <a:solidFill>
                  <a:schemeClr val="tx1"/>
                </a:solidFill>
                <a:effectLst/>
                <a:latin typeface="+mn-lt"/>
                <a:ea typeface="+mn-ea"/>
                <a:cs typeface="+mn-cs"/>
              </a:rPr>
              <a:t>is exactly what we will do.  We will the SQL Database Service in </a:t>
            </a:r>
            <a:r>
              <a:rPr lang="en-US" sz="1200" kern="1200" dirty="0" err="1" smtClean="0">
                <a:solidFill>
                  <a:schemeClr val="tx1"/>
                </a:solidFill>
                <a:effectLst/>
                <a:latin typeface="+mn-lt"/>
                <a:ea typeface="+mn-ea"/>
                <a:cs typeface="+mn-cs"/>
              </a:rPr>
              <a:t>Bluemix</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report also flags Capture Log Information as something to check in the application.  When we look at the help, we see: "Applications can log to </a:t>
            </a:r>
            <a:r>
              <a:rPr lang="en-US" sz="1200" kern="1200" dirty="0" err="1" smtClean="0">
                <a:solidFill>
                  <a:schemeClr val="tx1"/>
                </a:solidFill>
                <a:effectLst/>
                <a:latin typeface="+mn-lt"/>
                <a:ea typeface="+mn-ea"/>
                <a:cs typeface="+mn-cs"/>
              </a:rPr>
              <a:t>System.err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System.out</a:t>
            </a:r>
            <a:r>
              <a:rPr lang="en-US" sz="1200" kern="1200" dirty="0" smtClean="0">
                <a:solidFill>
                  <a:schemeClr val="tx1"/>
                </a:solidFill>
                <a:effectLst/>
                <a:latin typeface="+mn-lt"/>
                <a:ea typeface="+mn-ea"/>
                <a:cs typeface="+mn-cs"/>
              </a:rPr>
              <a:t> so that Cloud Foundry's </a:t>
            </a:r>
            <a:r>
              <a:rPr lang="en-US" sz="1200" kern="1200" dirty="0" err="1" smtClean="0">
                <a:solidFill>
                  <a:schemeClr val="tx1"/>
                </a:solidFill>
                <a:effectLst/>
                <a:latin typeface="+mn-lt"/>
                <a:ea typeface="+mn-ea"/>
                <a:cs typeface="+mn-cs"/>
              </a:rPr>
              <a:t>Loggregator</a:t>
            </a:r>
            <a:r>
              <a:rPr lang="en-US" sz="1200" kern="1200" dirty="0" smtClean="0">
                <a:solidFill>
                  <a:schemeClr val="tx1"/>
                </a:solidFill>
                <a:effectLst/>
                <a:latin typeface="+mn-lt"/>
                <a:ea typeface="+mn-ea"/>
                <a:cs typeface="+mn-cs"/>
              </a:rPr>
              <a:t> component picks up the log entries. Using </a:t>
            </a:r>
            <a:r>
              <a:rPr lang="en-US" sz="1200" kern="1200" dirty="0" err="1" smtClean="0">
                <a:solidFill>
                  <a:schemeClr val="tx1"/>
                </a:solidFill>
                <a:effectLst/>
                <a:latin typeface="+mn-lt"/>
                <a:ea typeface="+mn-ea"/>
                <a:cs typeface="+mn-cs"/>
              </a:rPr>
              <a:t>Loggregator</a:t>
            </a:r>
            <a:r>
              <a:rPr lang="en-US" sz="1200" kern="1200" dirty="0" smtClean="0">
                <a:solidFill>
                  <a:schemeClr val="tx1"/>
                </a:solidFill>
                <a:effectLst/>
                <a:latin typeface="+mn-lt"/>
                <a:ea typeface="+mn-ea"/>
                <a:cs typeface="+mn-cs"/>
              </a:rPr>
              <a:t>, you can tail application logs and dump a recent set of application logs."  In our application, we're using the standard Java logging facility and also logging to the default location, which is </a:t>
            </a:r>
            <a:r>
              <a:rPr lang="en-US" sz="1200" kern="1200" dirty="0" err="1" smtClean="0">
                <a:solidFill>
                  <a:schemeClr val="tx1"/>
                </a:solidFill>
                <a:effectLst/>
                <a:latin typeface="+mn-lt"/>
                <a:ea typeface="+mn-ea"/>
                <a:cs typeface="+mn-cs"/>
              </a:rPr>
              <a:t>System.out</a:t>
            </a:r>
            <a:r>
              <a:rPr lang="en-US" sz="1200" kern="1200" dirty="0" smtClean="0">
                <a:solidFill>
                  <a:schemeClr val="tx1"/>
                </a:solidFill>
                <a:effectLst/>
                <a:latin typeface="+mn-lt"/>
                <a:ea typeface="+mn-ea"/>
                <a:cs typeface="+mn-cs"/>
              </a:rPr>
              <a:t>.  So it will be automatically picked up by the </a:t>
            </a:r>
            <a:r>
              <a:rPr lang="en-US" sz="1200" kern="1200" dirty="0" err="1" smtClean="0">
                <a:solidFill>
                  <a:schemeClr val="tx1"/>
                </a:solidFill>
                <a:effectLst/>
                <a:latin typeface="+mn-lt"/>
                <a:ea typeface="+mn-ea"/>
                <a:cs typeface="+mn-cs"/>
              </a:rPr>
              <a:t>Loggregator</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detailed</a:t>
            </a:r>
            <a:r>
              <a:rPr lang="en-US" sz="1200" kern="1200" baseline="0" dirty="0" smtClean="0">
                <a:solidFill>
                  <a:schemeClr val="tx1"/>
                </a:solidFill>
                <a:effectLst/>
                <a:latin typeface="+mn-lt"/>
                <a:ea typeface="+mn-ea"/>
                <a:cs typeface="+mn-cs"/>
              </a:rPr>
              <a:t> report also flags session persistence. We will handle that by binding with session cache and auto scaling.</a:t>
            </a:r>
            <a:endParaRPr lang="en-US" sz="1200" kern="1200" dirty="0" smtClean="0">
              <a:solidFill>
                <a:schemeClr val="tx1"/>
              </a:solidFill>
              <a:effectLst/>
              <a:latin typeface="+mn-lt"/>
              <a:ea typeface="+mn-ea"/>
              <a:cs typeface="+mn-cs"/>
            </a:endParaRP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15</a:t>
            </a:fld>
            <a:endParaRPr lang="en-US" dirty="0"/>
          </a:p>
        </p:txBody>
      </p:sp>
    </p:spTree>
    <p:extLst>
      <p:ext uri="{BB962C8B-B14F-4D97-AF65-F5344CB8AC3E}">
        <p14:creationId xmlns:p14="http://schemas.microsoft.com/office/powerpoint/2010/main" val="75886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are the changes I need to make to achieve cloud scale.</a:t>
            </a:r>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16</a:t>
            </a:fld>
            <a:endParaRPr lang="en-US" dirty="0"/>
          </a:p>
        </p:txBody>
      </p:sp>
    </p:spTree>
    <p:extLst>
      <p:ext uri="{BB962C8B-B14F-4D97-AF65-F5344CB8AC3E}">
        <p14:creationId xmlns:p14="http://schemas.microsoft.com/office/powerpoint/2010/main" val="3529226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tactics , so map them to the 12 factors.</a:t>
            </a:r>
            <a:endParaRPr lang="en-US" dirty="0" smtClean="0"/>
          </a:p>
        </p:txBody>
      </p:sp>
      <p:sp>
        <p:nvSpPr>
          <p:cNvPr id="4" name="Slide Number Placeholder 3"/>
          <p:cNvSpPr>
            <a:spLocks noGrp="1"/>
          </p:cNvSpPr>
          <p:nvPr>
            <p:ph type="sldNum" sz="quarter" idx="10"/>
          </p:nvPr>
        </p:nvSpPr>
        <p:spPr/>
        <p:txBody>
          <a:bodyPr/>
          <a:lstStyle/>
          <a:p>
            <a:fld id="{C3C999AD-79EC-4F02-84A9-EEA7F0527E47}" type="slidenum">
              <a:rPr lang="en-US" smtClean="0"/>
              <a:pPr/>
              <a:t>17</a:t>
            </a:fld>
            <a:endParaRPr lang="en-US" dirty="0"/>
          </a:p>
        </p:txBody>
      </p:sp>
    </p:spTree>
    <p:extLst>
      <p:ext uri="{BB962C8B-B14F-4D97-AF65-F5344CB8AC3E}">
        <p14:creationId xmlns:p14="http://schemas.microsoft.com/office/powerpoint/2010/main" val="3523614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19</a:t>
            </a:fld>
            <a:endParaRPr lang="en-US" dirty="0"/>
          </a:p>
        </p:txBody>
      </p:sp>
    </p:spTree>
    <p:extLst>
      <p:ext uri="{BB962C8B-B14F-4D97-AF65-F5344CB8AC3E}">
        <p14:creationId xmlns:p14="http://schemas.microsoft.com/office/powerpoint/2010/main" val="51874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features are available in </a:t>
            </a:r>
            <a:r>
              <a:rPr lang="en-US" dirty="0" err="1" smtClean="0"/>
              <a:t>Bluemix</a:t>
            </a:r>
            <a:r>
              <a:rPr lang="en-US" dirty="0" smtClean="0"/>
              <a:t> to host my Java</a:t>
            </a:r>
            <a:r>
              <a:rPr lang="en-US" baseline="0" dirty="0" smtClean="0"/>
              <a:t> App ? </a:t>
            </a:r>
          </a:p>
          <a:p>
            <a:r>
              <a:rPr lang="en-US" baseline="0" dirty="0" smtClean="0"/>
              <a:t>Cloud Foundry Runtimes</a:t>
            </a:r>
          </a:p>
          <a:p>
            <a:r>
              <a:rPr lang="en-US" baseline="0" dirty="0" smtClean="0"/>
              <a:t>IBM Containers</a:t>
            </a:r>
          </a:p>
          <a:p>
            <a:r>
              <a:rPr lang="en-US" baseline="0" dirty="0" smtClean="0"/>
              <a:t>Open Stack Virtual Machines</a:t>
            </a:r>
          </a:p>
          <a:p>
            <a:endParaRPr lang="en-US" dirty="0" smtClean="0"/>
          </a:p>
          <a:p>
            <a:r>
              <a:rPr lang="en-US" dirty="0" smtClean="0"/>
              <a:t>Is</a:t>
            </a:r>
            <a:r>
              <a:rPr lang="en-US" baseline="0" dirty="0" smtClean="0"/>
              <a:t> there anything available to help me move the app ?</a:t>
            </a:r>
          </a:p>
          <a:p>
            <a:r>
              <a:rPr lang="en-US" baseline="0" dirty="0" smtClean="0"/>
              <a:t>Migration Toolkits</a:t>
            </a:r>
          </a:p>
          <a:p>
            <a:endParaRPr lang="en-US" baseline="0" dirty="0" smtClean="0"/>
          </a:p>
          <a:p>
            <a:r>
              <a:rPr lang="en-US" baseline="0" dirty="0" smtClean="0"/>
              <a:t>What are the changes I need to make to achieve cloud scale.</a:t>
            </a:r>
          </a:p>
          <a:p>
            <a:endParaRPr lang="en-US" baseline="0" dirty="0" smtClean="0"/>
          </a:p>
          <a:p>
            <a:r>
              <a:rPr lang="en-US" baseline="0" dirty="0" smtClean="0"/>
              <a:t>Our focus  in this session is on Migration.</a:t>
            </a:r>
          </a:p>
          <a:p>
            <a:r>
              <a:rPr lang="en-US" baseline="0" dirty="0" smtClean="0"/>
              <a:t> </a:t>
            </a:r>
          </a:p>
          <a:p>
            <a:r>
              <a:rPr lang="en-US" baseline="0" dirty="0" smtClean="0"/>
              <a:t>What is important prior to Migration?   Go through Migration Questionnaire.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is important during  Migration ? </a:t>
            </a:r>
          </a:p>
          <a:p>
            <a:r>
              <a:rPr lang="en-US" dirty="0" smtClean="0"/>
              <a:t>What is</a:t>
            </a:r>
            <a:r>
              <a:rPr lang="en-US" baseline="0" dirty="0" smtClean="0"/>
              <a:t> important post Migration?</a:t>
            </a:r>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2</a:t>
            </a:fld>
            <a:endParaRPr lang="en-US" dirty="0"/>
          </a:p>
        </p:txBody>
      </p:sp>
    </p:spTree>
    <p:extLst>
      <p:ext uri="{BB962C8B-B14F-4D97-AF65-F5344CB8AC3E}">
        <p14:creationId xmlns:p14="http://schemas.microsoft.com/office/powerpoint/2010/main" val="266223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List 12 factors, 12 factor methodology is cross industry. </a:t>
            </a:r>
            <a:r>
              <a:rPr lang="en-US" dirty="0" smtClean="0"/>
              <a:t>Speak to each of them especially Backing Services</a:t>
            </a:r>
          </a:p>
          <a:p>
            <a:endParaRPr lang="en-US" dirty="0" smtClean="0"/>
          </a:p>
          <a:p>
            <a:r>
              <a:rPr lang="en-US" dirty="0" smtClean="0"/>
              <a:t>Making</a:t>
            </a:r>
            <a:r>
              <a:rPr lang="en-US" baseline="0" dirty="0" smtClean="0"/>
              <a:t> apps cloud ready is to ensure that they can run efficiently in the cloud.  </a:t>
            </a:r>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3</a:t>
            </a:fld>
            <a:endParaRPr lang="en-US" dirty="0"/>
          </a:p>
        </p:txBody>
      </p:sp>
    </p:spTree>
    <p:extLst>
      <p:ext uri="{BB962C8B-B14F-4D97-AF65-F5344CB8AC3E}">
        <p14:creationId xmlns:p14="http://schemas.microsoft.com/office/powerpoint/2010/main" val="63617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value</a:t>
            </a:r>
            <a:r>
              <a:rPr lang="en-US" baseline="0" dirty="0" smtClean="0"/>
              <a:t> in taking </a:t>
            </a:r>
            <a:r>
              <a:rPr lang="en-US" dirty="0" smtClean="0"/>
              <a:t>Apps that are running </a:t>
            </a:r>
            <a:r>
              <a:rPr lang="en-US" baseline="0" dirty="0" smtClean="0"/>
              <a:t>on premises, to the cloud ? </a:t>
            </a:r>
          </a:p>
          <a:p>
            <a:endParaRPr lang="en-US" baseline="0" dirty="0" smtClean="0"/>
          </a:p>
          <a:p>
            <a:r>
              <a:rPr lang="en-US" baseline="0" dirty="0" smtClean="0"/>
              <a:t>1. Cloud Apps can achieve impossible scale. </a:t>
            </a:r>
          </a:p>
          <a:p>
            <a:endParaRPr lang="en-US" baseline="0" dirty="0" smtClean="0"/>
          </a:p>
          <a:p>
            <a:r>
              <a:rPr lang="en-US" baseline="0" dirty="0" smtClean="0"/>
              <a:t>2. Cloud Apps are not constrained by physical asset resources like servers in a Data Center.  </a:t>
            </a:r>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4</a:t>
            </a:fld>
            <a:endParaRPr lang="en-US" dirty="0"/>
          </a:p>
        </p:txBody>
      </p:sp>
    </p:spTree>
    <p:extLst>
      <p:ext uri="{BB962C8B-B14F-4D97-AF65-F5344CB8AC3E}">
        <p14:creationId xmlns:p14="http://schemas.microsoft.com/office/powerpoint/2010/main" val="3207674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Migrating an</a:t>
            </a:r>
            <a:r>
              <a:rPr lang="en-US" baseline="0" dirty="0" smtClean="0"/>
              <a:t> application to </a:t>
            </a:r>
            <a:r>
              <a:rPr lang="en-US" baseline="0" dirty="0" err="1" smtClean="0"/>
              <a:t>Bluemix</a:t>
            </a:r>
            <a:r>
              <a:rPr lang="en-US" baseline="0" dirty="0" smtClean="0"/>
              <a:t> requires several factors to be considered. As a starting point, you need to answer the above Questionnaire.</a:t>
            </a:r>
          </a:p>
          <a:p>
            <a:endParaRPr lang="en-US" baseline="0" dirty="0" smtClean="0"/>
          </a:p>
          <a:p>
            <a:r>
              <a:rPr lang="en-US" dirty="0" smtClean="0"/>
              <a:t>The purpose of this questionnaire is to gather basic information about your JEE applications, your JEE installations, and testing stages so we can better estimate the effort required to migrate them to WebSphere. </a:t>
            </a:r>
          </a:p>
          <a:p>
            <a:endParaRPr lang="en-US" dirty="0" smtClean="0"/>
          </a:p>
          <a:p>
            <a:r>
              <a:rPr lang="en-US" dirty="0" smtClean="0"/>
              <a:t>These questions help us to :</a:t>
            </a:r>
          </a:p>
          <a:p>
            <a:pPr marL="228600" indent="-228600">
              <a:buAutoNum type="arabicParenR"/>
            </a:pPr>
            <a:r>
              <a:rPr lang="en-US" dirty="0" smtClean="0"/>
              <a:t>identify all of the artifacts that need to be migrated, </a:t>
            </a:r>
          </a:p>
          <a:p>
            <a:pPr marL="228600" indent="-228600">
              <a:buAutoNum type="arabicParenR"/>
            </a:pPr>
            <a:r>
              <a:rPr lang="en-US" dirty="0" smtClean="0"/>
              <a:t>the degree to which those migrations can be automated, </a:t>
            </a:r>
          </a:p>
          <a:p>
            <a:pPr marL="228600" indent="-228600">
              <a:buAutoNum type="arabicParenR"/>
            </a:pPr>
            <a:r>
              <a:rPr lang="en-US" dirty="0" smtClean="0"/>
              <a:t>the overall effort for doing the migration,</a:t>
            </a:r>
          </a:p>
          <a:p>
            <a:pPr marL="228600" indent="-228600">
              <a:buAutoNum type="arabicParenR"/>
            </a:pPr>
            <a:r>
              <a:rPr lang="en-US" baseline="0" dirty="0" smtClean="0"/>
              <a:t>make the best choices on how to move your application to </a:t>
            </a:r>
            <a:r>
              <a:rPr lang="en-US" baseline="0" dirty="0" err="1" smtClean="0"/>
              <a:t>Bluemix</a:t>
            </a:r>
            <a:endParaRPr lang="en-US" dirty="0" smtClean="0"/>
          </a:p>
        </p:txBody>
      </p:sp>
      <p:sp>
        <p:nvSpPr>
          <p:cNvPr id="4" name="Slide Number Placeholder 3"/>
          <p:cNvSpPr>
            <a:spLocks noGrp="1"/>
          </p:cNvSpPr>
          <p:nvPr>
            <p:ph type="sldNum" sz="quarter" idx="10"/>
          </p:nvPr>
        </p:nvSpPr>
        <p:spPr/>
        <p:txBody>
          <a:bodyPr/>
          <a:lstStyle/>
          <a:p>
            <a:fld id="{C3C999AD-79EC-4F02-84A9-EEA7F0527E47}" type="slidenum">
              <a:rPr lang="en-US" smtClean="0"/>
              <a:pPr/>
              <a:t>5</a:t>
            </a:fld>
            <a:endParaRPr lang="en-US" dirty="0"/>
          </a:p>
        </p:txBody>
      </p:sp>
    </p:spTree>
    <p:extLst>
      <p:ext uri="{BB962C8B-B14F-4D97-AF65-F5344CB8AC3E}">
        <p14:creationId xmlns:p14="http://schemas.microsoft.com/office/powerpoint/2010/main" val="365284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Java capabilities includes JEE/</a:t>
            </a:r>
            <a:r>
              <a:rPr lang="en-US" baseline="0" dirty="0" err="1" smtClean="0"/>
              <a:t>nonJEE</a:t>
            </a:r>
            <a:r>
              <a:rPr lang="en-US" baseline="0" dirty="0" smtClean="0"/>
              <a:t> features leveraged in your application. For example, EJBs, Servlets, JSPs, Frameworks used namely Spring, GWT etc.</a:t>
            </a:r>
          </a:p>
          <a:p>
            <a:endParaRPr lang="en-US" baseline="0" dirty="0" smtClean="0"/>
          </a:p>
          <a:p>
            <a:r>
              <a:rPr lang="en-US" baseline="0" dirty="0" smtClean="0"/>
              <a:t>What Authentication model is used by the App. For example, </a:t>
            </a:r>
            <a:r>
              <a:rPr lang="en-US" baseline="0" dirty="0" err="1" smtClean="0"/>
              <a:t>Oauth</a:t>
            </a:r>
            <a:r>
              <a:rPr lang="en-US" baseline="0" dirty="0" smtClean="0"/>
              <a:t>, SAML.</a:t>
            </a:r>
          </a:p>
          <a:p>
            <a:endParaRPr lang="en-US" baseline="0" dirty="0" smtClean="0"/>
          </a:p>
          <a:p>
            <a:r>
              <a:rPr lang="en-US" baseline="0" dirty="0" smtClean="0"/>
              <a:t>Specific features used e.g. Spring Boot, Spring Security.</a:t>
            </a:r>
          </a:p>
          <a:p>
            <a:endParaRPr lang="en-US" baseline="0" dirty="0" smtClean="0"/>
          </a:p>
          <a:p>
            <a:r>
              <a:rPr lang="en-US" baseline="0" dirty="0" smtClean="0"/>
              <a:t>External services used. For example, LDAP registry, Messaging Bus, MQ services, Databases etc.</a:t>
            </a:r>
          </a:p>
          <a:p>
            <a:r>
              <a:rPr lang="en-US" baseline="0" dirty="0" smtClean="0"/>
              <a:t> </a:t>
            </a:r>
          </a:p>
          <a:p>
            <a:r>
              <a:rPr lang="en-US" baseline="0" dirty="0" smtClean="0"/>
              <a:t>Application specific questions to be answered by SMEs and System Administrators. </a:t>
            </a:r>
          </a:p>
          <a:p>
            <a:endParaRPr lang="en-US" baseline="0" dirty="0" smtClean="0"/>
          </a:p>
          <a:p>
            <a:r>
              <a:rPr lang="en-US" baseline="0" dirty="0" smtClean="0"/>
              <a:t>We walk through two flow charts, using several examples : </a:t>
            </a:r>
          </a:p>
          <a:p>
            <a:endParaRPr lang="en-US" baseline="0" dirty="0" smtClean="0"/>
          </a:p>
          <a:p>
            <a:r>
              <a:rPr lang="en-US" baseline="0" dirty="0" smtClean="0"/>
              <a:t>Legacy App runs on JDK 1.5, How to get this app running on the Cloud ? Specific JDK levels supported by runtime in the Cloud .This app is a good candidate for running on IBM Containers .</a:t>
            </a:r>
          </a:p>
          <a:p>
            <a:endParaRPr lang="en-US" baseline="0" dirty="0" smtClean="0"/>
          </a:p>
          <a:p>
            <a:r>
              <a:rPr lang="en-US" baseline="0" dirty="0" smtClean="0"/>
              <a:t>What is meant by Application being cloud ready ? </a:t>
            </a:r>
          </a:p>
          <a:p>
            <a:endParaRPr lang="en-US" baseline="0" dirty="0" smtClean="0"/>
          </a:p>
          <a:p>
            <a:r>
              <a:rPr lang="en-US" baseline="0" dirty="0" smtClean="0"/>
              <a:t>What steps are required to take a Java App and host it in the Cloud.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3C999AD-79EC-4F02-84A9-EEA7F0527E47}" type="slidenum">
              <a:rPr lang="en-US" smtClean="0"/>
              <a:pPr/>
              <a:t>6</a:t>
            </a:fld>
            <a:endParaRPr lang="en-US" dirty="0"/>
          </a:p>
        </p:txBody>
      </p:sp>
    </p:spTree>
    <p:extLst>
      <p:ext uri="{BB962C8B-B14F-4D97-AF65-F5344CB8AC3E}">
        <p14:creationId xmlns:p14="http://schemas.microsoft.com/office/powerpoint/2010/main" val="1220799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over</a:t>
            </a:r>
            <a:r>
              <a:rPr lang="en-US" dirty="0" smtClean="0"/>
              <a:t> examples</a:t>
            </a:r>
            <a:r>
              <a:rPr lang="en-US" baseline="0" dirty="0" smtClean="0"/>
              <a:t> for each landing point. Simple examples to show the aspects of your decision. </a:t>
            </a:r>
          </a:p>
          <a:p>
            <a:endParaRPr lang="en-US" baseline="0" dirty="0" smtClean="0"/>
          </a:p>
          <a:p>
            <a:r>
              <a:rPr lang="en-US" baseline="0" dirty="0" smtClean="0"/>
              <a:t>Many different starting points, Pick key highlights in each scenario. </a:t>
            </a:r>
          </a:p>
          <a:p>
            <a:endParaRPr lang="en-US" baseline="0" dirty="0" smtClean="0"/>
          </a:p>
          <a:p>
            <a:r>
              <a:rPr lang="en-US" baseline="0" dirty="0" smtClean="0"/>
              <a:t>It is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Runs </a:t>
            </a:r>
            <a:r>
              <a:rPr lang="en-US" baseline="0" dirty="0" smtClean="0"/>
              <a:t>in WebSphere?</a:t>
            </a:r>
            <a:r>
              <a:rPr lang="en-US" baseline="0" dirty="0" smtClean="0">
                <a:sym typeface="Wingdings" panose="05000000000000000000" pitchFamily="2" charset="2"/>
              </a:rPr>
              <a:t>App can be ported to WAS Liberty  App is stateless &amp; 12 factor compliant? Port to Liberty runtime in </a:t>
            </a:r>
            <a:r>
              <a:rPr lang="en-US" baseline="0" dirty="0" err="1" smtClean="0">
                <a:sym typeface="Wingdings" panose="05000000000000000000" pitchFamily="2" charset="2"/>
              </a:rPr>
              <a:t>Bluemix</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Runs in </a:t>
            </a:r>
            <a:r>
              <a:rPr lang="en-US" baseline="0" dirty="0" smtClean="0"/>
              <a:t>WebSphere?</a:t>
            </a:r>
            <a:r>
              <a:rPr lang="en-US" baseline="0" dirty="0" smtClean="0">
                <a:sym typeface="Wingdings" panose="05000000000000000000" pitchFamily="2" charset="2"/>
              </a:rPr>
              <a:t>App cannot be ported to WAS Liberty?Run App on WAS-ND or Full Liberty profile in Docker Container or VMs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Does not run</a:t>
            </a:r>
            <a:r>
              <a:rPr lang="en-US" baseline="0" dirty="0" smtClean="0"/>
              <a:t> in WebSphere?</a:t>
            </a:r>
            <a:r>
              <a:rPr lang="en-US" baseline="0" dirty="0" smtClean="0">
                <a:sym typeface="Wingdings" panose="05000000000000000000" pitchFamily="2" charset="2"/>
              </a:rPr>
              <a:t>App is JEE/Spring with JEE Customer ready to port App to Liberty &amp; make app Cloud ready  Port to Liberty runtime in </a:t>
            </a:r>
            <a:r>
              <a:rPr lang="en-US" baseline="0" dirty="0" err="1" smtClean="0">
                <a:sym typeface="Wingdings" panose="05000000000000000000" pitchFamily="2" charset="2"/>
              </a:rPr>
              <a:t>Bluemix</a:t>
            </a:r>
            <a:r>
              <a:rPr lang="en-US" baseline="0" dirty="0" smtClean="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Does not</a:t>
            </a:r>
            <a:r>
              <a:rPr lang="en-US" baseline="0" dirty="0" smtClean="0"/>
              <a:t> run in WebSphere?</a:t>
            </a:r>
            <a:r>
              <a:rPr lang="en-US" baseline="0" dirty="0" smtClean="0">
                <a:sym typeface="Wingdings" panose="05000000000000000000" pitchFamily="2" charset="2"/>
              </a:rPr>
              <a:t>App is not JEE nor Spring with JEE  App is JSE &amp; runs on supported level of JDK? App is stateless &amp; 12 factor compliant  Run app on Java </a:t>
            </a:r>
            <a:r>
              <a:rPr lang="en-US" baseline="0" dirty="0" err="1" smtClean="0">
                <a:sym typeface="Wingdings" panose="05000000000000000000" pitchFamily="2" charset="2"/>
              </a:rPr>
              <a:t>buildpack</a:t>
            </a:r>
            <a:r>
              <a:rPr lang="en-US" baseline="0" dirty="0" smtClean="0">
                <a:sym typeface="Wingdings" panose="05000000000000000000" pitchFamily="2" charset="2"/>
              </a:rPr>
              <a:t> in </a:t>
            </a:r>
            <a:r>
              <a:rPr lang="en-US" baseline="0" dirty="0" err="1" smtClean="0">
                <a:sym typeface="Wingdings" panose="05000000000000000000" pitchFamily="2" charset="2"/>
              </a:rPr>
              <a:t>Bluemix</a:t>
            </a:r>
            <a:r>
              <a:rPr lang="en-US" baseline="0" dirty="0" smtClean="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Does not</a:t>
            </a:r>
            <a:r>
              <a:rPr lang="en-US" baseline="0" dirty="0" smtClean="0"/>
              <a:t> run in WebSphere?</a:t>
            </a:r>
            <a:r>
              <a:rPr lang="en-US" baseline="0" dirty="0" smtClean="0">
                <a:sym typeface="Wingdings" panose="05000000000000000000" pitchFamily="2" charset="2"/>
              </a:rPr>
              <a:t>App is not JEE nor Spring with JEE  App is JSE but does not run on supported level of JDK? Run in Docker Container with older level of JDK.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Does not run</a:t>
            </a:r>
            <a:r>
              <a:rPr lang="en-US" baseline="0" dirty="0" smtClean="0"/>
              <a:t> in WebSphere?</a:t>
            </a:r>
            <a:r>
              <a:rPr lang="en-US" baseline="0" dirty="0" smtClean="0">
                <a:sym typeface="Wingdings" panose="05000000000000000000" pitchFamily="2" charset="2"/>
              </a:rPr>
              <a:t>App is JEE/Spring with JEE Customer Not ready to port App to Liberty It is a Tomcat App  Run app on Java </a:t>
            </a:r>
            <a:r>
              <a:rPr lang="en-US" baseline="0" dirty="0" err="1" smtClean="0">
                <a:sym typeface="Wingdings" panose="05000000000000000000" pitchFamily="2" charset="2"/>
              </a:rPr>
              <a:t>buildpack</a:t>
            </a:r>
            <a:r>
              <a:rPr lang="en-US" baseline="0" dirty="0" smtClean="0">
                <a:sym typeface="Wingdings" panose="05000000000000000000" pitchFamily="2" charset="2"/>
              </a:rPr>
              <a:t> in </a:t>
            </a:r>
            <a:r>
              <a:rPr lang="en-US" baseline="0" dirty="0" err="1" smtClean="0">
                <a:sym typeface="Wingdings" panose="05000000000000000000" pitchFamily="2" charset="2"/>
              </a:rPr>
              <a:t>Bluemix</a:t>
            </a:r>
            <a:r>
              <a:rPr lang="en-US" baseline="0" dirty="0" smtClean="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Does not run</a:t>
            </a:r>
            <a:r>
              <a:rPr lang="en-US" baseline="0" dirty="0" smtClean="0"/>
              <a:t> in WebSphere?</a:t>
            </a:r>
            <a:r>
              <a:rPr lang="en-US" baseline="0" dirty="0" smtClean="0">
                <a:sym typeface="Wingdings" panose="05000000000000000000" pitchFamily="2" charset="2"/>
              </a:rPr>
              <a:t>App is JEE/Spring with JEE Customer Not ready to port App to Liberty  It is not a Tomcat App  Run app in Docker container or VM with other </a:t>
            </a:r>
            <a:r>
              <a:rPr lang="en-US" baseline="0" dirty="0" err="1" smtClean="0">
                <a:sym typeface="Wingdings" panose="05000000000000000000" pitchFamily="2" charset="2"/>
              </a:rPr>
              <a:t>AppServer</a:t>
            </a: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Does not</a:t>
            </a:r>
            <a:r>
              <a:rPr lang="en-US" baseline="0" dirty="0" smtClean="0"/>
              <a:t> run in WebSphere?</a:t>
            </a:r>
            <a:r>
              <a:rPr lang="en-US" baseline="0" dirty="0" smtClean="0">
                <a:sym typeface="Wingdings" panose="05000000000000000000" pitchFamily="2" charset="2"/>
              </a:rPr>
              <a:t>App is not JEE nor Spring with JEE  App is JSE &amp; runs on supported level of JDK? App is not stateless &amp; not 12 factor compliant  Run on Docker Container or VM</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7</a:t>
            </a:fld>
            <a:endParaRPr lang="en-US" dirty="0"/>
          </a:p>
        </p:txBody>
      </p:sp>
    </p:spTree>
    <p:extLst>
      <p:ext uri="{BB962C8B-B14F-4D97-AF65-F5344CB8AC3E}">
        <p14:creationId xmlns:p14="http://schemas.microsoft.com/office/powerpoint/2010/main" val="67209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not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Runs on Linux </a:t>
            </a:r>
            <a:r>
              <a:rPr lang="en-US" baseline="0" dirty="0" smtClean="0">
                <a:sym typeface="Wingdings" panose="05000000000000000000" pitchFamily="2" charset="2"/>
              </a:rPr>
              <a:t> Written in a language supported in Cloud Foundry App is stateless &amp; 12 factor compliant Run on CF </a:t>
            </a:r>
            <a:r>
              <a:rPr lang="en-US" baseline="0" dirty="0" err="1" smtClean="0">
                <a:sym typeface="Wingdings" panose="05000000000000000000" pitchFamily="2" charset="2"/>
              </a:rPr>
              <a:t>buildpack</a:t>
            </a:r>
            <a:r>
              <a:rPr lang="en-US" baseline="0" dirty="0" smtClean="0">
                <a:sym typeface="Wingdings" panose="05000000000000000000" pitchFamily="2" charset="2"/>
              </a:rPr>
              <a:t> for the language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not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Runs on Linux </a:t>
            </a:r>
            <a:r>
              <a:rPr lang="en-US" baseline="0" dirty="0" smtClean="0">
                <a:sym typeface="Wingdings" panose="05000000000000000000" pitchFamily="2" charset="2"/>
              </a:rPr>
              <a:t> Written in a language supported in Cloud Foundry App is not stateless &amp; not 12 factor compliant Run on Docker Container or VM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not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a:t>
            </a:r>
            <a:r>
              <a:rPr lang="en-US" baseline="0" dirty="0" smtClean="0">
                <a:solidFill>
                  <a:schemeClr val="tx1"/>
                </a:solidFill>
              </a:rPr>
              <a:t>Runs on Linux </a:t>
            </a:r>
            <a:r>
              <a:rPr lang="en-US" baseline="0" dirty="0" smtClean="0">
                <a:sym typeface="Wingdings" panose="05000000000000000000" pitchFamily="2" charset="2"/>
              </a:rPr>
              <a:t> Written in a language NOT supported in Cloud Foundry Run on Docker Container or VM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not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Does not </a:t>
            </a:r>
            <a:r>
              <a:rPr lang="en-US" baseline="0" dirty="0" smtClean="0">
                <a:solidFill>
                  <a:schemeClr val="tx1"/>
                </a:solidFill>
              </a:rPr>
              <a:t>run on Linux </a:t>
            </a:r>
            <a:r>
              <a:rPr lang="en-US" baseline="0" dirty="0" smtClean="0">
                <a:sym typeface="Wingdings" panose="05000000000000000000" pitchFamily="2" charset="2"/>
              </a:rPr>
              <a:t> It is a .NET App  Runs on Mono </a:t>
            </a:r>
            <a:r>
              <a:rPr lang="en-US" baseline="0" dirty="0" err="1" smtClean="0">
                <a:sym typeface="Wingdings" panose="05000000000000000000" pitchFamily="2" charset="2"/>
              </a:rPr>
              <a:t>buildpack</a:t>
            </a:r>
            <a:r>
              <a:rPr lang="en-US" baseline="0" dirty="0" smtClean="0">
                <a:sym typeface="Wingdings" panose="05000000000000000000" pitchFamily="2" charset="2"/>
              </a:rPr>
              <a:t>  App is stateless &amp; 12 factor compliant  Run on CF .NET </a:t>
            </a:r>
            <a:r>
              <a:rPr lang="en-US" baseline="0" dirty="0" err="1" smtClean="0">
                <a:sym typeface="Wingdings" panose="05000000000000000000" pitchFamily="2" charset="2"/>
              </a:rPr>
              <a:t>buildpack</a:t>
            </a: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not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Does not </a:t>
            </a:r>
            <a:r>
              <a:rPr lang="en-US" baseline="0" dirty="0" smtClean="0">
                <a:solidFill>
                  <a:schemeClr val="tx1"/>
                </a:solidFill>
              </a:rPr>
              <a:t>run on Linux </a:t>
            </a:r>
            <a:r>
              <a:rPr lang="en-US" baseline="0" dirty="0" smtClean="0">
                <a:sym typeface="Wingdings" panose="05000000000000000000" pitchFamily="2" charset="2"/>
              </a:rPr>
              <a:t> It is a .NET App  Doe not run on Mono </a:t>
            </a:r>
            <a:r>
              <a:rPr lang="en-US" baseline="0" dirty="0" err="1" smtClean="0">
                <a:sym typeface="Wingdings" panose="05000000000000000000" pitchFamily="2" charset="2"/>
              </a:rPr>
              <a:t>buildpack</a:t>
            </a:r>
            <a:r>
              <a:rPr lang="en-US" baseline="0" dirty="0" smtClean="0">
                <a:sym typeface="Wingdings" panose="05000000000000000000" pitchFamily="2" charset="2"/>
              </a:rPr>
              <a:t>  Don’t migrate to </a:t>
            </a:r>
            <a:r>
              <a:rPr lang="en-US" baseline="0" dirty="0" err="1" smtClean="0">
                <a:sym typeface="Wingdings" panose="05000000000000000000" pitchFamily="2" charset="2"/>
              </a:rPr>
              <a:t>Bluemix</a:t>
            </a: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not a Java App</a:t>
            </a:r>
            <a:r>
              <a:rPr lang="en-US" baseline="0" dirty="0" smtClean="0">
                <a:solidFill>
                  <a:srgbClr val="C00000"/>
                </a:solidFill>
                <a:sym typeface="Wingdings" panose="05000000000000000000" pitchFamily="2" charset="2"/>
              </a:rPr>
              <a:t></a:t>
            </a:r>
            <a:r>
              <a:rPr lang="en-US" baseline="0" dirty="0" smtClean="0">
                <a:solidFill>
                  <a:srgbClr val="C00000"/>
                </a:solidFill>
              </a:rPr>
              <a:t> Does not </a:t>
            </a:r>
            <a:r>
              <a:rPr lang="en-US" baseline="0" dirty="0" smtClean="0">
                <a:solidFill>
                  <a:schemeClr val="tx1"/>
                </a:solidFill>
              </a:rPr>
              <a:t>run on Linux </a:t>
            </a:r>
            <a:r>
              <a:rPr lang="en-US" baseline="0" dirty="0" smtClean="0">
                <a:sym typeface="Wingdings" panose="05000000000000000000" pitchFamily="2" charset="2"/>
              </a:rPr>
              <a:t> It is not a .NET App  Don’t migrate to </a:t>
            </a:r>
            <a:r>
              <a:rPr lang="en-US" baseline="0" dirty="0" err="1" smtClean="0">
                <a:sym typeface="Wingdings" panose="05000000000000000000" pitchFamily="2" charset="2"/>
              </a:rPr>
              <a:t>Bluemix</a:t>
            </a: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8</a:t>
            </a:fld>
            <a:endParaRPr lang="en-US" dirty="0"/>
          </a:p>
        </p:txBody>
      </p:sp>
    </p:spTree>
    <p:extLst>
      <p:ext uri="{BB962C8B-B14F-4D97-AF65-F5344CB8AC3E}">
        <p14:creationId xmlns:p14="http://schemas.microsoft.com/office/powerpoint/2010/main" val="3557687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are going to options for hosting applications in Cloud Foundry runtimes.  The first level is : slide has 3 runtimes. 7 and 8 gave specifics</a:t>
            </a:r>
            <a:r>
              <a:rPr lang="en-US" baseline="0" dirty="0" smtClean="0"/>
              <a:t> of runtimes.  11 and 12 give details of the </a:t>
            </a:r>
            <a:r>
              <a:rPr lang="en-US" baseline="0" dirty="0" err="1" smtClean="0"/>
              <a:t>cloudfoundry</a:t>
            </a:r>
            <a:r>
              <a:rPr lang="en-US" baseline="0" dirty="0" smtClean="0"/>
              <a:t> runtimes.</a:t>
            </a:r>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9</a:t>
            </a:fld>
            <a:endParaRPr lang="en-US" dirty="0"/>
          </a:p>
        </p:txBody>
      </p:sp>
    </p:spTree>
    <p:extLst>
      <p:ext uri="{BB962C8B-B14F-4D97-AF65-F5344CB8AC3E}">
        <p14:creationId xmlns:p14="http://schemas.microsoft.com/office/powerpoint/2010/main" val="652739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400800" y="0"/>
            <a:ext cx="27432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311101" y="3886200"/>
            <a:ext cx="5029200" cy="457200"/>
          </a:xfrm>
        </p:spPr>
        <p:txBody>
          <a:bodyPr lIns="0" tIns="0" rIns="0" bIns="0">
            <a:noAutofit/>
          </a:bodyPr>
          <a:lstStyle>
            <a:lvl1pPr algn="l">
              <a:defRPr sz="2800" b="1">
                <a:solidFill>
                  <a:srgbClr val="FFFFFF"/>
                </a:solidFill>
              </a:defRPr>
            </a:lvl1pPr>
          </a:lstStyle>
          <a:p>
            <a:r>
              <a:rPr lang="en-US" dirty="0" smtClean="0"/>
              <a:t>Enter Presentation Title</a:t>
            </a:r>
            <a:endParaRPr lang="en-US" dirty="0"/>
          </a:p>
        </p:txBody>
      </p:sp>
      <p:pic>
        <p:nvPicPr>
          <p:cNvPr id="11" name="Picture 10" descr="Cloud_word.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680960" y="6456890"/>
            <a:ext cx="906236" cy="151039"/>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3131" y="1433615"/>
            <a:ext cx="2917767" cy="2468880"/>
          </a:xfrm>
          <a:prstGeom prst="rect">
            <a:avLst/>
          </a:prstGeom>
        </p:spPr>
      </p:pic>
      <p:sp>
        <p:nvSpPr>
          <p:cNvPr id="8" name="TextBox 7"/>
          <p:cNvSpPr txBox="1"/>
          <p:nvPr userDrawn="1"/>
        </p:nvSpPr>
        <p:spPr>
          <a:xfrm>
            <a:off x="6629400" y="4937760"/>
            <a:ext cx="1737360" cy="274320"/>
          </a:xfrm>
          <a:prstGeom prst="rect">
            <a:avLst/>
          </a:prstGeom>
          <a:noFill/>
        </p:spPr>
        <p:txBody>
          <a:bodyPr wrap="square" lIns="0" tIns="0" rIns="0" bIns="0" rtlCol="0" anchor="ctr" anchorCtr="0">
            <a:noAutofit/>
          </a:bodyPr>
          <a:lstStyle/>
          <a:p>
            <a:r>
              <a:rPr lang="en-US" sz="1600" b="1" kern="0" spc="-30" dirty="0" smtClean="0">
                <a:solidFill>
                  <a:srgbClr val="FFFFFF"/>
                </a:solidFill>
                <a:latin typeface="Arial"/>
                <a:cs typeface="Arial"/>
              </a:rPr>
              <a:t>Presented by:</a:t>
            </a:r>
          </a:p>
        </p:txBody>
      </p:sp>
      <p:sp>
        <p:nvSpPr>
          <p:cNvPr id="7" name="Text Placeholder 6"/>
          <p:cNvSpPr>
            <a:spLocks noGrp="1"/>
          </p:cNvSpPr>
          <p:nvPr>
            <p:ph type="body" sz="quarter" idx="10" hasCustomPrompt="1"/>
          </p:nvPr>
        </p:nvSpPr>
        <p:spPr>
          <a:xfrm>
            <a:off x="1311101" y="4366050"/>
            <a:ext cx="2651760" cy="365760"/>
          </a:xfrm>
        </p:spPr>
        <p:txBody>
          <a:bodyPr lIns="0" tIns="0" rIns="0" bIns="0" anchor="ctr" anchorCtr="0">
            <a:noAutofit/>
          </a:bodyPr>
          <a:lstStyle>
            <a:lvl1pPr marL="0" indent="0">
              <a:spcBef>
                <a:spcPts val="0"/>
              </a:spcBef>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Date</a:t>
            </a:r>
            <a:endParaRPr lang="en-US" dirty="0"/>
          </a:p>
        </p:txBody>
      </p:sp>
      <p:sp>
        <p:nvSpPr>
          <p:cNvPr id="13" name="Text Placeholder 6"/>
          <p:cNvSpPr>
            <a:spLocks noGrp="1"/>
          </p:cNvSpPr>
          <p:nvPr>
            <p:ph type="body" sz="quarter" idx="11" hasCustomPrompt="1"/>
          </p:nvPr>
        </p:nvSpPr>
        <p:spPr>
          <a:xfrm>
            <a:off x="6629400" y="5212080"/>
            <a:ext cx="2377440"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Full Name</a:t>
            </a:r>
            <a:endParaRPr lang="en-US" dirty="0"/>
          </a:p>
        </p:txBody>
      </p:sp>
      <p:sp>
        <p:nvSpPr>
          <p:cNvPr id="14" name="Text Placeholder 6"/>
          <p:cNvSpPr>
            <a:spLocks noGrp="1"/>
          </p:cNvSpPr>
          <p:nvPr>
            <p:ph type="body" sz="quarter" idx="12" hasCustomPrompt="1"/>
          </p:nvPr>
        </p:nvSpPr>
        <p:spPr>
          <a:xfrm>
            <a:off x="6629400" y="5486400"/>
            <a:ext cx="2377440"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Title</a:t>
            </a:r>
            <a:endParaRPr lang="en-US" dirty="0"/>
          </a:p>
        </p:txBody>
      </p:sp>
    </p:spTree>
    <p:extLst>
      <p:ext uri="{BB962C8B-B14F-4D97-AF65-F5344CB8AC3E}">
        <p14:creationId xmlns:p14="http://schemas.microsoft.com/office/powerpoint/2010/main" val="401153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ybrid Cloud 4">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572000" y="0"/>
            <a:ext cx="4572000" cy="6858000"/>
          </a:xfrm>
          <a:prstGeom prst="rect">
            <a:avLst/>
          </a:prstGeom>
        </p:spPr>
      </p:pic>
      <p:sp>
        <p:nvSpPr>
          <p:cNvPr id="13" name="Rectangle 12"/>
          <p:cNvSpPr/>
          <p:nvPr userDrawn="1"/>
        </p:nvSpPr>
        <p:spPr>
          <a:xfrm>
            <a:off x="0" y="0"/>
            <a:ext cx="457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3657600" cy="146304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pic>
        <p:nvPicPr>
          <p:cNvPr id="16" name="Picture 15" descr="IBMCloud_PPT_GraphicDiagrams_v04-04.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4667" t="37634" r="38178" b="30705"/>
          <a:stretch/>
        </p:blipFill>
        <p:spPr>
          <a:xfrm>
            <a:off x="2788920" y="2514600"/>
            <a:ext cx="3564143" cy="3117154"/>
          </a:xfrm>
          <a:prstGeom prst="rect">
            <a:avLst/>
          </a:prstGeom>
        </p:spPr>
      </p:pic>
      <p:sp>
        <p:nvSpPr>
          <p:cNvPr id="14" name="Text Placeholder 13"/>
          <p:cNvSpPr>
            <a:spLocks noGrp="1"/>
          </p:cNvSpPr>
          <p:nvPr>
            <p:ph type="body" sz="quarter" idx="17"/>
          </p:nvPr>
        </p:nvSpPr>
        <p:spPr>
          <a:xfrm>
            <a:off x="342900" y="2377440"/>
            <a:ext cx="3657600" cy="3383280"/>
          </a:xfrm>
        </p:spPr>
        <p:txBody>
          <a:bodyPr lIns="0" tIns="0" rIns="0" bIns="0">
            <a:noAutofit/>
          </a:bodyPr>
          <a:lstStyle>
            <a:lvl1pPr marL="0" indent="0">
              <a:spcBef>
                <a:spcPts val="1200"/>
              </a:spcBef>
              <a:buNone/>
              <a:defRPr sz="1800" b="1">
                <a:solidFill>
                  <a:schemeClr val="bg1"/>
                </a:solidFill>
              </a:defRPr>
            </a:lvl1pPr>
            <a:lvl2pPr marL="0" indent="0">
              <a:spcBef>
                <a:spcPts val="0"/>
              </a:spcBef>
              <a:buNone/>
              <a:tabLst/>
              <a:defRPr sz="1600">
                <a:solidFill>
                  <a:schemeClr val="bg2"/>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3029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ybrid Cloud 5">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466367" y="0"/>
            <a:ext cx="4677633" cy="6858000"/>
          </a:xfrm>
          <a:prstGeom prst="rect">
            <a:avLst/>
          </a:prstGeom>
          <a:noFill/>
          <a:ln>
            <a:noFill/>
          </a:ln>
        </p:spPr>
      </p:pic>
      <p:sp>
        <p:nvSpPr>
          <p:cNvPr id="16" name="Rectangle 15"/>
          <p:cNvSpPr/>
          <p:nvPr userDrawn="1"/>
        </p:nvSpPr>
        <p:spPr>
          <a:xfrm>
            <a:off x="0" y="0"/>
            <a:ext cx="457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b="1"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b="1" dirty="0">
                <a:solidFill>
                  <a:prstClr val="white"/>
                </a:solidFill>
              </a:endParaRPr>
            </a:p>
          </p:txBody>
        </p:sp>
      </p:grpSp>
      <p:sp>
        <p:nvSpPr>
          <p:cNvPr id="17" name="Text Placeholder 6"/>
          <p:cNvSpPr>
            <a:spLocks noGrp="1"/>
          </p:cNvSpPr>
          <p:nvPr>
            <p:ph type="body" sz="quarter" idx="12" hasCustomPrompt="1"/>
          </p:nvPr>
        </p:nvSpPr>
        <p:spPr>
          <a:xfrm>
            <a:off x="342900" y="594566"/>
            <a:ext cx="3657600" cy="1828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9" name="Text Placeholder 6"/>
          <p:cNvSpPr>
            <a:spLocks noGrp="1"/>
          </p:cNvSpPr>
          <p:nvPr>
            <p:ph type="body" sz="quarter" idx="16" hasCustomPrompt="1"/>
          </p:nvPr>
        </p:nvSpPr>
        <p:spPr>
          <a:xfrm>
            <a:off x="342900" y="2560320"/>
            <a:ext cx="3931920" cy="2743200"/>
          </a:xfrm>
        </p:spPr>
        <p:txBody>
          <a:bodyPr lIns="0" tIns="0" rIns="0" bIns="0" anchor="t" anchorCtr="0">
            <a:noAutofit/>
          </a:bodyPr>
          <a:lstStyle>
            <a:lvl1pPr marL="228600" indent="-228600">
              <a:spcBef>
                <a:spcPts val="1200"/>
              </a:spcBef>
              <a:buClr>
                <a:schemeClr val="bg1"/>
              </a:buClr>
              <a:buFont typeface="Arial" panose="020B0604020202020204" pitchFamily="34" charset="0"/>
              <a:buChar char="–"/>
              <a:defRPr sz="18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5" name="Text Placeholder 6"/>
          <p:cNvSpPr>
            <a:spLocks noGrp="1"/>
          </p:cNvSpPr>
          <p:nvPr>
            <p:ph type="body" sz="quarter" idx="17" hasCustomPrompt="1"/>
          </p:nvPr>
        </p:nvSpPr>
        <p:spPr>
          <a:xfrm>
            <a:off x="977602" y="5303520"/>
            <a:ext cx="3045758" cy="640080"/>
          </a:xfrm>
        </p:spPr>
        <p:txBody>
          <a:bodyPr lIns="0" tIns="0" rIns="0" bIns="0" anchor="ctr" anchorCtr="0">
            <a:noAutofit/>
          </a:bodyPr>
          <a:lstStyle>
            <a:lvl1pPr marL="0" indent="0">
              <a:spcBef>
                <a:spcPts val="300"/>
              </a:spcBef>
              <a:buClr>
                <a:schemeClr val="accent2"/>
              </a:buClr>
              <a:buFont typeface="Arial" panose="020B0604020202020204" pitchFamily="34" charset="0"/>
              <a:buNone/>
              <a:defRPr sz="1800" b="1">
                <a:solidFill>
                  <a:schemeClr val="bg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8" name="Rectangle 17"/>
          <p:cNvSpPr/>
          <p:nvPr userDrawn="1"/>
        </p:nvSpPr>
        <p:spPr>
          <a:xfrm>
            <a:off x="4548289" y="0"/>
            <a:ext cx="4572000" cy="6858000"/>
          </a:xfrm>
          <a:prstGeom prst="rect">
            <a:avLst/>
          </a:prstGeom>
          <a:solidFill>
            <a:srgbClr val="085571">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Footer Placeholder 1"/>
          <p:cNvSpPr>
            <a:spLocks noGrp="1"/>
          </p:cNvSpPr>
          <p:nvPr>
            <p:ph type="ftr" sz="quarter" idx="18"/>
          </p:nvPr>
        </p:nvSpPr>
        <p:spPr>
          <a:xfrm>
            <a:off x="1143000" y="6446520"/>
            <a:ext cx="3383280" cy="365125"/>
          </a:xfrm>
        </p:spPr>
        <p:txBody>
          <a:bodyPr anchor="b"/>
          <a:lstStyle>
            <a:lvl1pPr algn="l">
              <a:defRPr>
                <a:solidFill>
                  <a:schemeClr val="bg1"/>
                </a:solidFill>
              </a:defRPr>
            </a:lvl1pPr>
          </a:lstStyle>
          <a:p>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25" name="Picture 24" descr="IBMCloud_PPT_GraphicDiagrams_v04-05.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8088" t="21983" r="34577" b="27718"/>
          <a:stretch/>
        </p:blipFill>
        <p:spPr>
          <a:xfrm>
            <a:off x="4983480" y="960120"/>
            <a:ext cx="3544113" cy="4892040"/>
          </a:xfrm>
          <a:prstGeom prst="rect">
            <a:avLst/>
          </a:prstGeom>
        </p:spPr>
      </p:pic>
    </p:spTree>
    <p:extLst>
      <p:ext uri="{BB962C8B-B14F-4D97-AF65-F5344CB8AC3E}">
        <p14:creationId xmlns:p14="http://schemas.microsoft.com/office/powerpoint/2010/main" val="208579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ybrid Cloud 6">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0"/>
            <a:ext cx="27432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tx2"/>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2400300" cy="333425"/>
          </a:xfrm>
        </p:spPr>
        <p:txBody>
          <a:bodyPr lIns="0" tIns="0" rIns="0" bIns="0" anchor="t" anchorCtr="0">
            <a:sp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91803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ybrid Cloud 7">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0"/>
            <a:ext cx="27432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2103120" cy="50292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9" name="Text Placeholder 6"/>
          <p:cNvSpPr>
            <a:spLocks noGrp="1"/>
          </p:cNvSpPr>
          <p:nvPr>
            <p:ph type="body" sz="quarter" idx="16" hasCustomPrompt="1"/>
          </p:nvPr>
        </p:nvSpPr>
        <p:spPr>
          <a:xfrm>
            <a:off x="3246120" y="594566"/>
            <a:ext cx="5212080" cy="2560320"/>
          </a:xfrm>
        </p:spPr>
        <p:txBody>
          <a:bodyPr lIns="0" tIns="0" rIns="0" bIns="0" anchor="t" anchorCtr="0">
            <a:noAutofit/>
          </a:bodyPr>
          <a:lstStyle>
            <a:lvl1pPr marL="228600" indent="-228600">
              <a:spcBef>
                <a:spcPts val="1200"/>
              </a:spcBef>
              <a:buClr>
                <a:schemeClr val="tx2"/>
              </a:buClr>
              <a:buFont typeface="Arial" panose="020B0604020202020204" pitchFamily="34" charset="0"/>
              <a:buChar char="–"/>
              <a:defRPr sz="20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5" name="Text Placeholder 6"/>
          <p:cNvSpPr>
            <a:spLocks noGrp="1"/>
          </p:cNvSpPr>
          <p:nvPr>
            <p:ph type="body" sz="quarter" idx="18" hasCustomPrompt="1"/>
          </p:nvPr>
        </p:nvSpPr>
        <p:spPr>
          <a:xfrm>
            <a:off x="4800600" y="5577840"/>
            <a:ext cx="3749040" cy="640080"/>
          </a:xfrm>
        </p:spPr>
        <p:txBody>
          <a:bodyPr lIns="0" tIns="0" rIns="0" bIns="0" anchor="ctr" anchorCtr="0">
            <a:noAutofit/>
          </a:bodyPr>
          <a:lstStyle>
            <a:lvl1pPr marL="0" indent="0">
              <a:spcBef>
                <a:spcPts val="300"/>
              </a:spcBef>
              <a:buClr>
                <a:schemeClr val="accent2"/>
              </a:buClr>
              <a:buFont typeface="Arial" panose="020B0604020202020204" pitchFamily="34" charset="0"/>
              <a:buNone/>
              <a:defRPr sz="18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6" name="Footer Placeholder 1"/>
          <p:cNvSpPr>
            <a:spLocks noGrp="1"/>
          </p:cNvSpPr>
          <p:nvPr>
            <p:ph type="ftr" sz="quarter" idx="19"/>
          </p:nvPr>
        </p:nvSpPr>
        <p:spPr>
          <a:xfrm>
            <a:off x="3191435" y="6446520"/>
            <a:ext cx="4114800" cy="365125"/>
          </a:xfrm>
        </p:spPr>
        <p:txBody>
          <a:bodyPr anchor="b"/>
          <a:lstStyle>
            <a:lvl1pPr algn="l">
              <a:defRPr>
                <a:solidFill>
                  <a:schemeClr val="bg1"/>
                </a:solidFill>
              </a:defRPr>
            </a:lvl1pPr>
          </a:lstStyle>
          <a:p>
            <a:endParaRPr lang="en-US" dirty="0"/>
          </a:p>
        </p:txBody>
      </p:sp>
      <p:pic>
        <p:nvPicPr>
          <p:cNvPr id="20" name="Picture 19" descr="IBMCloud_PPT_GraphicDiagrams_v04-02.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1516" t="44107" r="17104" b="34018"/>
          <a:stretch/>
        </p:blipFill>
        <p:spPr>
          <a:xfrm>
            <a:off x="711286" y="3174972"/>
            <a:ext cx="7975514" cy="2130686"/>
          </a:xfrm>
          <a:prstGeom prst="rect">
            <a:avLst/>
          </a:prstGeom>
        </p:spPr>
      </p:pic>
    </p:spTree>
    <p:extLst>
      <p:ext uri="{BB962C8B-B14F-4D97-AF65-F5344CB8AC3E}">
        <p14:creationId xmlns:p14="http://schemas.microsoft.com/office/powerpoint/2010/main" val="143295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aaS">
    <p:spTree>
      <p:nvGrpSpPr>
        <p:cNvPr id="1" name=""/>
        <p:cNvGrpSpPr/>
        <p:nvPr/>
      </p:nvGrpSpPr>
      <p:grpSpPr>
        <a:xfrm>
          <a:off x="0" y="0"/>
          <a:ext cx="0" cy="0"/>
          <a:chOff x="0" y="0"/>
          <a:chExt cx="0" cy="0"/>
        </a:xfrm>
      </p:grpSpPr>
      <p:sp>
        <p:nvSpPr>
          <p:cNvPr id="4" name="Rectangle 3"/>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840321"/>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1166070"/>
            <a:ext cx="24003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112254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P">
    <p:spTree>
      <p:nvGrpSpPr>
        <p:cNvPr id="1" name=""/>
        <p:cNvGrpSpPr/>
        <p:nvPr/>
      </p:nvGrpSpPr>
      <p:grpSpPr>
        <a:xfrm>
          <a:off x="0" y="0"/>
          <a:ext cx="0" cy="0"/>
          <a:chOff x="0" y="0"/>
          <a:chExt cx="0" cy="0"/>
        </a:xfrm>
      </p:grpSpPr>
      <p:sp>
        <p:nvSpPr>
          <p:cNvPr id="4" name="Rectangle 3"/>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840321"/>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b="1"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b="1" dirty="0">
                <a:solidFill>
                  <a:prstClr val="white"/>
                </a:solidFill>
              </a:endParaRPr>
            </a:p>
          </p:txBody>
        </p:sp>
      </p:grpSp>
      <p:sp>
        <p:nvSpPr>
          <p:cNvPr id="17" name="Text Placeholder 6"/>
          <p:cNvSpPr>
            <a:spLocks noGrp="1"/>
          </p:cNvSpPr>
          <p:nvPr>
            <p:ph type="body" sz="quarter" idx="12" hasCustomPrompt="1"/>
          </p:nvPr>
        </p:nvSpPr>
        <p:spPr>
          <a:xfrm>
            <a:off x="342900" y="1166070"/>
            <a:ext cx="2103120" cy="4114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8" name="Text Placeholder 6"/>
          <p:cNvSpPr>
            <a:spLocks noGrp="1"/>
          </p:cNvSpPr>
          <p:nvPr>
            <p:ph type="body" sz="quarter" idx="15" hasCustomPrompt="1"/>
          </p:nvPr>
        </p:nvSpPr>
        <p:spPr>
          <a:xfrm>
            <a:off x="3103899" y="840321"/>
            <a:ext cx="1737360" cy="1554480"/>
          </a:xfrm>
        </p:spPr>
        <p:txBody>
          <a:bodyPr lIns="0" tIns="0" rIns="0" bIns="0" anchor="t" anchorCtr="0">
            <a:noAutofit/>
          </a:bodyPr>
          <a:lstStyle>
            <a:lvl1pPr marL="0" indent="0">
              <a:spcBef>
                <a:spcPts val="600"/>
              </a:spcBef>
              <a:buNone/>
              <a:defRPr sz="20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9" name="Text Placeholder 6"/>
          <p:cNvSpPr>
            <a:spLocks noGrp="1"/>
          </p:cNvSpPr>
          <p:nvPr>
            <p:ph type="body" sz="quarter" idx="16" hasCustomPrompt="1"/>
          </p:nvPr>
        </p:nvSpPr>
        <p:spPr>
          <a:xfrm>
            <a:off x="4932699" y="840321"/>
            <a:ext cx="3840480" cy="1554480"/>
          </a:xfrm>
        </p:spPr>
        <p:txBody>
          <a:bodyPr lIns="0" tIns="0" rIns="0" bIns="0" anchor="t" anchorCtr="0">
            <a:noAutofit/>
          </a:bodyPr>
          <a:lstStyle>
            <a:lvl1pPr marL="171450" indent="-171450">
              <a:spcBef>
                <a:spcPts val="300"/>
              </a:spcBef>
              <a:buClr>
                <a:schemeClr val="accent1"/>
              </a:buClr>
              <a:buFont typeface="Arial" panose="020B0604020202020204" pitchFamily="34" charset="0"/>
              <a:buChar char="–"/>
              <a:defRPr sz="16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3" name="Text Placeholder 6"/>
          <p:cNvSpPr>
            <a:spLocks noGrp="1"/>
          </p:cNvSpPr>
          <p:nvPr>
            <p:ph type="body" sz="quarter" idx="17" hasCustomPrompt="1"/>
          </p:nvPr>
        </p:nvSpPr>
        <p:spPr>
          <a:xfrm>
            <a:off x="3108325" y="4524776"/>
            <a:ext cx="5664854" cy="640080"/>
          </a:xfrm>
        </p:spPr>
        <p:txBody>
          <a:bodyPr lIns="0" tIns="0" rIns="0" bIns="0" anchor="b" anchorCtr="0">
            <a:noAutofit/>
          </a:bodyPr>
          <a:lstStyle>
            <a:lvl1pPr marL="0" indent="0">
              <a:spcBef>
                <a:spcPts val="300"/>
              </a:spcBef>
              <a:buClr>
                <a:schemeClr val="accent2"/>
              </a:buClr>
              <a:buFont typeface="Arial" panose="020B0604020202020204" pitchFamily="34" charset="0"/>
              <a:buNone/>
              <a:defRPr sz="16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4" name="Text Placeholder 6"/>
          <p:cNvSpPr>
            <a:spLocks noGrp="1"/>
          </p:cNvSpPr>
          <p:nvPr>
            <p:ph type="body" sz="quarter" idx="18" hasCustomPrompt="1"/>
          </p:nvPr>
        </p:nvSpPr>
        <p:spPr>
          <a:xfrm>
            <a:off x="3103899" y="2788920"/>
            <a:ext cx="5669280" cy="548640"/>
          </a:xfrm>
          <a:solidFill>
            <a:schemeClr val="accent1"/>
          </a:solidFill>
        </p:spPr>
        <p:txBody>
          <a:bodyPr lIns="91440" tIns="91440" rIns="91440" bIns="91440" anchor="ctr" anchorCtr="0">
            <a:noAutofit/>
          </a:bodyPr>
          <a:lstStyle>
            <a:lvl1pPr marL="0" indent="0">
              <a:spcBef>
                <a:spcPts val="0"/>
              </a:spcBef>
              <a:buNone/>
              <a:defRPr sz="1800" b="1"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5" name="Text Placeholder 6"/>
          <p:cNvSpPr>
            <a:spLocks noGrp="1"/>
          </p:cNvSpPr>
          <p:nvPr>
            <p:ph type="body" sz="quarter" idx="19" hasCustomPrompt="1"/>
          </p:nvPr>
        </p:nvSpPr>
        <p:spPr>
          <a:xfrm>
            <a:off x="4709160" y="5257800"/>
            <a:ext cx="1920240" cy="1280160"/>
          </a:xfrm>
        </p:spPr>
        <p:txBody>
          <a:bodyPr lIns="0" tIns="0" rIns="0" bIns="0" anchor="t" anchorCtr="0">
            <a:noAutofit/>
          </a:bodyPr>
          <a:lstStyle>
            <a:lvl1pPr marL="171450" indent="-171450">
              <a:spcBef>
                <a:spcPts val="0"/>
              </a:spcBef>
              <a:buClr>
                <a:schemeClr val="accent4"/>
              </a:buClr>
              <a:buFont typeface="Arial" panose="020B0604020202020204" pitchFamily="34" charset="0"/>
              <a:buChar char="–"/>
              <a:defRPr sz="16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6" name="Text Placeholder 6"/>
          <p:cNvSpPr>
            <a:spLocks noGrp="1"/>
          </p:cNvSpPr>
          <p:nvPr>
            <p:ph type="body" sz="quarter" idx="20" hasCustomPrompt="1"/>
          </p:nvPr>
        </p:nvSpPr>
        <p:spPr>
          <a:xfrm>
            <a:off x="6720840" y="5255556"/>
            <a:ext cx="2052339" cy="1280160"/>
          </a:xfrm>
        </p:spPr>
        <p:txBody>
          <a:bodyPr lIns="0" tIns="0" rIns="0" bIns="0" anchor="t" anchorCtr="0">
            <a:noAutofit/>
          </a:bodyPr>
          <a:lstStyle>
            <a:lvl1pPr marL="171450" indent="-171450">
              <a:spcBef>
                <a:spcPts val="0"/>
              </a:spcBef>
              <a:buClr>
                <a:schemeClr val="accent4"/>
              </a:buClr>
              <a:buFont typeface="Arial" panose="020B0604020202020204" pitchFamily="34" charset="0"/>
              <a:buChar char="–"/>
              <a:defRPr sz="16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0" name="Text Placeholder 6"/>
          <p:cNvSpPr>
            <a:spLocks noGrp="1"/>
          </p:cNvSpPr>
          <p:nvPr>
            <p:ph type="body" sz="quarter" idx="21" hasCustomPrompt="1"/>
          </p:nvPr>
        </p:nvSpPr>
        <p:spPr>
          <a:xfrm>
            <a:off x="3102946" y="5257800"/>
            <a:ext cx="1554480" cy="1280160"/>
          </a:xfrm>
        </p:spPr>
        <p:txBody>
          <a:bodyPr lIns="0" tIns="0" rIns="0" bIns="0" anchor="t" anchorCtr="0">
            <a:noAutofit/>
          </a:bodyPr>
          <a:lstStyle>
            <a:lvl1pPr marL="171450" indent="-171450">
              <a:spcBef>
                <a:spcPts val="0"/>
              </a:spcBef>
              <a:buClr>
                <a:schemeClr val="accent4"/>
              </a:buClr>
              <a:buFont typeface="Arial" panose="020B0604020202020204" pitchFamily="34" charset="0"/>
              <a:buChar char="–"/>
              <a:defRPr sz="16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Tree>
    <p:extLst>
      <p:ext uri="{BB962C8B-B14F-4D97-AF65-F5344CB8AC3E}">
        <p14:creationId xmlns:p14="http://schemas.microsoft.com/office/powerpoint/2010/main" val="147665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orld Clas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743200" y="1524950"/>
            <a:ext cx="6217920" cy="5128866"/>
          </a:xfrm>
          <a:prstGeom prst="rect">
            <a:avLst/>
          </a:prstGeom>
        </p:spPr>
      </p:pic>
      <p:sp>
        <p:nvSpPr>
          <p:cNvPr id="4" name="Rectangle 3"/>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840321"/>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1166070"/>
            <a:ext cx="2103120" cy="4114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8" name="Text Placeholder 6"/>
          <p:cNvSpPr>
            <a:spLocks noGrp="1"/>
          </p:cNvSpPr>
          <p:nvPr>
            <p:ph type="body" sz="quarter" idx="15" hasCustomPrompt="1"/>
          </p:nvPr>
        </p:nvSpPr>
        <p:spPr>
          <a:xfrm>
            <a:off x="3103899" y="839788"/>
            <a:ext cx="1737360" cy="1554480"/>
          </a:xfrm>
        </p:spPr>
        <p:txBody>
          <a:bodyPr lIns="0" tIns="0" rIns="0" bIns="0" anchor="t" anchorCtr="0">
            <a:noAutofit/>
          </a:bodyPr>
          <a:lstStyle>
            <a:lvl1pPr marL="0" indent="0">
              <a:spcBef>
                <a:spcPts val="600"/>
              </a:spcBef>
              <a:buNone/>
              <a:defRPr sz="20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3" name="Text Placeholder 6"/>
          <p:cNvSpPr>
            <a:spLocks noGrp="1"/>
          </p:cNvSpPr>
          <p:nvPr>
            <p:ph type="body" sz="quarter" idx="17" hasCustomPrompt="1"/>
          </p:nvPr>
        </p:nvSpPr>
        <p:spPr>
          <a:xfrm>
            <a:off x="4937760" y="5897880"/>
            <a:ext cx="4206240" cy="640080"/>
          </a:xfrm>
        </p:spPr>
        <p:txBody>
          <a:bodyPr lIns="0" tIns="0" rIns="0" bIns="0" anchor="t" anchorCtr="0">
            <a:noAutofit/>
          </a:bodyPr>
          <a:lstStyle>
            <a:lvl1pPr marL="0" indent="0">
              <a:spcBef>
                <a:spcPts val="0"/>
              </a:spcBef>
              <a:buClr>
                <a:schemeClr val="accent2"/>
              </a:buClr>
              <a:buFont typeface="Arial" panose="020B0604020202020204" pitchFamily="34" charset="0"/>
              <a:buNone/>
              <a:defRPr sz="16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8" name="Text Placeholder 7"/>
          <p:cNvSpPr>
            <a:spLocks noGrp="1"/>
          </p:cNvSpPr>
          <p:nvPr>
            <p:ph type="body" sz="quarter" idx="18"/>
          </p:nvPr>
        </p:nvSpPr>
        <p:spPr>
          <a:xfrm>
            <a:off x="4937760" y="839788"/>
            <a:ext cx="4206240" cy="1828800"/>
          </a:xfrm>
        </p:spPr>
        <p:txBody>
          <a:bodyPr lIns="0" tIns="0" rIns="0" bIns="0">
            <a:noAutofit/>
          </a:bodyPr>
          <a:lstStyle>
            <a:lvl1pPr marL="228600" indent="-228600">
              <a:spcBef>
                <a:spcPts val="300"/>
              </a:spcBef>
              <a:buFont typeface="Arial" panose="020B0604020202020204" pitchFamily="34" charset="0"/>
              <a:buChar char="–"/>
              <a:defRPr sz="1800" b="0">
                <a:solidFill>
                  <a:schemeClr val="accent1"/>
                </a:solidFill>
              </a:defRPr>
            </a:lvl1pPr>
            <a:lvl2pPr marL="349250" indent="-120650">
              <a:spcBef>
                <a:spcPts val="300"/>
              </a:spcBef>
              <a:buFont typeface="Arial" panose="020B0604020202020204" pitchFamily="34" charset="0"/>
              <a:buChar char="-"/>
              <a:defRPr sz="1600">
                <a:solidFill>
                  <a:schemeClr val="accent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4133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ybrid Cloud 9">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userDrawn="1"/>
        </p:nvSpPr>
        <p:spPr>
          <a:xfrm flipV="1">
            <a:off x="5739916" y="0"/>
            <a:ext cx="3404084"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Rectangle 3"/>
          <p:cNvSpPr/>
          <p:nvPr userDrawn="1"/>
        </p:nvSpPr>
        <p:spPr>
          <a:xfrm>
            <a:off x="0" y="0"/>
            <a:ext cx="1280160" cy="6858000"/>
          </a:xfrm>
          <a:prstGeom prst="rect">
            <a:avLst/>
          </a:prstGeom>
          <a:solidFill>
            <a:srgbClr val="005C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hasCustomPrompt="1"/>
          </p:nvPr>
        </p:nvSpPr>
        <p:spPr>
          <a:xfrm>
            <a:off x="1899436" y="1423266"/>
            <a:ext cx="3840480" cy="492443"/>
          </a:xfrm>
        </p:spPr>
        <p:txBody>
          <a:bodyPr lIns="0" tIns="0" rIns="0" bIns="0" anchor="t" anchorCtr="0">
            <a:spAutoFit/>
          </a:bodyPr>
          <a:lstStyle>
            <a:lvl1pPr algn="l">
              <a:defRPr sz="3200">
                <a:solidFill>
                  <a:srgbClr val="FFFFFF"/>
                </a:solidFill>
              </a:defRPr>
            </a:lvl1pPr>
          </a:lstStyle>
          <a:p>
            <a:r>
              <a:rPr lang="en-US" dirty="0" smtClean="0"/>
              <a:t>Enter Title</a:t>
            </a:r>
            <a:endParaRPr lang="en-US" dirty="0"/>
          </a:p>
        </p:txBody>
      </p:sp>
      <p:grpSp>
        <p:nvGrpSpPr>
          <p:cNvPr id="13" name="Group 12"/>
          <p:cNvGrpSpPr/>
          <p:nvPr userDrawn="1"/>
        </p:nvGrpSpPr>
        <p:grpSpPr>
          <a:xfrm>
            <a:off x="1837810" y="1005840"/>
            <a:ext cx="506711" cy="172508"/>
            <a:chOff x="360699" y="268817"/>
            <a:chExt cx="506711" cy="172508"/>
          </a:xfrm>
          <a:solidFill>
            <a:schemeClr val="bg1"/>
          </a:solidFill>
        </p:grpSpPr>
        <p:sp>
          <p:nvSpPr>
            <p:cNvPr id="14" name="Rectangle 13"/>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Rectangle 14"/>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TextBox 18"/>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20" name="TextBox 19"/>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21" name="Picture 20"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135692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BM Cloud 1">
    <p:spTree>
      <p:nvGrpSpPr>
        <p:cNvPr id="1" name=""/>
        <p:cNvGrpSpPr/>
        <p:nvPr/>
      </p:nvGrpSpPr>
      <p:grpSpPr>
        <a:xfrm>
          <a:off x="0" y="0"/>
          <a:ext cx="0" cy="0"/>
          <a:chOff x="0" y="0"/>
          <a:chExt cx="0" cy="0"/>
        </a:xfrm>
      </p:grpSpPr>
      <p:sp>
        <p:nvSpPr>
          <p:cNvPr id="4" name="Rectangle 3"/>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840321"/>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1166070"/>
            <a:ext cx="2103120" cy="4114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8" name="Text Placeholder 6"/>
          <p:cNvSpPr>
            <a:spLocks noGrp="1"/>
          </p:cNvSpPr>
          <p:nvPr>
            <p:ph type="body" sz="quarter" idx="15" hasCustomPrompt="1"/>
          </p:nvPr>
        </p:nvSpPr>
        <p:spPr>
          <a:xfrm>
            <a:off x="3103899" y="840321"/>
            <a:ext cx="5486400" cy="640080"/>
          </a:xfrm>
        </p:spPr>
        <p:txBody>
          <a:bodyPr lIns="0" tIns="0" rIns="0" bIns="0" anchor="t" anchorCtr="0">
            <a:noAutofit/>
          </a:bodyPr>
          <a:lstStyle>
            <a:lvl1pPr marL="0" indent="0">
              <a:spcBef>
                <a:spcPts val="600"/>
              </a:spcBef>
              <a:buNone/>
              <a:defRPr sz="20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9" name="Text Placeholder 6"/>
          <p:cNvSpPr>
            <a:spLocks noGrp="1"/>
          </p:cNvSpPr>
          <p:nvPr>
            <p:ph type="body" sz="quarter" idx="16" hasCustomPrompt="1"/>
          </p:nvPr>
        </p:nvSpPr>
        <p:spPr>
          <a:xfrm>
            <a:off x="3103899" y="1600200"/>
            <a:ext cx="5486400" cy="1554480"/>
          </a:xfrm>
        </p:spPr>
        <p:txBody>
          <a:bodyPr lIns="0" tIns="0" rIns="0" bIns="0" anchor="t" anchorCtr="0">
            <a:noAutofit/>
          </a:bodyPr>
          <a:lstStyle>
            <a:lvl1pPr marL="0" indent="0">
              <a:spcBef>
                <a:spcPts val="300"/>
              </a:spcBef>
              <a:buClr>
                <a:schemeClr val="accent1"/>
              </a:buClr>
              <a:buFont typeface="Arial" panose="020B0604020202020204" pitchFamily="34" charset="0"/>
              <a:buNone/>
              <a:defRPr sz="18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3" name="Text Placeholder 6"/>
          <p:cNvSpPr>
            <a:spLocks noGrp="1"/>
          </p:cNvSpPr>
          <p:nvPr>
            <p:ph type="body" sz="quarter" idx="17" hasCustomPrompt="1"/>
          </p:nvPr>
        </p:nvSpPr>
        <p:spPr>
          <a:xfrm>
            <a:off x="3103899" y="5420420"/>
            <a:ext cx="2377440" cy="640080"/>
          </a:xfrm>
        </p:spPr>
        <p:txBody>
          <a:bodyPr lIns="0" tIns="0" rIns="0" bIns="0" anchor="t" anchorCtr="0">
            <a:noAutofit/>
          </a:bodyPr>
          <a:lstStyle>
            <a:lvl1pPr marL="0" indent="0">
              <a:spcBef>
                <a:spcPts val="300"/>
              </a:spcBef>
              <a:buClr>
                <a:schemeClr val="accent2"/>
              </a:buClr>
              <a:buFont typeface="Arial" panose="020B0604020202020204" pitchFamily="34" charset="0"/>
              <a:buNone/>
              <a:defRPr sz="18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Tree>
    <p:extLst>
      <p:ext uri="{BB962C8B-B14F-4D97-AF65-F5344CB8AC3E}">
        <p14:creationId xmlns:p14="http://schemas.microsoft.com/office/powerpoint/2010/main" val="140375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akeaway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tx2"/>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3474720" cy="1005840"/>
          </a:xfrm>
        </p:spPr>
        <p:txBody>
          <a:bodyPr lIns="0" tIns="0" rIns="0" bIns="0" anchor="t" anchorCtr="0">
            <a:no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22" name="Text Placeholder 6"/>
          <p:cNvSpPr>
            <a:spLocks noGrp="1"/>
          </p:cNvSpPr>
          <p:nvPr>
            <p:ph type="body" sz="quarter" idx="16" hasCustomPrompt="1"/>
          </p:nvPr>
        </p:nvSpPr>
        <p:spPr>
          <a:xfrm>
            <a:off x="342900" y="2177063"/>
            <a:ext cx="3474720" cy="3108960"/>
          </a:xfrm>
        </p:spPr>
        <p:txBody>
          <a:bodyPr lIns="0" tIns="0" rIns="0" bIns="0" anchor="t" anchorCtr="0">
            <a:noAutofit/>
          </a:bodyPr>
          <a:lstStyle>
            <a:lvl1pPr marL="171450" indent="-171450">
              <a:spcBef>
                <a:spcPts val="1800"/>
              </a:spcBef>
              <a:buClr>
                <a:schemeClr val="tx2"/>
              </a:buClr>
              <a:buFont typeface="Arial" panose="020B0604020202020204" pitchFamily="34" charset="0"/>
              <a:buChar char="–"/>
              <a:defRPr sz="20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Tree>
    <p:extLst>
      <p:ext uri="{BB962C8B-B14F-4D97-AF65-F5344CB8AC3E}">
        <p14:creationId xmlns:p14="http://schemas.microsoft.com/office/powerpoint/2010/main" val="197213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6"/>
          <p:cNvSpPr>
            <a:spLocks noGrp="1"/>
          </p:cNvSpPr>
          <p:nvPr>
            <p:ph type="body" sz="quarter" idx="16" hasCustomPrompt="1"/>
          </p:nvPr>
        </p:nvSpPr>
        <p:spPr>
          <a:xfrm>
            <a:off x="740527" y="1037270"/>
            <a:ext cx="6949440" cy="3566160"/>
          </a:xfrm>
        </p:spPr>
        <p:txBody>
          <a:bodyPr lIns="0" tIns="0" rIns="0" bIns="0" anchor="t" anchorCtr="0">
            <a:noAutofit/>
          </a:bodyPr>
          <a:lstStyle>
            <a:lvl1pPr marL="0" indent="0">
              <a:spcBef>
                <a:spcPts val="300"/>
              </a:spcBef>
              <a:buClr>
                <a:schemeClr val="accent1"/>
              </a:buClr>
              <a:buFont typeface="Arial" panose="020B0604020202020204" pitchFamily="34" charset="0"/>
              <a:buNone/>
              <a:defRPr sz="48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Tree>
    <p:extLst>
      <p:ext uri="{BB962C8B-B14F-4D97-AF65-F5344CB8AC3E}">
        <p14:creationId xmlns:p14="http://schemas.microsoft.com/office/powerpoint/2010/main" val="79710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p Charts">
    <p:spTree>
      <p:nvGrpSpPr>
        <p:cNvPr id="1" name=""/>
        <p:cNvGrpSpPr/>
        <p:nvPr/>
      </p:nvGrpSpPr>
      <p:grpSpPr>
        <a:xfrm>
          <a:off x="0" y="0"/>
          <a:ext cx="0" cy="0"/>
          <a:chOff x="0" y="0"/>
          <a:chExt cx="0" cy="0"/>
        </a:xfrm>
      </p:grpSpPr>
      <p:sp>
        <p:nvSpPr>
          <p:cNvPr id="13" name="Rectangle 12"/>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5486400" y="0"/>
            <a:ext cx="3657600" cy="6858000"/>
          </a:xfrm>
          <a:prstGeom prst="rect">
            <a:avLst/>
          </a:prstGeom>
          <a:solidFill>
            <a:srgbClr val="0065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011680"/>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2377440"/>
            <a:ext cx="51435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46401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lhaize Group">
    <p:bg>
      <p:bgPr>
        <a:blipFill dpi="0" rotWithShape="1">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4"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p:grpSpPr>
        <p:sp>
          <p:nvSpPr>
            <p:cNvPr id="6" name="Rectangle 5"/>
            <p:cNvSpPr/>
            <p:nvPr userDrawn="1"/>
          </p:nvSpPr>
          <p:spPr>
            <a:xfrm>
              <a:off x="501650" y="268817"/>
              <a:ext cx="365760" cy="592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bg1"/>
                </a:solidFill>
              </a:defRPr>
            </a:lvl1pPr>
            <a:lvl2pPr marL="174625" indent="-174625">
              <a:spcBef>
                <a:spcPts val="0"/>
              </a:spcBef>
              <a:defRPr sz="1800" b="0">
                <a:solidFill>
                  <a:schemeClr val="bg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8465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rcelona">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tx2"/>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29184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tx2"/>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544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tney Bowes">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bg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3999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ational Express">
    <p:bg>
      <p:bgPr>
        <a:blipFill dpi="0" rotWithShape="1">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4"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tx2"/>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tx2"/>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9555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ow">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bg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9324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LD - Purpl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9360" y="0"/>
            <a:ext cx="283464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680720" y="1508760"/>
            <a:ext cx="4572000" cy="1102866"/>
          </a:xfrm>
        </p:spPr>
        <p:txBody>
          <a:bodyPr lIns="0" tIns="0" rIns="0" bIns="0" anchor="t" anchorCtr="0">
            <a:spAutoFit/>
          </a:bodyPr>
          <a:lstStyle>
            <a:lvl1pPr algn="l">
              <a:lnSpc>
                <a:spcPts val="4300"/>
              </a:lnSpc>
              <a:defRPr sz="4000" b="0">
                <a:solidFill>
                  <a:srgbClr val="FFFFFF"/>
                </a:solidFill>
              </a:defRPr>
            </a:lvl1pPr>
          </a:lstStyle>
          <a:p>
            <a:r>
              <a:rPr lang="en-US" smtClean="0"/>
              <a:t>Click to edit Master title style</a:t>
            </a:r>
            <a:endParaRPr lang="en-US" dirty="0"/>
          </a:p>
        </p:txBody>
      </p:sp>
      <p:sp>
        <p:nvSpPr>
          <p:cNvPr id="13" name="Rectangle 12"/>
          <p:cNvSpPr/>
          <p:nvPr userDrawn="1"/>
        </p:nvSpPr>
        <p:spPr>
          <a:xfrm>
            <a:off x="8595360" y="0"/>
            <a:ext cx="548640" cy="6858000"/>
          </a:xfrm>
          <a:prstGeom prst="rect">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9" name="TextBox 8"/>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2" name="TextBox 11"/>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7" name="Picture 6" descr="cloud_only copy.png"/>
          <p:cNvPicPr>
            <a:picLocks noChangeAspect="1"/>
          </p:cNvPicPr>
          <p:nvPr userDrawn="1"/>
        </p:nvPicPr>
        <p:blipFill rotWithShape="1">
          <a:blip r:embed="rId2" cstate="screen">
            <a:alphaModFix amt="12000"/>
            <a:extLst>
              <a:ext uri="{28A0092B-C50C-407E-A947-70E740481C1C}">
                <a14:useLocalDpi xmlns:a14="http://schemas.microsoft.com/office/drawing/2010/main" val="0"/>
              </a:ext>
            </a:extLst>
          </a:blip>
          <a:srcRect/>
          <a:stretch/>
        </p:blipFill>
        <p:spPr>
          <a:xfrm>
            <a:off x="5309870" y="2805430"/>
            <a:ext cx="3834130" cy="3487420"/>
          </a:xfrm>
          <a:prstGeom prst="rect">
            <a:avLst/>
          </a:prstGeom>
        </p:spPr>
      </p:pic>
    </p:spTree>
    <p:extLst>
      <p:ext uri="{BB962C8B-B14F-4D97-AF65-F5344CB8AC3E}">
        <p14:creationId xmlns:p14="http://schemas.microsoft.com/office/powerpoint/2010/main" val="118198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OLD - Green">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9360" y="0"/>
            <a:ext cx="2834640"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680720" y="1508760"/>
            <a:ext cx="4572000" cy="1102866"/>
          </a:xfrm>
        </p:spPr>
        <p:txBody>
          <a:bodyPr lIns="0" tIns="0" rIns="0" bIns="0" anchor="t" anchorCtr="0">
            <a:spAutoFit/>
          </a:bodyPr>
          <a:lstStyle>
            <a:lvl1pPr algn="l">
              <a:lnSpc>
                <a:spcPts val="4300"/>
              </a:lnSpc>
              <a:defRPr sz="4000" b="0">
                <a:solidFill>
                  <a:srgbClr val="FFFFFF"/>
                </a:solidFill>
              </a:defRPr>
            </a:lvl1pPr>
          </a:lstStyle>
          <a:p>
            <a:r>
              <a:rPr lang="en-US" smtClean="0"/>
              <a:t>Click to edit Master title style</a:t>
            </a:r>
            <a:endParaRPr lang="en-US" dirty="0"/>
          </a:p>
        </p:txBody>
      </p:sp>
      <p:sp>
        <p:nvSpPr>
          <p:cNvPr id="13" name="Rectangle 12"/>
          <p:cNvSpPr/>
          <p:nvPr userDrawn="1"/>
        </p:nvSpPr>
        <p:spPr>
          <a:xfrm>
            <a:off x="8595360" y="0"/>
            <a:ext cx="548640" cy="6858000"/>
          </a:xfrm>
          <a:prstGeom prst="rect">
            <a:avLst/>
          </a:prstGeom>
          <a:solidFill>
            <a:srgbClr val="005C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9" name="TextBox 8"/>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2" name="TextBox 11"/>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7" name="Picture 6" descr="cloud_only copy.png"/>
          <p:cNvPicPr>
            <a:picLocks noChangeAspect="1"/>
          </p:cNvPicPr>
          <p:nvPr userDrawn="1"/>
        </p:nvPicPr>
        <p:blipFill rotWithShape="1">
          <a:blip r:embed="rId2" cstate="screen">
            <a:alphaModFix amt="12000"/>
            <a:extLst>
              <a:ext uri="{28A0092B-C50C-407E-A947-70E740481C1C}">
                <a14:useLocalDpi xmlns:a14="http://schemas.microsoft.com/office/drawing/2010/main" val="0"/>
              </a:ext>
            </a:extLst>
          </a:blip>
          <a:srcRect/>
          <a:stretch/>
        </p:blipFill>
        <p:spPr>
          <a:xfrm>
            <a:off x="5309870" y="2805430"/>
            <a:ext cx="3834130" cy="3487420"/>
          </a:xfrm>
          <a:prstGeom prst="rect">
            <a:avLst/>
          </a:prstGeom>
        </p:spPr>
      </p:pic>
    </p:spTree>
    <p:extLst>
      <p:ext uri="{BB962C8B-B14F-4D97-AF65-F5344CB8AC3E}">
        <p14:creationId xmlns:p14="http://schemas.microsoft.com/office/powerpoint/2010/main" val="1596878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LD - Blu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9360" y="0"/>
            <a:ext cx="283464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680720" y="1508760"/>
            <a:ext cx="4572000" cy="1102866"/>
          </a:xfrm>
        </p:spPr>
        <p:txBody>
          <a:bodyPr lIns="0" tIns="0" rIns="0" bIns="0" anchor="t" anchorCtr="0">
            <a:spAutoFit/>
          </a:bodyPr>
          <a:lstStyle>
            <a:lvl1pPr algn="l">
              <a:lnSpc>
                <a:spcPts val="4300"/>
              </a:lnSpc>
              <a:defRPr sz="4000" b="0">
                <a:solidFill>
                  <a:srgbClr val="FFFFFF"/>
                </a:solidFill>
              </a:defRPr>
            </a:lvl1pPr>
          </a:lstStyle>
          <a:p>
            <a:r>
              <a:rPr lang="en-US" smtClean="0"/>
              <a:t>Click to edit Master title style</a:t>
            </a:r>
            <a:endParaRPr lang="en-US" dirty="0"/>
          </a:p>
        </p:txBody>
      </p:sp>
      <p:sp>
        <p:nvSpPr>
          <p:cNvPr id="13" name="Rectangle 12"/>
          <p:cNvSpPr/>
          <p:nvPr userDrawn="1"/>
        </p:nvSpPr>
        <p:spPr>
          <a:xfrm>
            <a:off x="8595360" y="0"/>
            <a:ext cx="548640" cy="6858000"/>
          </a:xfrm>
          <a:prstGeom prst="rect">
            <a:avLst/>
          </a:prstGeom>
          <a:solidFill>
            <a:srgbClr val="0065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9" name="TextBox 8"/>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2" name="TextBox 11"/>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7" name="Picture 6" descr="cloud_only copy.png"/>
          <p:cNvPicPr>
            <a:picLocks noChangeAspect="1"/>
          </p:cNvPicPr>
          <p:nvPr userDrawn="1"/>
        </p:nvPicPr>
        <p:blipFill rotWithShape="1">
          <a:blip r:embed="rId2" cstate="screen">
            <a:alphaModFix amt="12000"/>
            <a:extLst>
              <a:ext uri="{28A0092B-C50C-407E-A947-70E740481C1C}">
                <a14:useLocalDpi xmlns:a14="http://schemas.microsoft.com/office/drawing/2010/main" val="0"/>
              </a:ext>
            </a:extLst>
          </a:blip>
          <a:srcRect/>
          <a:stretch/>
        </p:blipFill>
        <p:spPr>
          <a:xfrm>
            <a:off x="5309870" y="2805430"/>
            <a:ext cx="3834130" cy="3487420"/>
          </a:xfrm>
          <a:prstGeom prst="rect">
            <a:avLst/>
          </a:prstGeom>
        </p:spPr>
      </p:pic>
    </p:spTree>
    <p:extLst>
      <p:ext uri="{BB962C8B-B14F-4D97-AF65-F5344CB8AC3E}">
        <p14:creationId xmlns:p14="http://schemas.microsoft.com/office/powerpoint/2010/main" val="407408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hasCustomPrompt="1"/>
          </p:nvPr>
        </p:nvSpPr>
        <p:spPr>
          <a:xfrm>
            <a:off x="2194560" y="3931920"/>
            <a:ext cx="5029200" cy="457200"/>
          </a:xfrm>
        </p:spPr>
        <p:txBody>
          <a:bodyPr lIns="0" tIns="0" rIns="0" bIns="0">
            <a:noAutofit/>
          </a:bodyPr>
          <a:lstStyle>
            <a:lvl1pPr algn="l">
              <a:defRPr sz="2800" b="1">
                <a:solidFill>
                  <a:srgbClr val="FFFFFF"/>
                </a:solidFill>
              </a:defRPr>
            </a:lvl1pPr>
          </a:lstStyle>
          <a:p>
            <a:r>
              <a:rPr lang="en-US" dirty="0" smtClean="0"/>
              <a:t>Enter Text</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16590" y="1433615"/>
            <a:ext cx="2917767" cy="2468880"/>
          </a:xfrm>
          <a:prstGeom prst="rect">
            <a:avLst/>
          </a:prstGeom>
        </p:spPr>
      </p:pic>
    </p:spTree>
    <p:extLst>
      <p:ext uri="{BB962C8B-B14F-4D97-AF65-F5344CB8AC3E}">
        <p14:creationId xmlns:p14="http://schemas.microsoft.com/office/powerpoint/2010/main" val="273094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7772400" cy="731520"/>
          </a:xfrm>
        </p:spPr>
        <p:txBody>
          <a:bodyPr lIns="0" tIns="0" rIns="0" bIns="0" anchor="t" anchorCtr="0">
            <a:noAutofit/>
          </a:bodyPr>
          <a:lstStyle>
            <a:lvl1pPr marL="0" indent="0">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13398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90592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47A407D-9C3D-418D-BB69-BAF38989FE44}" type="datetimeFigureOut">
              <a:rPr lang="en-US"/>
              <a:pPr>
                <a:defRPr/>
              </a:pPr>
              <a:t>12/17/2015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24A4F69-2188-4800-BD85-63DEC65AF47A}" type="slidenum">
              <a:rPr lang="en-US"/>
              <a:pPr>
                <a:defRPr/>
              </a:pPr>
              <a:t>‹#›</a:t>
            </a:fld>
            <a:endParaRPr lang="en-US"/>
          </a:p>
        </p:txBody>
      </p:sp>
    </p:spTree>
    <p:extLst>
      <p:ext uri="{BB962C8B-B14F-4D97-AF65-F5344CB8AC3E}">
        <p14:creationId xmlns:p14="http://schemas.microsoft.com/office/powerpoint/2010/main" val="198571944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0" y="6541846"/>
            <a:ext cx="400050" cy="316153"/>
          </a:xfrm>
          <a:prstGeom prst="rect">
            <a:avLst/>
          </a:prstGeom>
        </p:spPr>
        <p:txBody>
          <a:bodyPr/>
          <a:lstStyle>
            <a:lvl1pPr>
              <a:defRPr sz="1000">
                <a:solidFill>
                  <a:schemeClr val="tx1"/>
                </a:solidFill>
                <a:ea typeface="Helvetica Light" charset="0"/>
                <a:cs typeface="Helvetica Light" charset="0"/>
              </a:defRPr>
            </a:lvl1pPr>
          </a:lstStyle>
          <a:p>
            <a:fld id="{2BE0B524-CA6C-604E-B7EC-7F65E66965BE}" type="slidenum">
              <a:rPr lang="en-US" smtClean="0"/>
              <a:pPr/>
              <a:t>‹#›</a:t>
            </a:fld>
            <a:endParaRPr lang="en-US"/>
          </a:p>
        </p:txBody>
      </p:sp>
      <p:sp>
        <p:nvSpPr>
          <p:cNvPr id="5" name="Rectangle 2"/>
          <p:cNvSpPr>
            <a:spLocks noGrp="1" noChangeArrowheads="1"/>
          </p:cNvSpPr>
          <p:nvPr>
            <p:ph type="ctrTitle"/>
          </p:nvPr>
        </p:nvSpPr>
        <p:spPr>
          <a:xfrm>
            <a:off x="263525" y="1502873"/>
            <a:ext cx="8659011" cy="1489501"/>
          </a:xfrm>
          <a:prstGeom prst="rect">
            <a:avLst/>
          </a:prstGeom>
        </p:spPr>
        <p:txBody>
          <a:bodyPr rIns="91440" anchor="b"/>
          <a:lstStyle>
            <a:lvl1pPr algn="ctr">
              <a:lnSpc>
                <a:spcPct val="90000"/>
              </a:lnSpc>
              <a:defRPr sz="3500" b="1" smtClean="0">
                <a:latin typeface="Arial" pitchFamily="34" charset="0"/>
              </a:defRPr>
            </a:lvl1pPr>
          </a:lstStyle>
          <a:p>
            <a:pPr lvl="0"/>
            <a:r>
              <a:rPr lang="en-US" altLang="en-US" noProof="0" dirty="0" smtClean="0"/>
              <a:t>Click to edit Master title style</a:t>
            </a:r>
          </a:p>
        </p:txBody>
      </p:sp>
    </p:spTree>
    <p:extLst>
      <p:ext uri="{BB962C8B-B14F-4D97-AF65-F5344CB8AC3E}">
        <p14:creationId xmlns:p14="http://schemas.microsoft.com/office/powerpoint/2010/main" val="2538772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0" y="6541846"/>
            <a:ext cx="400050" cy="316153"/>
          </a:xfrm>
          <a:prstGeom prst="rect">
            <a:avLst/>
          </a:prstGeom>
        </p:spPr>
        <p:txBody>
          <a:bodyPr/>
          <a:lstStyle>
            <a:lvl1pPr>
              <a:defRPr sz="1000">
                <a:solidFill>
                  <a:schemeClr val="tx1"/>
                </a:solidFill>
                <a:ea typeface="Helvetica Light" charset="0"/>
                <a:cs typeface="Helvetica Light" charset="0"/>
              </a:defRPr>
            </a:lvl1pPr>
          </a:lstStyle>
          <a:p>
            <a:fld id="{2BE0B524-CA6C-604E-B7EC-7F65E66965BE}" type="slidenum">
              <a:rPr lang="en-US" smtClean="0"/>
              <a:pPr/>
              <a:t>‹#›</a:t>
            </a:fld>
            <a:endParaRPr lang="en-US"/>
          </a:p>
        </p:txBody>
      </p:sp>
    </p:spTree>
    <p:extLst>
      <p:ext uri="{BB962C8B-B14F-4D97-AF65-F5344CB8AC3E}">
        <p14:creationId xmlns:p14="http://schemas.microsoft.com/office/powerpoint/2010/main" val="296005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8613" y="292100"/>
            <a:ext cx="8686800" cy="527051"/>
          </a:xfrm>
        </p:spPr>
        <p:txBody>
          <a:bodyPr/>
          <a:lstStyle/>
          <a:p>
            <a:r>
              <a:rPr lang="en-US"/>
              <a:t>Click to edit Master title style</a:t>
            </a:r>
          </a:p>
        </p:txBody>
      </p:sp>
      <p:sp>
        <p:nvSpPr>
          <p:cNvPr id="3" name="Rectangle 52"/>
          <p:cNvSpPr>
            <a:spLocks noGrp="1" noChangeArrowheads="1"/>
          </p:cNvSpPr>
          <p:nvPr>
            <p:ph type="sldNum" sz="quarter" idx="10"/>
          </p:nvPr>
        </p:nvSpPr>
        <p:spPr>
          <a:xfrm>
            <a:off x="328614" y="6525684"/>
            <a:ext cx="2124075" cy="228600"/>
          </a:xfrm>
          <a:prstGeom prst="rect">
            <a:avLst/>
          </a:prstGeom>
          <a:ln/>
        </p:spPr>
        <p:txBody>
          <a:bodyPr/>
          <a:lstStyle>
            <a:lvl1pPr>
              <a:defRPr/>
            </a:lvl1pPr>
          </a:lstStyle>
          <a:p>
            <a:pPr>
              <a:defRPr/>
            </a:pPr>
            <a:fld id="{6BC25C06-6716-428B-8159-11C6E4BA5349}" type="slidenum">
              <a:rPr lang="en-US"/>
              <a:pPr>
                <a:defRPr/>
              </a:pPr>
              <a:t>‹#›</a:t>
            </a:fld>
            <a:endParaRPr lang="en-US" dirty="0"/>
          </a:p>
        </p:txBody>
      </p:sp>
    </p:spTree>
    <p:extLst>
      <p:ext uri="{BB962C8B-B14F-4D97-AF65-F5344CB8AC3E}">
        <p14:creationId xmlns:p14="http://schemas.microsoft.com/office/powerpoint/2010/main" val="320342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ruptors">
    <p:spTree>
      <p:nvGrpSpPr>
        <p:cNvPr id="1" name=""/>
        <p:cNvGrpSpPr/>
        <p:nvPr/>
      </p:nvGrpSpPr>
      <p:grpSpPr>
        <a:xfrm>
          <a:off x="0" y="0"/>
          <a:ext cx="0" cy="0"/>
          <a:chOff x="0" y="0"/>
          <a:chExt cx="0" cy="0"/>
        </a:xfrm>
      </p:grpSpPr>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sp>
        <p:nvSpPr>
          <p:cNvPr id="17" name="Text Placeholder 6"/>
          <p:cNvSpPr>
            <a:spLocks noGrp="1"/>
          </p:cNvSpPr>
          <p:nvPr>
            <p:ph type="body" sz="quarter" idx="12" hasCustomPrompt="1"/>
          </p:nvPr>
        </p:nvSpPr>
        <p:spPr>
          <a:xfrm>
            <a:off x="342900" y="594566"/>
            <a:ext cx="8801100" cy="333425"/>
          </a:xfrm>
        </p:spPr>
        <p:txBody>
          <a:bodyPr lIns="0" tIns="0" rIns="0" bIns="0" anchor="t" anchorCtr="0">
            <a:sp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pic>
        <p:nvPicPr>
          <p:cNvPr id="12" name="Picture 11"/>
          <p:cNvPicPr>
            <a:picLocks noChangeAspect="1"/>
          </p:cNvPicPr>
          <p:nvPr userDrawn="1"/>
        </p:nvPicPr>
        <p:blipFill>
          <a:blip r:embed="rId3" cstate="print"/>
          <a:stretch>
            <a:fillRect/>
          </a:stretch>
        </p:blipFill>
        <p:spPr>
          <a:xfrm>
            <a:off x="45720" y="6033860"/>
            <a:ext cx="871804" cy="835224"/>
          </a:xfrm>
          <a:prstGeom prst="rect">
            <a:avLst/>
          </a:prstGeom>
        </p:spPr>
      </p:pic>
    </p:spTree>
    <p:extLst>
      <p:ext uri="{BB962C8B-B14F-4D97-AF65-F5344CB8AC3E}">
        <p14:creationId xmlns:p14="http://schemas.microsoft.com/office/powerpoint/2010/main" val="265678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3" name="Picture Placeholder 21"/>
          <p:cNvSpPr>
            <a:spLocks noGrp="1"/>
          </p:cNvSpPr>
          <p:nvPr>
            <p:ph type="pic" sz="quarter" idx="14" hasCustomPrompt="1"/>
          </p:nvPr>
        </p:nvSpPr>
        <p:spPr>
          <a:xfrm>
            <a:off x="3044952" y="1371600"/>
            <a:ext cx="3054096" cy="5486400"/>
          </a:xfrm>
          <a:solidFill>
            <a:schemeClr val="bg1"/>
          </a:solidFill>
        </p:spPr>
        <p:txBody>
          <a:bodyPr>
            <a:normAutofit/>
          </a:bodyPr>
          <a:lstStyle>
            <a:lvl1pPr marL="0" indent="0">
              <a:buNone/>
              <a:defRPr sz="1600"/>
            </a:lvl1pPr>
          </a:lstStyle>
          <a:p>
            <a:r>
              <a:rPr lang="en-US" dirty="0" smtClean="0"/>
              <a:t>Click icon below to insert picture</a:t>
            </a:r>
            <a:endParaRPr lang="en-US" dirty="0"/>
          </a:p>
        </p:txBody>
      </p:sp>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dirty="0">
                <a:solidFill>
                  <a:prstClr val="white"/>
                </a:solidFill>
              </a:endParaRPr>
            </a:p>
          </p:txBody>
        </p:sp>
      </p:grpSp>
      <p:sp>
        <p:nvSpPr>
          <p:cNvPr id="17" name="Text Placeholder 6"/>
          <p:cNvSpPr>
            <a:spLocks noGrp="1"/>
          </p:cNvSpPr>
          <p:nvPr>
            <p:ph type="body" sz="quarter" idx="12" hasCustomPrompt="1"/>
          </p:nvPr>
        </p:nvSpPr>
        <p:spPr>
          <a:xfrm>
            <a:off x="342900" y="594566"/>
            <a:ext cx="7772400" cy="73152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22" name="Picture Placeholder 21"/>
          <p:cNvSpPr>
            <a:spLocks noGrp="1"/>
          </p:cNvSpPr>
          <p:nvPr>
            <p:ph type="pic" sz="quarter" idx="13" hasCustomPrompt="1"/>
          </p:nvPr>
        </p:nvSpPr>
        <p:spPr>
          <a:xfrm>
            <a:off x="0" y="1371600"/>
            <a:ext cx="3044952" cy="5486400"/>
          </a:xfrm>
        </p:spPr>
        <p:txBody>
          <a:bodyPr>
            <a:normAutofit/>
          </a:bodyPr>
          <a:lstStyle>
            <a:lvl1pPr marL="0" indent="0">
              <a:buNone/>
              <a:defRPr sz="1600"/>
            </a:lvl1pPr>
          </a:lstStyle>
          <a:p>
            <a:r>
              <a:rPr lang="en-US" dirty="0" smtClean="0"/>
              <a:t>Click icon below to insert picture</a:t>
            </a:r>
            <a:endParaRPr lang="en-US" dirty="0"/>
          </a:p>
        </p:txBody>
      </p:sp>
      <p:sp>
        <p:nvSpPr>
          <p:cNvPr id="24" name="Picture Placeholder 21"/>
          <p:cNvSpPr>
            <a:spLocks noGrp="1"/>
          </p:cNvSpPr>
          <p:nvPr>
            <p:ph type="pic" sz="quarter" idx="15" hasCustomPrompt="1"/>
          </p:nvPr>
        </p:nvSpPr>
        <p:spPr>
          <a:xfrm>
            <a:off x="6099048" y="1371600"/>
            <a:ext cx="3044952" cy="5486400"/>
          </a:xfrm>
        </p:spPr>
        <p:txBody>
          <a:bodyPr>
            <a:normAutofit/>
          </a:bodyPr>
          <a:lstStyle>
            <a:lvl1pPr marL="0" indent="0">
              <a:buNone/>
              <a:defRPr sz="1600"/>
            </a:lvl1pPr>
          </a:lstStyle>
          <a:p>
            <a:r>
              <a:rPr lang="en-US" dirty="0" smtClean="0"/>
              <a:t>Click icon below to insert picture</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sp>
        <p:nvSpPr>
          <p:cNvPr id="25" name="Text Placeholder 6"/>
          <p:cNvSpPr>
            <a:spLocks noGrp="1"/>
          </p:cNvSpPr>
          <p:nvPr>
            <p:ph type="body" sz="quarter" idx="11" hasCustomPrompt="1"/>
          </p:nvPr>
        </p:nvSpPr>
        <p:spPr>
          <a:xfrm>
            <a:off x="379476"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6" name="Text Placeholder 6"/>
          <p:cNvSpPr>
            <a:spLocks noGrp="1"/>
          </p:cNvSpPr>
          <p:nvPr>
            <p:ph type="body" sz="quarter" idx="16" hasCustomPrompt="1"/>
          </p:nvPr>
        </p:nvSpPr>
        <p:spPr>
          <a:xfrm>
            <a:off x="3429000"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7" name="Text Placeholder 6"/>
          <p:cNvSpPr>
            <a:spLocks noGrp="1"/>
          </p:cNvSpPr>
          <p:nvPr>
            <p:ph type="body" sz="quarter" idx="17" hasCustomPrompt="1"/>
          </p:nvPr>
        </p:nvSpPr>
        <p:spPr>
          <a:xfrm>
            <a:off x="6478524"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29363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p:spTree>
      <p:nvGrpSpPr>
        <p:cNvPr id="1" name=""/>
        <p:cNvGrpSpPr/>
        <p:nvPr/>
      </p:nvGrpSpPr>
      <p:grpSpPr>
        <a:xfrm>
          <a:off x="0" y="0"/>
          <a:ext cx="0" cy="0"/>
          <a:chOff x="0" y="0"/>
          <a:chExt cx="0" cy="0"/>
        </a:xfrm>
      </p:grpSpPr>
      <p:pic>
        <p:nvPicPr>
          <p:cNvPr id="15" name="Picture Placeholder 100"/>
          <p:cNvPicPr>
            <a:picLocks noChangeAspect="1"/>
          </p:cNvPicPr>
          <p:nvPr userDrawn="1"/>
        </p:nvPicPr>
        <p:blipFill>
          <a:blip r:embed="rId2" cstate="print">
            <a:extLst>
              <a:ext uri="{28A0092B-C50C-407E-A947-70E740481C1C}">
                <a14:useLocalDpi xmlns:a14="http://schemas.microsoft.com/office/drawing/2010/main" val="0"/>
              </a:ext>
            </a:extLst>
          </a:blip>
          <a:srcRect l="7" r="7"/>
          <a:stretch>
            <a:fillRect/>
          </a:stretch>
        </p:blipFill>
        <p:spPr>
          <a:xfrm>
            <a:off x="3044952" y="1371600"/>
            <a:ext cx="3054096" cy="5486400"/>
          </a:xfrm>
          <a:prstGeom prst="rect">
            <a:avLst/>
          </a:prstGeom>
        </p:spPr>
      </p:pic>
      <p:pic>
        <p:nvPicPr>
          <p:cNvPr id="16" name="Picture Placeholder 71"/>
          <p:cNvPicPr>
            <a:picLocks noChangeAspect="1"/>
          </p:cNvPicPr>
          <p:nvPr userDrawn="1"/>
        </p:nvPicPr>
        <p:blipFill rotWithShape="1">
          <a:blip r:embed="rId3" cstate="print">
            <a:extLst>
              <a:ext uri="{28A0092B-C50C-407E-A947-70E740481C1C}">
                <a14:useLocalDpi xmlns:a14="http://schemas.microsoft.com/office/drawing/2010/main" val="0"/>
              </a:ext>
            </a:extLst>
          </a:blip>
          <a:srcRect l="11" r="11"/>
          <a:stretch/>
        </p:blipFill>
        <p:spPr>
          <a:xfrm>
            <a:off x="0" y="1371600"/>
            <a:ext cx="3044952" cy="5486400"/>
          </a:xfrm>
          <a:prstGeom prst="rect">
            <a:avLst/>
          </a:prstGeom>
        </p:spPr>
      </p:pic>
      <p:pic>
        <p:nvPicPr>
          <p:cNvPr id="18" name="Picture Placeholder 89"/>
          <p:cNvPicPr>
            <a:picLocks noChangeAspect="1"/>
          </p:cNvPicPr>
          <p:nvPr userDrawn="1"/>
        </p:nvPicPr>
        <p:blipFill>
          <a:blip r:embed="rId4" cstate="print">
            <a:extLst>
              <a:ext uri="{28A0092B-C50C-407E-A947-70E740481C1C}">
                <a14:useLocalDpi xmlns:a14="http://schemas.microsoft.com/office/drawing/2010/main" val="0"/>
              </a:ext>
            </a:extLst>
          </a:blip>
          <a:srcRect l="104" r="104"/>
          <a:stretch>
            <a:fillRect/>
          </a:stretch>
        </p:blipFill>
        <p:spPr>
          <a:xfrm>
            <a:off x="6099048" y="1371600"/>
            <a:ext cx="3044952" cy="5486400"/>
          </a:xfrm>
          <a:prstGeom prst="rect">
            <a:avLst/>
          </a:prstGeom>
        </p:spPr>
      </p:pic>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dirty="0">
                <a:solidFill>
                  <a:prstClr val="white"/>
                </a:solidFill>
              </a:endParaRPr>
            </a:p>
          </p:txBody>
        </p:sp>
      </p:grpSp>
      <p:sp>
        <p:nvSpPr>
          <p:cNvPr id="17" name="Text Placeholder 6"/>
          <p:cNvSpPr>
            <a:spLocks noGrp="1"/>
          </p:cNvSpPr>
          <p:nvPr>
            <p:ph type="body" sz="quarter" idx="12" hasCustomPrompt="1"/>
          </p:nvPr>
        </p:nvSpPr>
        <p:spPr>
          <a:xfrm>
            <a:off x="342900" y="594566"/>
            <a:ext cx="7772400" cy="73152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sp>
        <p:nvSpPr>
          <p:cNvPr id="25" name="Text Placeholder 6"/>
          <p:cNvSpPr>
            <a:spLocks noGrp="1"/>
          </p:cNvSpPr>
          <p:nvPr>
            <p:ph type="body" sz="quarter" idx="11" hasCustomPrompt="1"/>
          </p:nvPr>
        </p:nvSpPr>
        <p:spPr>
          <a:xfrm>
            <a:off x="379476"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6" name="Text Placeholder 6"/>
          <p:cNvSpPr>
            <a:spLocks noGrp="1"/>
          </p:cNvSpPr>
          <p:nvPr>
            <p:ph type="body" sz="quarter" idx="16" hasCustomPrompt="1"/>
          </p:nvPr>
        </p:nvSpPr>
        <p:spPr>
          <a:xfrm>
            <a:off x="3429000"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7" name="Text Placeholder 6"/>
          <p:cNvSpPr>
            <a:spLocks noGrp="1"/>
          </p:cNvSpPr>
          <p:nvPr>
            <p:ph type="body" sz="quarter" idx="17" hasCustomPrompt="1"/>
          </p:nvPr>
        </p:nvSpPr>
        <p:spPr>
          <a:xfrm>
            <a:off x="6478524"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pic>
        <p:nvPicPr>
          <p:cNvPr id="5" name="Picture 4" descr="cloud_only copy.png"/>
          <p:cNvPicPr>
            <a:picLocks noChangeAspect="1"/>
          </p:cNvPicPr>
          <p:nvPr userDrawn="1"/>
        </p:nvPicPr>
        <p:blipFill rotWithShape="1">
          <a:blip r:embed="rId5"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12318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ybrid Cloud 1">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4846320"/>
            <a:ext cx="9144000" cy="2011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88011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Tree>
    <p:extLst>
      <p:ext uri="{BB962C8B-B14F-4D97-AF65-F5344CB8AC3E}">
        <p14:creationId xmlns:p14="http://schemas.microsoft.com/office/powerpoint/2010/main" val="411774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ybrid Cloud 2">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5080" y="0"/>
            <a:ext cx="4531360" cy="6858000"/>
          </a:xfrm>
          <a:prstGeom prst="rect">
            <a:avLst/>
          </a:prstGeom>
          <a:solidFill>
            <a:srgbClr val="0D426C">
              <a:alpha val="8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418338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23385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ybrid Cloud 3">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0"/>
            <a:ext cx="27432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7" name="Text Placeholder 6"/>
          <p:cNvSpPr>
            <a:spLocks noGrp="1"/>
          </p:cNvSpPr>
          <p:nvPr>
            <p:ph type="body" sz="quarter" idx="12" hasCustomPrompt="1"/>
          </p:nvPr>
        </p:nvSpPr>
        <p:spPr>
          <a:xfrm>
            <a:off x="342900" y="594566"/>
            <a:ext cx="24003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Tree>
    <p:extLst>
      <p:ext uri="{BB962C8B-B14F-4D97-AF65-F5344CB8AC3E}">
        <p14:creationId xmlns:p14="http://schemas.microsoft.com/office/powerpoint/2010/main" val="1866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Tree>
    <p:extLst>
      <p:ext uri="{BB962C8B-B14F-4D97-AF65-F5344CB8AC3E}">
        <p14:creationId xmlns:p14="http://schemas.microsoft.com/office/powerpoint/2010/main" val="1708171183"/>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700" r:id="rId3"/>
    <p:sldLayoutId id="2147483685" r:id="rId4"/>
    <p:sldLayoutId id="2147483686" r:id="rId5"/>
    <p:sldLayoutId id="2147483716" r:id="rId6"/>
    <p:sldLayoutId id="2147483687" r:id="rId7"/>
    <p:sldLayoutId id="2147483689" r:id="rId8"/>
    <p:sldLayoutId id="2147483690" r:id="rId9"/>
    <p:sldLayoutId id="2147483691" r:id="rId10"/>
    <p:sldLayoutId id="2147483692" r:id="rId11"/>
    <p:sldLayoutId id="2147483693" r:id="rId12"/>
    <p:sldLayoutId id="2147483694" r:id="rId13"/>
    <p:sldLayoutId id="2147483696" r:id="rId14"/>
    <p:sldLayoutId id="2147483697" r:id="rId15"/>
    <p:sldLayoutId id="2147483698" r:id="rId16"/>
    <p:sldLayoutId id="2147483680" r:id="rId17"/>
    <p:sldLayoutId id="2147483699" r:id="rId18"/>
    <p:sldLayoutId id="2147483702" r:id="rId19"/>
    <p:sldLayoutId id="2147483704" r:id="rId20"/>
    <p:sldLayoutId id="2147483706" r:id="rId21"/>
    <p:sldLayoutId id="2147483707" r:id="rId22"/>
    <p:sldLayoutId id="2147483708" r:id="rId23"/>
    <p:sldLayoutId id="2147483709" r:id="rId24"/>
    <p:sldLayoutId id="2147483710" r:id="rId25"/>
    <p:sldLayoutId id="2147483682" r:id="rId26"/>
    <p:sldLayoutId id="2147483711" r:id="rId27"/>
    <p:sldLayoutId id="2147483712" r:id="rId28"/>
    <p:sldLayoutId id="2147483713" r:id="rId29"/>
    <p:sldLayoutId id="2147483703" r:id="rId30"/>
    <p:sldLayoutId id="2147483717" r:id="rId31"/>
    <p:sldLayoutId id="2147483736" r:id="rId32"/>
    <p:sldLayoutId id="2147483737" r:id="rId33"/>
    <p:sldLayoutId id="2147483738"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2400" b="1" kern="0" spc="-3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0" spc="-3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1400" kern="0" spc="-3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1200" kern="0" spc="-3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100" kern="0" spc="-3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100" kern="0" spc="-3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ibm.com/wasdev/downloads/#asset/tools-Migration_Toolkit_Liberty_Tech_Preview" TargetMode="External"/><Relationship Id="rId2" Type="http://schemas.openxmlformats.org/officeDocument/2006/relationships/notesSlide" Target="../notesSlides/notesSlide11.xml"/><Relationship Id="rId1" Type="http://schemas.openxmlformats.org/officeDocument/2006/relationships/slideLayout" Target="../slideLayouts/slideLayout33.xml"/><Relationship Id="rId4" Type="http://schemas.openxmlformats.org/officeDocument/2006/relationships/hyperlink" Target="https://developer.ibm.com/wasdev/downloads/#asset/tools-Migration_Toolkit_for_Application_Binaries_Tech_Preview"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34.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jpg"/><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4.xml"/><Relationship Id="rId1" Type="http://schemas.openxmlformats.org/officeDocument/2006/relationships/slideLayout" Target="../slideLayouts/slideLayout31.xml"/><Relationship Id="rId4" Type="http://schemas.openxmlformats.org/officeDocument/2006/relationships/image" Target="../media/image3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hyperlink" Target="https://www.ng.bluemix.net/docs/starters/liberty/index.html#automaticconfigurationofboundservices" TargetMode="External"/><Relationship Id="rId2" Type="http://schemas.openxmlformats.org/officeDocument/2006/relationships/notesSlide" Target="../notesSlides/notesSlide16.xml"/><Relationship Id="rId1" Type="http://schemas.openxmlformats.org/officeDocument/2006/relationships/slideLayout" Target="../slideLayouts/slideLayout3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8" Type="http://schemas.openxmlformats.org/officeDocument/2006/relationships/hyperlink" Target="http://12factor.net/processes" TargetMode="External"/><Relationship Id="rId13" Type="http://schemas.openxmlformats.org/officeDocument/2006/relationships/hyperlink" Target="http://12factor.net/logs" TargetMode="External"/><Relationship Id="rId3" Type="http://schemas.openxmlformats.org/officeDocument/2006/relationships/hyperlink" Target="http://12factor.net/codebase" TargetMode="External"/><Relationship Id="rId7" Type="http://schemas.openxmlformats.org/officeDocument/2006/relationships/hyperlink" Target="http://12factor.net/build-release-run" TargetMode="External"/><Relationship Id="rId12" Type="http://schemas.openxmlformats.org/officeDocument/2006/relationships/hyperlink" Target="http://12factor.net/dev-prod-parity" TargetMode="External"/><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hyperlink" Target="http://12factor.net/backing-services" TargetMode="External"/><Relationship Id="rId11" Type="http://schemas.openxmlformats.org/officeDocument/2006/relationships/hyperlink" Target="http://12factor.net/disposability" TargetMode="External"/><Relationship Id="rId5" Type="http://schemas.openxmlformats.org/officeDocument/2006/relationships/hyperlink" Target="http://12factor.net/config" TargetMode="External"/><Relationship Id="rId10" Type="http://schemas.openxmlformats.org/officeDocument/2006/relationships/hyperlink" Target="http://12factor.net/concurrency" TargetMode="External"/><Relationship Id="rId4" Type="http://schemas.openxmlformats.org/officeDocument/2006/relationships/hyperlink" Target="http://12factor.net/dependencies" TargetMode="External"/><Relationship Id="rId9" Type="http://schemas.openxmlformats.org/officeDocument/2006/relationships/hyperlink" Target="http://12factor.net/port-binding" TargetMode="External"/><Relationship Id="rId14" Type="http://schemas.openxmlformats.org/officeDocument/2006/relationships/hyperlink" Target="http://12factor.net/admin-proces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hyperlink" Target="https://www-01.ibm.com/support/knowledgecenter/SSEQTP_8.5.5/com.ibm.websphere.wlp.doc/ae/rwlp_prog_model_support.html?cp=SSEQTP_8.5.5/1-0-4&amp;lang=en" TargetMode="External"/><Relationship Id="rId2" Type="http://schemas.openxmlformats.org/officeDocument/2006/relationships/notesSlide" Target="../notesSlides/notesSlide9.xml"/><Relationship Id="rId1" Type="http://schemas.openxmlformats.org/officeDocument/2006/relationships/slideLayout" Target="../slideLayouts/slideLayout31.xml"/><Relationship Id="rId5" Type="http://schemas.openxmlformats.org/officeDocument/2006/relationships/image" Target="../media/image25.png"/><Relationship Id="rId4" Type="http://schemas.openxmlformats.org/officeDocument/2006/relationships/hyperlink" Target="https://developer.ibm.com/bluemix/2015/07/22/liberty-buildpack-updates-java-ee-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4274610"/>
            <a:ext cx="5029200" cy="457200"/>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Migrating &amp; Integrating Java  Applications in IBM </a:t>
            </a:r>
            <a:r>
              <a:rPr lang="en-US" dirty="0" err="1" smtClean="0">
                <a:solidFill>
                  <a:schemeClr val="bg1"/>
                </a:solidFill>
              </a:rPr>
              <a:t>Bluemix</a:t>
            </a:r>
            <a:r>
              <a:rPr lang="en-US" dirty="0" smtClean="0">
                <a:solidFill>
                  <a:schemeClr val="bg1"/>
                </a:solidFill>
              </a:rPr>
              <a:t> </a:t>
            </a:r>
            <a:endParaRPr lang="en-US" dirty="0">
              <a:solidFill>
                <a:schemeClr val="bg1"/>
              </a:solidFill>
            </a:endParaRPr>
          </a:p>
        </p:txBody>
      </p:sp>
      <p:sp>
        <p:nvSpPr>
          <p:cNvPr id="3" name="TextBox 2"/>
          <p:cNvSpPr txBox="1"/>
          <p:nvPr/>
        </p:nvSpPr>
        <p:spPr>
          <a:xfrm>
            <a:off x="6722533" y="5604933"/>
            <a:ext cx="1337734" cy="276999"/>
          </a:xfrm>
          <a:prstGeom prst="rect">
            <a:avLst/>
          </a:prstGeom>
          <a:noFill/>
        </p:spPr>
        <p:txBody>
          <a:bodyPr wrap="square" rtlCol="0">
            <a:spAutoFit/>
          </a:bodyPr>
          <a:lstStyle/>
          <a:p>
            <a:r>
              <a:rPr lang="en-US" sz="1200" kern="0" spc="-30" dirty="0" smtClean="0">
                <a:solidFill>
                  <a:srgbClr val="FFFFFF"/>
                </a:solidFill>
                <a:latin typeface="Arial"/>
                <a:cs typeface="Arial"/>
              </a:rPr>
              <a:t>Deepak </a:t>
            </a:r>
            <a:r>
              <a:rPr lang="en-US" sz="1200" kern="0" spc="-30" dirty="0" err="1" smtClean="0">
                <a:solidFill>
                  <a:srgbClr val="FFFFFF"/>
                </a:solidFill>
                <a:latin typeface="Arial"/>
                <a:cs typeface="Arial"/>
              </a:rPr>
              <a:t>Rai</a:t>
            </a:r>
            <a:endParaRPr lang="en-US" sz="1200" kern="0" spc="-30" dirty="0" smtClean="0">
              <a:solidFill>
                <a:srgbClr val="FFFFFF"/>
              </a:solidFill>
              <a:latin typeface="Arial"/>
              <a:cs typeface="Arial"/>
            </a:endParaRPr>
          </a:p>
        </p:txBody>
      </p:sp>
    </p:spTree>
    <p:extLst>
      <p:ext uri="{BB962C8B-B14F-4D97-AF65-F5344CB8AC3E}">
        <p14:creationId xmlns:p14="http://schemas.microsoft.com/office/powerpoint/2010/main" val="25659119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9"/>
            <a:ext cx="8229600" cy="1143000"/>
          </a:xfrm>
        </p:spPr>
        <p:txBody>
          <a:bodyPr>
            <a:normAutofit/>
          </a:bodyPr>
          <a:lstStyle/>
          <a:p>
            <a:pPr algn="ctr"/>
            <a:r>
              <a:rPr lang="en-US" sz="3000" dirty="0" smtClean="0">
                <a:solidFill>
                  <a:schemeClr val="bg2">
                    <a:lumMod val="50000"/>
                  </a:schemeClr>
                </a:solidFill>
              </a:rPr>
              <a:t>Java </a:t>
            </a:r>
            <a:r>
              <a:rPr lang="en-US" sz="3000" dirty="0" err="1" smtClean="0">
                <a:solidFill>
                  <a:schemeClr val="bg2">
                    <a:lumMod val="50000"/>
                  </a:schemeClr>
                </a:solidFill>
              </a:rPr>
              <a:t>buildpack</a:t>
            </a:r>
            <a:r>
              <a:rPr lang="en-US" sz="3000" dirty="0" smtClean="0">
                <a:solidFill>
                  <a:schemeClr val="bg2">
                    <a:lumMod val="50000"/>
                  </a:schemeClr>
                </a:solidFill>
              </a:rPr>
              <a:t> for Tomcat applications</a:t>
            </a:r>
            <a:endParaRPr lang="en-US" sz="3000" dirty="0">
              <a:solidFill>
                <a:schemeClr val="bg2">
                  <a:lumMod val="50000"/>
                </a:schemeClr>
              </a:solidFill>
            </a:endParaRPr>
          </a:p>
        </p:txBody>
      </p:sp>
      <p:sp>
        <p:nvSpPr>
          <p:cNvPr id="4" name="Slide Number Placeholder 3"/>
          <p:cNvSpPr>
            <a:spLocks noGrp="1"/>
          </p:cNvSpPr>
          <p:nvPr>
            <p:ph type="sldNum" sz="quarter" idx="10"/>
          </p:nvPr>
        </p:nvSpPr>
        <p:spPr/>
        <p:txBody>
          <a:bodyPr/>
          <a:lstStyle/>
          <a:p>
            <a:fld id="{2BE0B524-CA6C-604E-B7EC-7F65E66965BE}" type="slidenum">
              <a:rPr lang="en-US" smtClean="0"/>
              <a:pPr/>
              <a:t>10</a:t>
            </a:fld>
            <a:endParaRPr lang="en-US"/>
          </a:p>
        </p:txBody>
      </p:sp>
      <p:sp>
        <p:nvSpPr>
          <p:cNvPr id="9" name="Content Placeholder 2"/>
          <p:cNvSpPr txBox="1">
            <a:spLocks/>
          </p:cNvSpPr>
          <p:nvPr/>
        </p:nvSpPr>
        <p:spPr bwMode="auto">
          <a:xfrm>
            <a:off x="190500" y="1919339"/>
            <a:ext cx="8763000" cy="35847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90" tIns="45697" rIns="91390" bIns="45697"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Arial"/>
              <a:buChar char="•"/>
              <a:defRPr sz="1600">
                <a:solidFill>
                  <a:srgbClr val="000000"/>
                </a:solidFill>
                <a:latin typeface="+mn-lt"/>
                <a:ea typeface="MS PGothic" pitchFamily="34" charset="-128"/>
                <a:cs typeface="+mn-cs"/>
              </a:defRPr>
            </a:lvl1pPr>
            <a:lvl2pPr marL="694944" indent="-347472" algn="l" rtl="0" eaLnBrk="0" fontAlgn="base" hangingPunct="0">
              <a:spcBef>
                <a:spcPct val="20000"/>
              </a:spcBef>
              <a:spcAft>
                <a:spcPct val="0"/>
              </a:spcAft>
              <a:buClr>
                <a:schemeClr val="tx1"/>
              </a:buClr>
              <a:buChar char="•"/>
              <a:defRPr sz="1600">
                <a:solidFill>
                  <a:schemeClr val="tx1"/>
                </a:solidFill>
                <a:latin typeface="+mn-lt"/>
                <a:ea typeface="MS PGothic" pitchFamily="34" charset="-128"/>
                <a:cs typeface="+mn-cs"/>
              </a:defRPr>
            </a:lvl2pPr>
            <a:lvl3pPr marL="1042416" indent="-347472" algn="l" rtl="0" eaLnBrk="0" fontAlgn="base" hangingPunct="0">
              <a:spcBef>
                <a:spcPct val="20000"/>
              </a:spcBef>
              <a:spcAft>
                <a:spcPct val="0"/>
              </a:spcAft>
              <a:buClr>
                <a:schemeClr val="tx1"/>
              </a:buClr>
              <a:buFont typeface="Arial"/>
              <a:buChar char="•"/>
              <a:defRPr sz="1400">
                <a:solidFill>
                  <a:schemeClr val="tx1"/>
                </a:solidFill>
                <a:latin typeface="+mn-lt"/>
                <a:ea typeface="MS PGothic" pitchFamily="34" charset="-128"/>
                <a:cs typeface="+mn-cs"/>
              </a:defRPr>
            </a:lvl3pPr>
            <a:lvl4pPr marL="1389888" indent="-347472" algn="l" rtl="0" eaLnBrk="0" fontAlgn="base" hangingPunct="0">
              <a:spcBef>
                <a:spcPct val="20000"/>
              </a:spcBef>
              <a:spcAft>
                <a:spcPct val="0"/>
              </a:spcAft>
              <a:buClr>
                <a:schemeClr val="tx1"/>
              </a:buClr>
              <a:buChar char="•"/>
              <a:defRPr sz="1400">
                <a:solidFill>
                  <a:schemeClr val="tx1"/>
                </a:solidFill>
                <a:latin typeface="+mn-lt"/>
                <a:ea typeface="MS PGothic" pitchFamily="34" charset="-128"/>
                <a:cs typeface="+mn-cs"/>
              </a:defRPr>
            </a:lvl4pPr>
            <a:lvl5pPr marL="1737360" indent="-347472" algn="l" rtl="0" eaLnBrk="0" fontAlgn="base" hangingPunct="0">
              <a:spcBef>
                <a:spcPct val="20000"/>
              </a:spcBef>
              <a:spcAft>
                <a:spcPct val="0"/>
              </a:spcAft>
              <a:buClr>
                <a:schemeClr val="tx1"/>
              </a:buClr>
              <a:buFont typeface="Arial"/>
              <a:buChar char="•"/>
              <a:defRPr sz="1200">
                <a:solidFill>
                  <a:schemeClr val="tx1"/>
                </a:solidFill>
                <a:latin typeface="+mn-lt"/>
                <a:ea typeface="MS PGothic" pitchFamily="34" charset="-128"/>
                <a:cs typeface="+mn-cs"/>
              </a:defRPr>
            </a:lvl5pPr>
            <a:lvl6pPr marL="2176463" indent="-7938" algn="l" rtl="0" fontAlgn="base">
              <a:spcBef>
                <a:spcPct val="20000"/>
              </a:spcBef>
              <a:spcAft>
                <a:spcPct val="0"/>
              </a:spcAft>
              <a:buClr>
                <a:schemeClr val="tx1"/>
              </a:buClr>
              <a:defRPr sz="1200">
                <a:solidFill>
                  <a:schemeClr val="tx1"/>
                </a:solidFill>
                <a:latin typeface="+mn-lt"/>
                <a:ea typeface="+mn-ea"/>
                <a:cs typeface="+mn-cs"/>
              </a:defRPr>
            </a:lvl6pPr>
            <a:lvl7pPr marL="2633663" indent="-7938" algn="l" rtl="0" fontAlgn="base">
              <a:spcBef>
                <a:spcPct val="20000"/>
              </a:spcBef>
              <a:spcAft>
                <a:spcPct val="0"/>
              </a:spcAft>
              <a:buClr>
                <a:schemeClr val="tx1"/>
              </a:buClr>
              <a:defRPr sz="1200">
                <a:solidFill>
                  <a:schemeClr val="tx1"/>
                </a:solidFill>
                <a:latin typeface="+mn-lt"/>
                <a:ea typeface="+mn-ea"/>
                <a:cs typeface="+mn-cs"/>
              </a:defRPr>
            </a:lvl7pPr>
            <a:lvl8pPr marL="3090863" indent="-7938" algn="l" rtl="0" fontAlgn="base">
              <a:spcBef>
                <a:spcPct val="20000"/>
              </a:spcBef>
              <a:spcAft>
                <a:spcPct val="0"/>
              </a:spcAft>
              <a:buClr>
                <a:schemeClr val="tx1"/>
              </a:buClr>
              <a:defRPr sz="1200">
                <a:solidFill>
                  <a:schemeClr val="tx1"/>
                </a:solidFill>
                <a:latin typeface="+mn-lt"/>
                <a:ea typeface="+mn-ea"/>
                <a:cs typeface="+mn-cs"/>
              </a:defRPr>
            </a:lvl8pPr>
            <a:lvl9pPr marL="3548063" indent="-7938" algn="l" rtl="0" fontAlgn="base">
              <a:spcBef>
                <a:spcPct val="20000"/>
              </a:spcBef>
              <a:spcAft>
                <a:spcPct val="0"/>
              </a:spcAft>
              <a:buClr>
                <a:schemeClr val="tx1"/>
              </a:buClr>
              <a:defRPr sz="1200">
                <a:solidFill>
                  <a:schemeClr val="tx1"/>
                </a:solidFill>
                <a:latin typeface="+mn-lt"/>
                <a:ea typeface="+mn-ea"/>
                <a:cs typeface="+mn-cs"/>
              </a:defRPr>
            </a:lvl9pPr>
          </a:lstStyle>
          <a:p>
            <a:pPr defTabSz="457200" eaLnBrk="1" hangingPunct="1"/>
            <a:r>
              <a:rPr lang="en-US" sz="2000" kern="0" spc="-30" dirty="0" smtClean="0">
                <a:solidFill>
                  <a:schemeClr val="tx1"/>
                </a:solidFill>
                <a:latin typeface="Arial"/>
                <a:ea typeface="+mn-ea"/>
              </a:rPr>
              <a:t>Cloud Foundry’s Java </a:t>
            </a:r>
            <a:r>
              <a:rPr lang="en-US" sz="2000" kern="0" spc="-30" dirty="0" err="1" smtClean="0">
                <a:solidFill>
                  <a:schemeClr val="tx1"/>
                </a:solidFill>
                <a:latin typeface="Arial"/>
                <a:ea typeface="+mn-ea"/>
              </a:rPr>
              <a:t>Buildpack</a:t>
            </a:r>
            <a:r>
              <a:rPr lang="en-US" sz="2000" kern="0" spc="-30" dirty="0" smtClean="0">
                <a:solidFill>
                  <a:schemeClr val="tx1"/>
                </a:solidFill>
                <a:latin typeface="Arial"/>
                <a:ea typeface="+mn-ea"/>
              </a:rPr>
              <a:t> v3.0</a:t>
            </a:r>
          </a:p>
          <a:p>
            <a:pPr defTabSz="457200" eaLnBrk="1" hangingPunct="1"/>
            <a:endParaRPr lang="en-US" sz="2000" kern="0" spc="-30" dirty="0" smtClean="0">
              <a:solidFill>
                <a:schemeClr val="tx1"/>
              </a:solidFill>
              <a:latin typeface="Arial"/>
              <a:ea typeface="+mn-ea"/>
            </a:endParaRPr>
          </a:p>
          <a:p>
            <a:pPr defTabSz="457200" eaLnBrk="1" hangingPunct="1"/>
            <a:r>
              <a:rPr lang="en-US" sz="2000" kern="0" spc="-30" dirty="0" err="1" smtClean="0">
                <a:solidFill>
                  <a:schemeClr val="tx1"/>
                </a:solidFill>
                <a:latin typeface="Arial"/>
                <a:ea typeface="+mn-ea"/>
              </a:rPr>
              <a:t>Buildpack</a:t>
            </a:r>
            <a:r>
              <a:rPr lang="en-US" sz="2000" kern="0" spc="-30" dirty="0" smtClean="0">
                <a:solidFill>
                  <a:schemeClr val="tx1"/>
                </a:solidFill>
                <a:latin typeface="Arial"/>
                <a:ea typeface="+mn-ea"/>
              </a:rPr>
              <a:t> includes </a:t>
            </a:r>
            <a:r>
              <a:rPr lang="ro-RO" sz="2000" kern="0" spc="-30" dirty="0" smtClean="0">
                <a:solidFill>
                  <a:schemeClr val="tx1"/>
                </a:solidFill>
                <a:latin typeface="Arial"/>
                <a:ea typeface="+mn-ea"/>
              </a:rPr>
              <a:t>Tomcat v8.0.21</a:t>
            </a:r>
          </a:p>
          <a:p>
            <a:pPr defTabSz="457200" eaLnBrk="1" hangingPunct="1"/>
            <a:endParaRPr lang="en-US" sz="2000" kern="0" spc="-30" dirty="0" smtClean="0">
              <a:solidFill>
                <a:schemeClr val="tx1"/>
              </a:solidFill>
              <a:latin typeface="Arial"/>
              <a:ea typeface="+mn-ea"/>
            </a:endParaRPr>
          </a:p>
          <a:p>
            <a:pPr defTabSz="457200" eaLnBrk="1" hangingPunct="1"/>
            <a:r>
              <a:rPr lang="en-US" sz="2000" kern="0" spc="-30" dirty="0" err="1" smtClean="0">
                <a:solidFill>
                  <a:schemeClr val="tx1"/>
                </a:solidFill>
                <a:latin typeface="Arial"/>
                <a:ea typeface="+mn-ea"/>
              </a:rPr>
              <a:t>Bluemix</a:t>
            </a:r>
            <a:r>
              <a:rPr lang="en-US" sz="2000" kern="0" spc="-30" dirty="0" smtClean="0">
                <a:solidFill>
                  <a:schemeClr val="tx1"/>
                </a:solidFill>
                <a:latin typeface="Arial"/>
                <a:ea typeface="+mn-ea"/>
              </a:rPr>
              <a:t> users can deploy an app to Tomcat</a:t>
            </a:r>
          </a:p>
          <a:p>
            <a:pPr lvl="1" defTabSz="457200" eaLnBrk="1" hangingPunct="1">
              <a:buFont typeface="Arial"/>
            </a:pPr>
            <a:r>
              <a:rPr lang="en-US" sz="2000" kern="0" spc="-30" dirty="0" err="1" smtClean="0">
                <a:latin typeface="Arial"/>
                <a:ea typeface="+mn-ea"/>
              </a:rPr>
              <a:t>cf</a:t>
            </a:r>
            <a:r>
              <a:rPr lang="en-US" sz="2000" kern="0" spc="-30" dirty="0" smtClean="0">
                <a:latin typeface="Arial"/>
                <a:ea typeface="+mn-ea"/>
              </a:rPr>
              <a:t> push &lt;APP-NAME&gt; -b </a:t>
            </a:r>
            <a:r>
              <a:rPr lang="en-US" sz="2000" kern="0" spc="-30" dirty="0" err="1" smtClean="0">
                <a:latin typeface="Arial"/>
                <a:ea typeface="+mn-ea"/>
              </a:rPr>
              <a:t>java_buildpack</a:t>
            </a:r>
            <a:endParaRPr lang="en-US" sz="2000" kern="0" spc="-30" dirty="0" smtClean="0">
              <a:latin typeface="Arial"/>
              <a:ea typeface="+mn-ea"/>
            </a:endParaRPr>
          </a:p>
          <a:p>
            <a:pPr marL="0" indent="0" defTabSz="457200" eaLnBrk="1" hangingPunct="1">
              <a:buFont typeface="Arial"/>
              <a:buNone/>
            </a:pPr>
            <a:endParaRPr lang="en-US" sz="2000" kern="0" spc="-30" dirty="0">
              <a:solidFill>
                <a:schemeClr val="tx1"/>
              </a:solidFill>
              <a:latin typeface="Arial"/>
              <a:ea typeface="+mn-ea"/>
            </a:endParaRPr>
          </a:p>
        </p:txBody>
      </p:sp>
      <p:pic>
        <p:nvPicPr>
          <p:cNvPr id="13" name="Picture 12"/>
          <p:cNvPicPr>
            <a:picLocks noChangeAspect="1"/>
          </p:cNvPicPr>
          <p:nvPr/>
        </p:nvPicPr>
        <p:blipFill>
          <a:blip r:embed="rId2"/>
          <a:stretch>
            <a:fillRect/>
          </a:stretch>
        </p:blipFill>
        <p:spPr>
          <a:xfrm>
            <a:off x="6807200" y="2789493"/>
            <a:ext cx="2108200" cy="2095500"/>
          </a:xfrm>
          <a:prstGeom prst="rect">
            <a:avLst/>
          </a:prstGeom>
        </p:spPr>
      </p:pic>
    </p:spTree>
    <p:extLst>
      <p:ext uri="{BB962C8B-B14F-4D97-AF65-F5344CB8AC3E}">
        <p14:creationId xmlns:p14="http://schemas.microsoft.com/office/powerpoint/2010/main" val="3197106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000" dirty="0" smtClean="0">
                <a:solidFill>
                  <a:schemeClr val="bg2">
                    <a:lumMod val="50000"/>
                  </a:schemeClr>
                </a:solidFill>
              </a:rPr>
              <a:t>Agenda</a:t>
            </a:r>
            <a:endParaRPr lang="en-US" sz="3000" dirty="0">
              <a:solidFill>
                <a:schemeClr val="bg2">
                  <a:lumMod val="50000"/>
                </a:schemeClr>
              </a:solidFill>
            </a:endParaRPr>
          </a:p>
        </p:txBody>
      </p:sp>
      <p:sp>
        <p:nvSpPr>
          <p:cNvPr id="5" name="Content Placeholder 4"/>
          <p:cNvSpPr>
            <a:spLocks noGrp="1"/>
          </p:cNvSpPr>
          <p:nvPr>
            <p:ph idx="1"/>
          </p:nvPr>
        </p:nvSpPr>
        <p:spPr>
          <a:xfrm>
            <a:off x="0" y="1600200"/>
            <a:ext cx="9144000" cy="4525963"/>
          </a:xfrm>
        </p:spPr>
        <p:txBody>
          <a:bodyPr>
            <a:normAutofit/>
          </a:bodyPr>
          <a:lstStyle/>
          <a:p>
            <a:pPr>
              <a:buFont typeface="Arial" panose="020B0604020202020204" pitchFamily="34" charset="0"/>
              <a:buChar char="•"/>
            </a:pPr>
            <a:r>
              <a:rPr lang="en-US" sz="2400" dirty="0" smtClean="0">
                <a:solidFill>
                  <a:schemeClr val="bg1">
                    <a:lumMod val="85000"/>
                  </a:schemeClr>
                </a:solidFill>
              </a:rPr>
              <a:t>What are the features of </a:t>
            </a:r>
            <a:r>
              <a:rPr lang="en-US" sz="2400" dirty="0" err="1" smtClean="0">
                <a:solidFill>
                  <a:schemeClr val="bg1">
                    <a:lumMod val="85000"/>
                  </a:schemeClr>
                </a:solidFill>
              </a:rPr>
              <a:t>Bluemix</a:t>
            </a:r>
            <a:r>
              <a:rPr lang="en-US" sz="2400" dirty="0" smtClean="0">
                <a:solidFill>
                  <a:schemeClr val="bg1">
                    <a:lumMod val="85000"/>
                  </a:schemeClr>
                </a:solidFill>
              </a:rPr>
              <a:t> available to host Java Apps in the Cloud ?</a:t>
            </a:r>
          </a:p>
          <a:p>
            <a:pPr>
              <a:buFont typeface="Arial" panose="020B0604020202020204" pitchFamily="34" charset="0"/>
              <a:buChar char="•"/>
            </a:pPr>
            <a:endParaRPr lang="en-US" sz="2400" dirty="0" smtClean="0">
              <a:solidFill>
                <a:schemeClr val="bg1">
                  <a:lumMod val="85000"/>
                </a:schemeClr>
              </a:solidFill>
            </a:endParaRPr>
          </a:p>
          <a:p>
            <a:pPr>
              <a:buFont typeface="Arial" panose="020B0604020202020204" pitchFamily="34" charset="0"/>
              <a:buChar char="•"/>
            </a:pPr>
            <a:r>
              <a:rPr lang="en-US" sz="2400" dirty="0" smtClean="0"/>
              <a:t>What is the Tooling available for migrating existing Java Apps to </a:t>
            </a:r>
            <a:r>
              <a:rPr lang="en-US" sz="2400" dirty="0" err="1" smtClean="0"/>
              <a:t>Bluemix</a:t>
            </a:r>
            <a:r>
              <a:rPr lang="en-US" sz="2400" dirty="0" smtClean="0"/>
              <a:t>?</a:t>
            </a:r>
          </a:p>
          <a:p>
            <a:pPr>
              <a:buFont typeface="Arial" panose="020B0604020202020204" pitchFamily="34" charset="0"/>
              <a:buChar char="•"/>
            </a:pPr>
            <a:endParaRPr lang="en-US" sz="2400" dirty="0" smtClean="0"/>
          </a:p>
          <a:p>
            <a:r>
              <a:rPr lang="en-US" sz="2400" dirty="0" smtClean="0">
                <a:solidFill>
                  <a:schemeClr val="bg1">
                    <a:lumMod val="85000"/>
                  </a:schemeClr>
                </a:solidFill>
              </a:rPr>
              <a:t>What are the refactoring concerns when taking a Java app and moving it to the Cloud?</a:t>
            </a:r>
          </a:p>
        </p:txBody>
      </p:sp>
    </p:spTree>
    <p:extLst>
      <p:ext uri="{BB962C8B-B14F-4D97-AF65-F5344CB8AC3E}">
        <p14:creationId xmlns:p14="http://schemas.microsoft.com/office/powerpoint/2010/main" val="3724115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4211" y="3418735"/>
            <a:ext cx="8422105" cy="1015663"/>
          </a:xfrm>
          <a:prstGeom prst="rect">
            <a:avLst/>
          </a:prstGeom>
        </p:spPr>
        <p:txBody>
          <a:bodyPr wrap="square">
            <a:spAutoFit/>
          </a:bodyPr>
          <a:lstStyle/>
          <a:p>
            <a:pPr>
              <a:buFont typeface="Arial" charset="0"/>
              <a:buChar char="•"/>
            </a:pPr>
            <a:r>
              <a:rPr lang="en-US" sz="2000" dirty="0"/>
              <a:t>   Command-line analysis of application binaries</a:t>
            </a:r>
          </a:p>
          <a:p>
            <a:pPr lvl="1">
              <a:buFont typeface="Arial" charset="0"/>
              <a:buChar char="•"/>
            </a:pPr>
            <a:r>
              <a:rPr lang="en-US" sz="2000" dirty="0"/>
              <a:t>   High level evaluation report </a:t>
            </a:r>
          </a:p>
          <a:p>
            <a:pPr lvl="1">
              <a:buFont typeface="Arial" charset="0"/>
              <a:buChar char="•"/>
            </a:pPr>
            <a:r>
              <a:rPr lang="en-US" sz="2000" dirty="0"/>
              <a:t>   Detailed analysis for migration to Liberty </a:t>
            </a:r>
            <a:r>
              <a:rPr lang="en-US" sz="2000" dirty="0" smtClean="0"/>
              <a:t>runtime in </a:t>
            </a:r>
            <a:r>
              <a:rPr lang="en-US" sz="2000" dirty="0" err="1"/>
              <a:t>Bluemix</a:t>
            </a:r>
            <a:endParaRPr lang="en-US" sz="2000" dirty="0"/>
          </a:p>
        </p:txBody>
      </p:sp>
      <p:sp>
        <p:nvSpPr>
          <p:cNvPr id="15364" name="TextBox 5"/>
          <p:cNvSpPr txBox="1">
            <a:spLocks noChangeArrowheads="1"/>
          </p:cNvSpPr>
          <p:nvPr/>
        </p:nvSpPr>
        <p:spPr bwMode="auto">
          <a:xfrm>
            <a:off x="394172" y="1201835"/>
            <a:ext cx="8428037"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2000" dirty="0"/>
              <a:t>Scans application source to provide:</a:t>
            </a:r>
          </a:p>
          <a:p>
            <a:pPr lvl="1" eaLnBrk="1" hangingPunct="1">
              <a:buFont typeface="Arial" charset="0"/>
              <a:buChar char="•"/>
            </a:pPr>
            <a:r>
              <a:rPr lang="en-US" sz="2000" dirty="0"/>
              <a:t>H</a:t>
            </a:r>
            <a:r>
              <a:rPr lang="en-US" sz="2000" dirty="0" smtClean="0"/>
              <a:t>igh </a:t>
            </a:r>
            <a:r>
              <a:rPr lang="en-US" sz="2000" dirty="0"/>
              <a:t>level evaluation report showing </a:t>
            </a:r>
            <a:r>
              <a:rPr lang="en-US" sz="2000" dirty="0" smtClean="0"/>
              <a:t>Java </a:t>
            </a:r>
            <a:r>
              <a:rPr lang="en-US" sz="2000" dirty="0"/>
              <a:t>EE technologies your application uses</a:t>
            </a:r>
          </a:p>
          <a:p>
            <a:pPr lvl="1" eaLnBrk="1" hangingPunct="1">
              <a:buFont typeface="Arial" charset="0"/>
              <a:buChar char="•"/>
            </a:pPr>
            <a:r>
              <a:rPr lang="en-US" sz="2000" dirty="0"/>
              <a:t>L</a:t>
            </a:r>
            <a:r>
              <a:rPr lang="en-US" sz="2000" dirty="0" smtClean="0"/>
              <a:t>ine-by-line </a:t>
            </a:r>
            <a:r>
              <a:rPr lang="en-US" sz="2000" dirty="0"/>
              <a:t>analysis of code changes </a:t>
            </a:r>
            <a:r>
              <a:rPr lang="en-US" sz="2000" dirty="0" smtClean="0"/>
              <a:t>required to migrate</a:t>
            </a:r>
            <a:endParaRPr lang="en-US" sz="2000" dirty="0"/>
          </a:p>
          <a:p>
            <a:pPr lvl="2" eaLnBrk="1" hangingPunct="1">
              <a:buFont typeface="Arial" charset="0"/>
              <a:buChar char="•"/>
            </a:pPr>
            <a:r>
              <a:rPr lang="en-US" sz="2000" dirty="0" smtClean="0"/>
              <a:t>with </a:t>
            </a:r>
            <a:r>
              <a:rPr lang="en-US" sz="2000" dirty="0"/>
              <a:t>quick fix code changes where possible</a:t>
            </a:r>
          </a:p>
          <a:p>
            <a:pPr eaLnBrk="1" hangingPunct="1">
              <a:buFont typeface="Arial" charset="0"/>
              <a:buChar char="•"/>
            </a:pPr>
            <a:r>
              <a:rPr lang="en-US" sz="2000" dirty="0" smtClean="0"/>
              <a:t>Runs </a:t>
            </a:r>
            <a:r>
              <a:rPr lang="en-US" sz="2000" dirty="0"/>
              <a:t>in </a:t>
            </a:r>
            <a:r>
              <a:rPr lang="en-US" sz="2000" dirty="0" smtClean="0"/>
              <a:t>Eclipse </a:t>
            </a:r>
            <a:r>
              <a:rPr lang="en-US" sz="2000" dirty="0"/>
              <a:t>against application source</a:t>
            </a:r>
          </a:p>
        </p:txBody>
      </p:sp>
      <p:sp>
        <p:nvSpPr>
          <p:cNvPr id="15365" name="Rectangle 1"/>
          <p:cNvSpPr>
            <a:spLocks noChangeArrowheads="1"/>
          </p:cNvSpPr>
          <p:nvPr/>
        </p:nvSpPr>
        <p:spPr bwMode="auto">
          <a:xfrm>
            <a:off x="29921" y="213245"/>
            <a:ext cx="911407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2800" b="1" dirty="0" smtClean="0">
                <a:solidFill>
                  <a:schemeClr val="bg2">
                    <a:lumMod val="50000"/>
                  </a:schemeClr>
                </a:solidFill>
              </a:rPr>
              <a:t>WAS </a:t>
            </a:r>
            <a:r>
              <a:rPr lang="en-US" sz="2800" b="1" dirty="0">
                <a:solidFill>
                  <a:schemeClr val="bg2">
                    <a:lumMod val="50000"/>
                  </a:schemeClr>
                </a:solidFill>
              </a:rPr>
              <a:t>Application Migration </a:t>
            </a:r>
            <a:r>
              <a:rPr lang="en-US" sz="2800" b="1" dirty="0" smtClean="0">
                <a:solidFill>
                  <a:schemeClr val="bg2">
                    <a:lumMod val="50000"/>
                  </a:schemeClr>
                </a:solidFill>
              </a:rPr>
              <a:t>Toolkits(WAMT &amp; WCMT) </a:t>
            </a:r>
            <a:endParaRPr lang="en-US" sz="2800" b="1" dirty="0">
              <a:solidFill>
                <a:schemeClr val="bg2">
                  <a:lumMod val="50000"/>
                </a:schemeClr>
              </a:solidFill>
            </a:endParaRPr>
          </a:p>
        </p:txBody>
      </p:sp>
      <p:sp>
        <p:nvSpPr>
          <p:cNvPr id="3" name="Rectangle 2"/>
          <p:cNvSpPr/>
          <p:nvPr/>
        </p:nvSpPr>
        <p:spPr>
          <a:xfrm>
            <a:off x="0" y="5349895"/>
            <a:ext cx="9144000" cy="1508105"/>
          </a:xfrm>
          <a:prstGeom prst="rect">
            <a:avLst/>
          </a:prstGeom>
        </p:spPr>
        <p:txBody>
          <a:bodyPr wrap="square">
            <a:spAutoFit/>
          </a:bodyPr>
          <a:lstStyle/>
          <a:p>
            <a:pPr>
              <a:defRPr/>
            </a:pPr>
            <a:r>
              <a:rPr lang="en-US" sz="2000" dirty="0">
                <a:hlinkClick r:id="rId3"/>
              </a:rPr>
              <a:t>https://developer.ibm.com/wasdev/downloads/#asset/tools-Migration_Toolkit_Liberty_Tech_Preview</a:t>
            </a:r>
            <a:endParaRPr lang="en-US" sz="2000" dirty="0"/>
          </a:p>
          <a:p>
            <a:pPr>
              <a:defRPr/>
            </a:pPr>
            <a:r>
              <a:rPr lang="en-US" sz="2000" dirty="0">
                <a:hlinkClick r:id="rId4"/>
              </a:rPr>
              <a:t>https://developer.ibm.com/wasdev/downloads/#asset/tools-Migration_Toolkit_for_Application_Binaries_Tech_Preview</a:t>
            </a:r>
            <a:endParaRPr lang="en-US" sz="2000" dirty="0"/>
          </a:p>
          <a:p>
            <a:pPr>
              <a:defRPr/>
            </a:pPr>
            <a:endParaRPr lang="en-US" sz="1200" dirty="0">
              <a:solidFill>
                <a:schemeClr val="accent6">
                  <a:lumMod val="50000"/>
                </a:schemeClr>
              </a:solidFill>
            </a:endParaRPr>
          </a:p>
        </p:txBody>
      </p:sp>
      <p:sp>
        <p:nvSpPr>
          <p:cNvPr id="6" name="Rectangle 5"/>
          <p:cNvSpPr/>
          <p:nvPr/>
        </p:nvSpPr>
        <p:spPr>
          <a:xfrm>
            <a:off x="334211" y="4817464"/>
            <a:ext cx="8395368" cy="400110"/>
          </a:xfrm>
          <a:prstGeom prst="rect">
            <a:avLst/>
          </a:prstGeom>
        </p:spPr>
        <p:txBody>
          <a:bodyPr wrap="square">
            <a:spAutoFit/>
          </a:bodyPr>
          <a:lstStyle/>
          <a:p>
            <a:pPr marL="285750" indent="-285750">
              <a:buFont typeface="Arial"/>
              <a:buChar char="•"/>
            </a:pPr>
            <a:r>
              <a:rPr lang="en-US" sz="2000" dirty="0"/>
              <a:t> Download </a:t>
            </a:r>
            <a:r>
              <a:rPr lang="en-US" sz="2000" dirty="0" smtClean="0"/>
              <a:t>Toolkit from </a:t>
            </a:r>
            <a:r>
              <a:rPr lang="en-US" sz="2000" dirty="0"/>
              <a:t>Eclipse </a:t>
            </a:r>
            <a:r>
              <a:rPr lang="en-US" sz="2000" dirty="0" smtClean="0"/>
              <a:t>Marketplace or wasdev.net </a:t>
            </a:r>
            <a:endParaRPr lang="en-US" sz="2000" dirty="0"/>
          </a:p>
        </p:txBody>
      </p:sp>
    </p:spTree>
    <p:extLst>
      <p:ext uri="{BB962C8B-B14F-4D97-AF65-F5344CB8AC3E}">
        <p14:creationId xmlns:p14="http://schemas.microsoft.com/office/powerpoint/2010/main" val="1653828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4"/>
          <p:cNvSpPr>
            <a:spLocks noChangeArrowheads="1"/>
          </p:cNvSpPr>
          <p:nvPr/>
        </p:nvSpPr>
        <p:spPr bwMode="auto">
          <a:xfrm>
            <a:off x="3291809" y="1841501"/>
            <a:ext cx="4114800" cy="2959085"/>
          </a:xfrm>
          <a:prstGeom prst="roundRect">
            <a:avLst>
              <a:gd name="adj" fmla="val 16667"/>
            </a:avLst>
          </a:prstGeom>
          <a:noFill/>
          <a:ln w="12700">
            <a:solidFill>
              <a:schemeClr val="tx2"/>
            </a:solidFill>
            <a:round/>
            <a:headEnd/>
            <a:tailEnd/>
          </a:ln>
        </p:spPr>
        <p:txBody>
          <a:bodyPr lIns="0" tIns="0" rIns="0" bIns="0" anchor="b" anchorCtr="1"/>
          <a:lstStyle/>
          <a:p>
            <a:pPr algn="ctr"/>
            <a:endParaRPr lang="en-US" sz="1000"/>
          </a:p>
        </p:txBody>
      </p:sp>
      <p:pic>
        <p:nvPicPr>
          <p:cNvPr id="97283" name="Picture 6"/>
          <p:cNvPicPr>
            <a:picLocks noChangeAspect="1" noChangeArrowheads="1"/>
          </p:cNvPicPr>
          <p:nvPr/>
        </p:nvPicPr>
        <p:blipFill>
          <a:blip r:embed="rId3"/>
          <a:srcRect/>
          <a:stretch>
            <a:fillRect/>
          </a:stretch>
        </p:blipFill>
        <p:spPr bwMode="auto">
          <a:xfrm>
            <a:off x="3771235" y="1570038"/>
            <a:ext cx="617537" cy="519112"/>
          </a:xfrm>
          <a:prstGeom prst="rect">
            <a:avLst/>
          </a:prstGeom>
          <a:noFill/>
          <a:ln w="9525">
            <a:noFill/>
            <a:miter lim="800000"/>
            <a:headEnd/>
            <a:tailEnd/>
          </a:ln>
        </p:spPr>
      </p:pic>
      <p:grpSp>
        <p:nvGrpSpPr>
          <p:cNvPr id="97285" name="Group 11"/>
          <p:cNvGrpSpPr>
            <a:grpSpLocks noChangeAspect="1"/>
          </p:cNvGrpSpPr>
          <p:nvPr/>
        </p:nvGrpSpPr>
        <p:grpSpPr bwMode="auto">
          <a:xfrm>
            <a:off x="4137946" y="2710907"/>
            <a:ext cx="844550" cy="779463"/>
            <a:chOff x="793" y="1508"/>
            <a:chExt cx="670" cy="618"/>
          </a:xfrm>
        </p:grpSpPr>
        <p:sp>
          <p:nvSpPr>
            <p:cNvPr id="97334" name="AutoShape 5"/>
            <p:cNvSpPr>
              <a:spLocks noChangeAspect="1" noChangeArrowheads="1"/>
            </p:cNvSpPr>
            <p:nvPr/>
          </p:nvSpPr>
          <p:spPr bwMode="auto">
            <a:xfrm>
              <a:off x="793" y="1508"/>
              <a:ext cx="670" cy="6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9 w 21600"/>
                <a:gd name="T25" fmla="*/ 3146 h 21600"/>
                <a:gd name="T26" fmla="*/ 18441 w 21600"/>
                <a:gd name="T27" fmla="*/ 1845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99" y="10800"/>
                  </a:moveTo>
                  <a:cubicBezTo>
                    <a:pt x="999" y="16213"/>
                    <a:pt x="5387" y="20601"/>
                    <a:pt x="10800" y="20601"/>
                  </a:cubicBezTo>
                  <a:cubicBezTo>
                    <a:pt x="16213" y="20601"/>
                    <a:pt x="20601" y="16213"/>
                    <a:pt x="20601" y="10800"/>
                  </a:cubicBezTo>
                  <a:cubicBezTo>
                    <a:pt x="20601" y="5387"/>
                    <a:pt x="16213" y="999"/>
                    <a:pt x="10800" y="999"/>
                  </a:cubicBezTo>
                  <a:cubicBezTo>
                    <a:pt x="5387" y="999"/>
                    <a:pt x="999" y="5387"/>
                    <a:pt x="999" y="10800"/>
                  </a:cubicBezTo>
                  <a:close/>
                </a:path>
              </a:pathLst>
            </a:custGeom>
            <a:solidFill>
              <a:srgbClr val="00AED1"/>
            </a:solidFill>
            <a:ln w="9525">
              <a:noFill/>
              <a:round/>
              <a:headEnd/>
              <a:tailEnd/>
            </a:ln>
          </p:spPr>
          <p:txBody>
            <a:bodyPr wrap="none" anchor="ctr"/>
            <a:lstStyle/>
            <a:p>
              <a:endParaRPr lang="en-US"/>
            </a:p>
          </p:txBody>
        </p:sp>
        <p:pic>
          <p:nvPicPr>
            <p:cNvPr id="97335" name="Picture 6" descr="i_java_64"/>
            <p:cNvPicPr>
              <a:picLocks noChangeAspect="1" noChangeArrowheads="1"/>
            </p:cNvPicPr>
            <p:nvPr/>
          </p:nvPicPr>
          <p:blipFill>
            <a:blip r:embed="rId4"/>
            <a:srcRect/>
            <a:stretch>
              <a:fillRect/>
            </a:stretch>
          </p:blipFill>
          <p:spPr bwMode="auto">
            <a:xfrm>
              <a:off x="931" y="1642"/>
              <a:ext cx="384" cy="384"/>
            </a:xfrm>
            <a:prstGeom prst="rect">
              <a:avLst/>
            </a:prstGeom>
            <a:noFill/>
            <a:ln w="9525">
              <a:noFill/>
              <a:miter lim="800000"/>
              <a:headEnd/>
              <a:tailEnd/>
            </a:ln>
          </p:spPr>
        </p:pic>
      </p:grpSp>
      <p:sp>
        <p:nvSpPr>
          <p:cNvPr id="97287" name="Slide Number Placeholder 29"/>
          <p:cNvSpPr txBox="1">
            <a:spLocks noGrp="1"/>
          </p:cNvSpPr>
          <p:nvPr/>
        </p:nvSpPr>
        <p:spPr bwMode="auto">
          <a:xfrm>
            <a:off x="328614" y="5751513"/>
            <a:ext cx="2124075" cy="171450"/>
          </a:xfrm>
          <a:prstGeom prst="rect">
            <a:avLst/>
          </a:prstGeom>
          <a:noFill/>
          <a:ln w="9525">
            <a:noFill/>
            <a:miter lim="800000"/>
            <a:headEnd/>
            <a:tailEnd/>
          </a:ln>
        </p:spPr>
        <p:txBody>
          <a:bodyPr lIns="0" tIns="0" rIns="0" bIns="0"/>
          <a:lstStyle/>
          <a:p>
            <a:fld id="{5BE92D11-B25F-4A36-817D-7F2FCD76C596}" type="slidenum">
              <a:rPr lang="en-US" sz="900">
                <a:solidFill>
                  <a:srgbClr val="7F7F7F"/>
                </a:solidFill>
                <a:latin typeface="Arial" charset="0"/>
              </a:rPr>
              <a:pPr/>
              <a:t>13</a:t>
            </a:fld>
            <a:endParaRPr lang="en-US" sz="900">
              <a:solidFill>
                <a:srgbClr val="7F7F7F"/>
              </a:solidFill>
              <a:latin typeface="Arial" charset="0"/>
            </a:endParaRPr>
          </a:p>
        </p:txBody>
      </p:sp>
      <p:pic>
        <p:nvPicPr>
          <p:cNvPr id="97288" name="Picture 8" descr="People Patient Male icon"/>
          <p:cNvPicPr>
            <a:picLocks noChangeAspect="1" noChangeArrowheads="1"/>
          </p:cNvPicPr>
          <p:nvPr/>
        </p:nvPicPr>
        <p:blipFill>
          <a:blip r:embed="rId5"/>
          <a:srcRect/>
          <a:stretch>
            <a:fillRect/>
          </a:stretch>
        </p:blipFill>
        <p:spPr bwMode="auto">
          <a:xfrm>
            <a:off x="2410747" y="2842669"/>
            <a:ext cx="595313" cy="595312"/>
          </a:xfrm>
          <a:prstGeom prst="rect">
            <a:avLst/>
          </a:prstGeom>
          <a:noFill/>
          <a:ln w="9525">
            <a:noFill/>
            <a:miter lim="800000"/>
            <a:headEnd/>
            <a:tailEnd/>
          </a:ln>
        </p:spPr>
      </p:pic>
      <p:sp>
        <p:nvSpPr>
          <p:cNvPr id="97292" name="Line 36"/>
          <p:cNvSpPr>
            <a:spLocks noChangeShapeType="1"/>
          </p:cNvSpPr>
          <p:nvPr/>
        </p:nvSpPr>
        <p:spPr bwMode="auto">
          <a:xfrm flipV="1">
            <a:off x="4982496" y="3154683"/>
            <a:ext cx="993807" cy="0"/>
          </a:xfrm>
          <a:prstGeom prst="line">
            <a:avLst/>
          </a:prstGeom>
          <a:noFill/>
          <a:ln w="25400">
            <a:solidFill>
              <a:srgbClr val="000080"/>
            </a:solidFill>
            <a:round/>
            <a:headEnd/>
            <a:tailEnd type="none" w="lg" len="lg"/>
          </a:ln>
        </p:spPr>
        <p:txBody>
          <a:bodyPr wrap="square">
            <a:spAutoFit/>
          </a:bodyPr>
          <a:lstStyle/>
          <a:p>
            <a:endParaRPr lang="en-US"/>
          </a:p>
        </p:txBody>
      </p:sp>
      <p:sp>
        <p:nvSpPr>
          <p:cNvPr id="97309" name="AutoShape 64"/>
          <p:cNvSpPr>
            <a:spLocks noChangeArrowheads="1"/>
          </p:cNvSpPr>
          <p:nvPr/>
        </p:nvSpPr>
        <p:spPr bwMode="auto">
          <a:xfrm>
            <a:off x="3406109" y="2179639"/>
            <a:ext cx="3841750" cy="2005539"/>
          </a:xfrm>
          <a:prstGeom prst="roundRect">
            <a:avLst>
              <a:gd name="adj" fmla="val 16667"/>
            </a:avLst>
          </a:prstGeom>
          <a:noFill/>
          <a:ln w="28575">
            <a:solidFill>
              <a:srgbClr val="00CCFF"/>
            </a:solidFill>
            <a:prstDash val="dash"/>
            <a:round/>
            <a:headEnd/>
            <a:tailEnd/>
          </a:ln>
        </p:spPr>
        <p:txBody>
          <a:bodyPr wrap="none" anchor="ctr"/>
          <a:lstStyle/>
          <a:p>
            <a:endParaRPr lang="en-US"/>
          </a:p>
        </p:txBody>
      </p:sp>
      <p:pic>
        <p:nvPicPr>
          <p:cNvPr id="97310" name="Picture 14"/>
          <p:cNvPicPr>
            <a:picLocks noChangeAspect="1" noChangeArrowheads="1"/>
          </p:cNvPicPr>
          <p:nvPr/>
        </p:nvPicPr>
        <p:blipFill>
          <a:blip r:embed="rId6"/>
          <a:srcRect/>
          <a:stretch>
            <a:fillRect/>
          </a:stretch>
        </p:blipFill>
        <p:spPr bwMode="auto">
          <a:xfrm>
            <a:off x="5631785" y="1946276"/>
            <a:ext cx="1227137" cy="366713"/>
          </a:xfrm>
          <a:prstGeom prst="rect">
            <a:avLst/>
          </a:prstGeom>
          <a:noFill/>
          <a:ln w="9525">
            <a:noFill/>
            <a:miter lim="800000"/>
            <a:headEnd/>
            <a:tailEnd/>
          </a:ln>
        </p:spPr>
      </p:pic>
      <p:sp>
        <p:nvSpPr>
          <p:cNvPr id="97311" name="Line 41"/>
          <p:cNvSpPr>
            <a:spLocks noChangeShapeType="1"/>
          </p:cNvSpPr>
          <p:nvPr/>
        </p:nvSpPr>
        <p:spPr bwMode="auto">
          <a:xfrm>
            <a:off x="3096546" y="3130006"/>
            <a:ext cx="1041400" cy="6350"/>
          </a:xfrm>
          <a:prstGeom prst="line">
            <a:avLst/>
          </a:prstGeom>
          <a:noFill/>
          <a:ln w="38100">
            <a:solidFill>
              <a:srgbClr val="333399"/>
            </a:solidFill>
            <a:round/>
            <a:headEnd/>
            <a:tailEnd type="triangle" w="lg" len="lg"/>
          </a:ln>
        </p:spPr>
        <p:txBody>
          <a:bodyPr/>
          <a:lstStyle/>
          <a:p>
            <a:endParaRPr lang="en-US"/>
          </a:p>
        </p:txBody>
      </p:sp>
      <p:grpSp>
        <p:nvGrpSpPr>
          <p:cNvPr id="30" name="Group 29"/>
          <p:cNvGrpSpPr>
            <a:grpSpLocks noChangeAspect="1"/>
          </p:cNvGrpSpPr>
          <p:nvPr/>
        </p:nvGrpSpPr>
        <p:grpSpPr bwMode="auto">
          <a:xfrm>
            <a:off x="5826723" y="2788928"/>
            <a:ext cx="1185869" cy="993771"/>
            <a:chOff x="3447" y="681"/>
            <a:chExt cx="926" cy="776"/>
          </a:xfrm>
        </p:grpSpPr>
        <p:sp>
          <p:nvSpPr>
            <p:cNvPr id="31" name="Rectangle 30"/>
            <p:cNvSpPr>
              <a:spLocks noChangeAspect="1" noChangeArrowheads="1"/>
            </p:cNvSpPr>
            <p:nvPr/>
          </p:nvSpPr>
          <p:spPr bwMode="auto">
            <a:xfrm>
              <a:off x="3447" y="1241"/>
              <a:ext cx="926" cy="21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400" kern="1200">
                  <a:solidFill>
                    <a:srgbClr val="191919"/>
                  </a:solidFill>
                  <a:latin typeface="HelvNeue Light for IBM"/>
                  <a:ea typeface="+mn-ea"/>
                  <a:cs typeface="Arial" charset="0"/>
                </a:defRPr>
              </a:lvl1pPr>
              <a:lvl2pPr marL="457200" algn="l" rtl="0" fontAlgn="base">
                <a:spcBef>
                  <a:spcPct val="0"/>
                </a:spcBef>
                <a:spcAft>
                  <a:spcPct val="0"/>
                </a:spcAft>
                <a:defRPr sz="2400" kern="1200">
                  <a:solidFill>
                    <a:srgbClr val="191919"/>
                  </a:solidFill>
                  <a:latin typeface="HelvNeue Light for IBM"/>
                  <a:ea typeface="+mn-ea"/>
                  <a:cs typeface="Arial" charset="0"/>
                </a:defRPr>
              </a:lvl2pPr>
              <a:lvl3pPr marL="914400" algn="l" rtl="0" fontAlgn="base">
                <a:spcBef>
                  <a:spcPct val="0"/>
                </a:spcBef>
                <a:spcAft>
                  <a:spcPct val="0"/>
                </a:spcAft>
                <a:defRPr sz="2400" kern="1200">
                  <a:solidFill>
                    <a:srgbClr val="191919"/>
                  </a:solidFill>
                  <a:latin typeface="HelvNeue Light for IBM"/>
                  <a:ea typeface="+mn-ea"/>
                  <a:cs typeface="Arial" charset="0"/>
                </a:defRPr>
              </a:lvl3pPr>
              <a:lvl4pPr marL="1371600" algn="l" rtl="0" fontAlgn="base">
                <a:spcBef>
                  <a:spcPct val="0"/>
                </a:spcBef>
                <a:spcAft>
                  <a:spcPct val="0"/>
                </a:spcAft>
                <a:defRPr sz="2400" kern="1200">
                  <a:solidFill>
                    <a:srgbClr val="191919"/>
                  </a:solidFill>
                  <a:latin typeface="HelvNeue Light for IBM"/>
                  <a:ea typeface="+mn-ea"/>
                  <a:cs typeface="Arial" charset="0"/>
                </a:defRPr>
              </a:lvl4pPr>
              <a:lvl5pPr marL="1828800" algn="l" rtl="0" fontAlgn="base">
                <a:spcBef>
                  <a:spcPct val="0"/>
                </a:spcBef>
                <a:spcAft>
                  <a:spcPct val="0"/>
                </a:spcAft>
                <a:defRPr sz="2400" kern="1200">
                  <a:solidFill>
                    <a:srgbClr val="191919"/>
                  </a:solidFill>
                  <a:latin typeface="HelvNeue Light for IBM"/>
                  <a:ea typeface="+mn-ea"/>
                  <a:cs typeface="Arial" charset="0"/>
                </a:defRPr>
              </a:lvl5pPr>
              <a:lvl6pPr marL="2286000" algn="l" defTabSz="914400" rtl="0" eaLnBrk="1" latinLnBrk="0" hangingPunct="1">
                <a:defRPr sz="2400" kern="1200">
                  <a:solidFill>
                    <a:srgbClr val="191919"/>
                  </a:solidFill>
                  <a:latin typeface="HelvNeue Light for IBM"/>
                  <a:ea typeface="+mn-ea"/>
                  <a:cs typeface="Arial" charset="0"/>
                </a:defRPr>
              </a:lvl6pPr>
              <a:lvl7pPr marL="2743200" algn="l" defTabSz="914400" rtl="0" eaLnBrk="1" latinLnBrk="0" hangingPunct="1">
                <a:defRPr sz="2400" kern="1200">
                  <a:solidFill>
                    <a:srgbClr val="191919"/>
                  </a:solidFill>
                  <a:latin typeface="HelvNeue Light for IBM"/>
                  <a:ea typeface="+mn-ea"/>
                  <a:cs typeface="Arial" charset="0"/>
                </a:defRPr>
              </a:lvl7pPr>
              <a:lvl8pPr marL="3200400" algn="l" defTabSz="914400" rtl="0" eaLnBrk="1" latinLnBrk="0" hangingPunct="1">
                <a:defRPr sz="2400" kern="1200">
                  <a:solidFill>
                    <a:srgbClr val="191919"/>
                  </a:solidFill>
                  <a:latin typeface="HelvNeue Light for IBM"/>
                  <a:ea typeface="+mn-ea"/>
                  <a:cs typeface="Arial" charset="0"/>
                </a:defRPr>
              </a:lvl8pPr>
              <a:lvl9pPr marL="3657600" algn="l" defTabSz="914400" rtl="0" eaLnBrk="1" latinLnBrk="0" hangingPunct="1">
                <a:defRPr sz="2400" kern="1200">
                  <a:solidFill>
                    <a:srgbClr val="191919"/>
                  </a:solidFill>
                  <a:latin typeface="HelvNeue Light for IBM"/>
                  <a:ea typeface="+mn-ea"/>
                  <a:cs typeface="Arial" charset="0"/>
                </a:defRPr>
              </a:lvl9pPr>
            </a:lstStyle>
            <a:p>
              <a:pPr algn="ctr"/>
              <a:r>
                <a:rPr lang="en-US" sz="1200" dirty="0"/>
                <a:t>SQL Database</a:t>
              </a:r>
            </a:p>
          </p:txBody>
        </p:sp>
        <p:grpSp>
          <p:nvGrpSpPr>
            <p:cNvPr id="32" name="Group 31"/>
            <p:cNvGrpSpPr>
              <a:grpSpLocks noChangeAspect="1"/>
            </p:cNvGrpSpPr>
            <p:nvPr/>
          </p:nvGrpSpPr>
          <p:grpSpPr bwMode="auto">
            <a:xfrm>
              <a:off x="3589" y="681"/>
              <a:ext cx="644" cy="542"/>
              <a:chOff x="3589" y="681"/>
              <a:chExt cx="644" cy="542"/>
            </a:xfrm>
          </p:grpSpPr>
          <p:sp>
            <p:nvSpPr>
              <p:cNvPr id="33" name="AutoShape 23"/>
              <p:cNvSpPr>
                <a:spLocks noChangeAspect="1" noChangeArrowheads="1"/>
              </p:cNvSpPr>
              <p:nvPr/>
            </p:nvSpPr>
            <p:spPr bwMode="auto">
              <a:xfrm>
                <a:off x="3589" y="681"/>
                <a:ext cx="644" cy="542"/>
              </a:xfrm>
              <a:prstGeom prst="hexagon">
                <a:avLst>
                  <a:gd name="adj" fmla="val 29705"/>
                  <a:gd name="vf" fmla="val 115470"/>
                </a:avLst>
              </a:prstGeom>
              <a:noFill/>
              <a:ln w="38100">
                <a:solidFill>
                  <a:srgbClr val="00AED1"/>
                </a:solidFill>
                <a:miter lim="800000"/>
                <a:headEnd/>
                <a:tailEnd/>
              </a:ln>
            </p:spPr>
            <p:txBody>
              <a:bodyPr wrap="none" anchor="ctr"/>
              <a:lstStyle>
                <a:defPPr>
                  <a:defRPr lang="en-US"/>
                </a:defPPr>
                <a:lvl1pPr algn="l" rtl="0" fontAlgn="base">
                  <a:spcBef>
                    <a:spcPct val="0"/>
                  </a:spcBef>
                  <a:spcAft>
                    <a:spcPct val="0"/>
                  </a:spcAft>
                  <a:defRPr sz="2400" kern="1200">
                    <a:solidFill>
                      <a:srgbClr val="191919"/>
                    </a:solidFill>
                    <a:latin typeface="HelvNeue Light for IBM"/>
                    <a:ea typeface="+mn-ea"/>
                    <a:cs typeface="Arial" charset="0"/>
                  </a:defRPr>
                </a:lvl1pPr>
                <a:lvl2pPr marL="457200" algn="l" rtl="0" fontAlgn="base">
                  <a:spcBef>
                    <a:spcPct val="0"/>
                  </a:spcBef>
                  <a:spcAft>
                    <a:spcPct val="0"/>
                  </a:spcAft>
                  <a:defRPr sz="2400" kern="1200">
                    <a:solidFill>
                      <a:srgbClr val="191919"/>
                    </a:solidFill>
                    <a:latin typeface="HelvNeue Light for IBM"/>
                    <a:ea typeface="+mn-ea"/>
                    <a:cs typeface="Arial" charset="0"/>
                  </a:defRPr>
                </a:lvl2pPr>
                <a:lvl3pPr marL="914400" algn="l" rtl="0" fontAlgn="base">
                  <a:spcBef>
                    <a:spcPct val="0"/>
                  </a:spcBef>
                  <a:spcAft>
                    <a:spcPct val="0"/>
                  </a:spcAft>
                  <a:defRPr sz="2400" kern="1200">
                    <a:solidFill>
                      <a:srgbClr val="191919"/>
                    </a:solidFill>
                    <a:latin typeface="HelvNeue Light for IBM"/>
                    <a:ea typeface="+mn-ea"/>
                    <a:cs typeface="Arial" charset="0"/>
                  </a:defRPr>
                </a:lvl3pPr>
                <a:lvl4pPr marL="1371600" algn="l" rtl="0" fontAlgn="base">
                  <a:spcBef>
                    <a:spcPct val="0"/>
                  </a:spcBef>
                  <a:spcAft>
                    <a:spcPct val="0"/>
                  </a:spcAft>
                  <a:defRPr sz="2400" kern="1200">
                    <a:solidFill>
                      <a:srgbClr val="191919"/>
                    </a:solidFill>
                    <a:latin typeface="HelvNeue Light for IBM"/>
                    <a:ea typeface="+mn-ea"/>
                    <a:cs typeface="Arial" charset="0"/>
                  </a:defRPr>
                </a:lvl4pPr>
                <a:lvl5pPr marL="1828800" algn="l" rtl="0" fontAlgn="base">
                  <a:spcBef>
                    <a:spcPct val="0"/>
                  </a:spcBef>
                  <a:spcAft>
                    <a:spcPct val="0"/>
                  </a:spcAft>
                  <a:defRPr sz="2400" kern="1200">
                    <a:solidFill>
                      <a:srgbClr val="191919"/>
                    </a:solidFill>
                    <a:latin typeface="HelvNeue Light for IBM"/>
                    <a:ea typeface="+mn-ea"/>
                    <a:cs typeface="Arial" charset="0"/>
                  </a:defRPr>
                </a:lvl5pPr>
                <a:lvl6pPr marL="2286000" algn="l" defTabSz="914400" rtl="0" eaLnBrk="1" latinLnBrk="0" hangingPunct="1">
                  <a:defRPr sz="2400" kern="1200">
                    <a:solidFill>
                      <a:srgbClr val="191919"/>
                    </a:solidFill>
                    <a:latin typeface="HelvNeue Light for IBM"/>
                    <a:ea typeface="+mn-ea"/>
                    <a:cs typeface="Arial" charset="0"/>
                  </a:defRPr>
                </a:lvl6pPr>
                <a:lvl7pPr marL="2743200" algn="l" defTabSz="914400" rtl="0" eaLnBrk="1" latinLnBrk="0" hangingPunct="1">
                  <a:defRPr sz="2400" kern="1200">
                    <a:solidFill>
                      <a:srgbClr val="191919"/>
                    </a:solidFill>
                    <a:latin typeface="HelvNeue Light for IBM"/>
                    <a:ea typeface="+mn-ea"/>
                    <a:cs typeface="Arial" charset="0"/>
                  </a:defRPr>
                </a:lvl7pPr>
                <a:lvl8pPr marL="3200400" algn="l" defTabSz="914400" rtl="0" eaLnBrk="1" latinLnBrk="0" hangingPunct="1">
                  <a:defRPr sz="2400" kern="1200">
                    <a:solidFill>
                      <a:srgbClr val="191919"/>
                    </a:solidFill>
                    <a:latin typeface="HelvNeue Light for IBM"/>
                    <a:ea typeface="+mn-ea"/>
                    <a:cs typeface="Arial" charset="0"/>
                  </a:defRPr>
                </a:lvl8pPr>
                <a:lvl9pPr marL="3657600" algn="l" defTabSz="914400" rtl="0" eaLnBrk="1" latinLnBrk="0" hangingPunct="1">
                  <a:defRPr sz="2400" kern="1200">
                    <a:solidFill>
                      <a:srgbClr val="191919"/>
                    </a:solidFill>
                    <a:latin typeface="HelvNeue Light for IBM"/>
                    <a:ea typeface="+mn-ea"/>
                    <a:cs typeface="Arial" charset="0"/>
                  </a:defRPr>
                </a:lvl9pPr>
              </a:lstStyle>
              <a:p>
                <a:endParaRPr lang="en-US"/>
              </a:p>
            </p:txBody>
          </p:sp>
          <p:pic>
            <p:nvPicPr>
              <p:cNvPr id="34" name="Picture 33" descr="SQL Database: SQL Database adds an on-demand relational database to your application. Powered by DB2, it provides a managed database service to handle web and transactional workloads."/>
              <p:cNvPicPr>
                <a:picLocks noChangeAspect="1" noChangeArrowheads="1"/>
              </p:cNvPicPr>
              <p:nvPr/>
            </p:nvPicPr>
            <p:blipFill>
              <a:blip r:embed="rId7"/>
              <a:srcRect/>
              <a:stretch>
                <a:fillRect/>
              </a:stretch>
            </p:blipFill>
            <p:spPr bwMode="auto">
              <a:xfrm>
                <a:off x="3724" y="784"/>
                <a:ext cx="369" cy="369"/>
              </a:xfrm>
              <a:prstGeom prst="rect">
                <a:avLst/>
              </a:prstGeom>
              <a:noFill/>
              <a:ln w="9525">
                <a:noFill/>
                <a:miter lim="800000"/>
                <a:headEnd/>
                <a:tailEnd/>
              </a:ln>
            </p:spPr>
          </p:pic>
        </p:grpSp>
      </p:grpSp>
      <p:sp>
        <p:nvSpPr>
          <p:cNvPr id="6" name="AutoShape 2" descr="Image result for apache tomcat image"/>
          <p:cNvSpPr>
            <a:spLocks noChangeAspect="1" noChangeArrowheads="1"/>
          </p:cNvSpPr>
          <p:nvPr/>
        </p:nvSpPr>
        <p:spPr bwMode="auto">
          <a:xfrm>
            <a:off x="155575" y="293688"/>
            <a:ext cx="177165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apache tomcat image"/>
          <p:cNvSpPr>
            <a:spLocks noChangeAspect="1" noChangeArrowheads="1"/>
          </p:cNvSpPr>
          <p:nvPr/>
        </p:nvSpPr>
        <p:spPr bwMode="auto">
          <a:xfrm>
            <a:off x="307975" y="446088"/>
            <a:ext cx="177165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613" y="1771326"/>
            <a:ext cx="762000" cy="762000"/>
          </a:xfrm>
          <a:prstGeom prst="rect">
            <a:avLst/>
          </a:prstGeom>
        </p:spPr>
      </p:pic>
      <p:cxnSp>
        <p:nvCxnSpPr>
          <p:cNvPr id="10" name="Straight Arrow Connector 9"/>
          <p:cNvCxnSpPr/>
          <p:nvPr/>
        </p:nvCxnSpPr>
        <p:spPr bwMode="auto">
          <a:xfrm flipV="1">
            <a:off x="3280381" y="4709146"/>
            <a:ext cx="213040" cy="136420"/>
          </a:xfrm>
          <a:prstGeom prst="straightConnector1">
            <a:avLst/>
          </a:prstGeom>
          <a:noFill/>
          <a:ln w="9525" cap="flat" cmpd="sng" algn="ctr">
            <a:noFill/>
            <a:prstDash val="solid"/>
            <a:round/>
            <a:headEnd type="none" w="med" len="med"/>
            <a:tailEnd type="arrow"/>
          </a:ln>
          <a:effectLst/>
        </p:spPr>
      </p:cxnSp>
      <p:sp>
        <p:nvSpPr>
          <p:cNvPr id="46" name="Line 41"/>
          <p:cNvSpPr>
            <a:spLocks noChangeShapeType="1"/>
          </p:cNvSpPr>
          <p:nvPr/>
        </p:nvSpPr>
        <p:spPr bwMode="auto">
          <a:xfrm>
            <a:off x="2079626" y="2198215"/>
            <a:ext cx="1200755" cy="114773"/>
          </a:xfrm>
          <a:prstGeom prst="line">
            <a:avLst/>
          </a:prstGeom>
          <a:noFill/>
          <a:ln w="38100">
            <a:solidFill>
              <a:srgbClr val="333399"/>
            </a:solidFill>
            <a:round/>
            <a:headEnd/>
            <a:tailEnd type="triangle" w="lg" len="lg"/>
          </a:ln>
        </p:spPr>
        <p:txBody>
          <a:bodyPr/>
          <a:lstStyle/>
          <a:p>
            <a:endParaRPr lang="en-US"/>
          </a:p>
        </p:txBody>
      </p:sp>
      <p:sp>
        <p:nvSpPr>
          <p:cNvPr id="48" name="AutoShape 6"/>
          <p:cNvSpPr>
            <a:spLocks noChangeArrowheads="1"/>
          </p:cNvSpPr>
          <p:nvPr/>
        </p:nvSpPr>
        <p:spPr bwMode="auto">
          <a:xfrm>
            <a:off x="368941" y="1747689"/>
            <a:ext cx="1917084" cy="1041238"/>
          </a:xfrm>
          <a:prstGeom prst="roundRect">
            <a:avLst>
              <a:gd name="adj" fmla="val 16667"/>
            </a:avLst>
          </a:prstGeom>
          <a:noFill/>
          <a:ln w="12700">
            <a:solidFill>
              <a:schemeClr val="tx2"/>
            </a:solidFill>
            <a:round/>
            <a:headEnd/>
            <a:tailEnd/>
          </a:ln>
        </p:spPr>
        <p:txBody>
          <a:bodyPr lIns="0" tIns="0" rIns="0" bIns="0" anchor="b" anchorCtr="1"/>
          <a:lstStyle/>
          <a:p>
            <a:pPr algn="ctr"/>
            <a:endParaRPr lang="en-US" sz="1000" dirty="0"/>
          </a:p>
        </p:txBody>
      </p:sp>
      <p:grpSp>
        <p:nvGrpSpPr>
          <p:cNvPr id="49" name="Group 1"/>
          <p:cNvGrpSpPr>
            <a:grpSpLocks/>
          </p:cNvGrpSpPr>
          <p:nvPr/>
        </p:nvGrpSpPr>
        <p:grpSpPr bwMode="auto">
          <a:xfrm>
            <a:off x="427507" y="1574355"/>
            <a:ext cx="218136" cy="267592"/>
            <a:chOff x="609600" y="2066414"/>
            <a:chExt cx="883635" cy="775211"/>
          </a:xfrm>
        </p:grpSpPr>
        <p:pic>
          <p:nvPicPr>
            <p:cNvPr id="50" name="Picture 49"/>
            <p:cNvPicPr>
              <a:picLocks noChangeAspect="1"/>
            </p:cNvPicPr>
            <p:nvPr/>
          </p:nvPicPr>
          <p:blipFill>
            <a:blip r:embed="rId9" cstate="print">
              <a:duotone>
                <a:schemeClr val="accent1">
                  <a:shade val="45000"/>
                  <a:satMod val="135000"/>
                </a:schemeClr>
                <a:prstClr val="white"/>
              </a:duotone>
              <a:extLst/>
            </a:blip>
            <a:stretch>
              <a:fillRect/>
            </a:stretch>
          </p:blipFill>
          <p:spPr bwMode="auto">
            <a:xfrm>
              <a:off x="609600" y="2066414"/>
              <a:ext cx="567440" cy="775211"/>
            </a:xfrm>
            <a:prstGeom prst="rect">
              <a:avLst/>
            </a:prstGeom>
          </p:spPr>
        </p:pic>
        <p:pic>
          <p:nvPicPr>
            <p:cNvPr id="51" name="Picture 50"/>
            <p:cNvPicPr>
              <a:picLocks noChangeAspect="1"/>
            </p:cNvPicPr>
            <p:nvPr/>
          </p:nvPicPr>
          <p:blipFill>
            <a:blip r:embed="rId9" cstate="print">
              <a:duotone>
                <a:schemeClr val="accent1">
                  <a:shade val="45000"/>
                  <a:satMod val="135000"/>
                </a:schemeClr>
                <a:prstClr val="white"/>
              </a:duotone>
              <a:extLst/>
            </a:blip>
            <a:stretch>
              <a:fillRect/>
            </a:stretch>
          </p:blipFill>
          <p:spPr bwMode="auto">
            <a:xfrm>
              <a:off x="925795" y="2066414"/>
              <a:ext cx="567440" cy="775211"/>
            </a:xfrm>
            <a:prstGeom prst="rect">
              <a:avLst/>
            </a:prstGeom>
          </p:spPr>
        </p:pic>
      </p:grpSp>
      <p:sp>
        <p:nvSpPr>
          <p:cNvPr id="52" name="TextBox 51"/>
          <p:cNvSpPr txBox="1"/>
          <p:nvPr/>
        </p:nvSpPr>
        <p:spPr>
          <a:xfrm>
            <a:off x="757291" y="2787487"/>
            <a:ext cx="1528735" cy="230832"/>
          </a:xfrm>
          <a:prstGeom prst="rect">
            <a:avLst/>
          </a:prstGeom>
          <a:noFill/>
        </p:spPr>
        <p:txBody>
          <a:bodyPr wrap="square" rtlCol="0">
            <a:spAutoFit/>
          </a:bodyPr>
          <a:lstStyle/>
          <a:p>
            <a:pPr algn="ctr"/>
            <a:r>
              <a:rPr lang="en-US" sz="900" b="1" dirty="0"/>
              <a:t>On-Premises</a:t>
            </a:r>
          </a:p>
        </p:txBody>
      </p:sp>
      <p:sp>
        <p:nvSpPr>
          <p:cNvPr id="54" name="Line 41"/>
          <p:cNvSpPr>
            <a:spLocks noChangeShapeType="1"/>
          </p:cNvSpPr>
          <p:nvPr/>
        </p:nvSpPr>
        <p:spPr bwMode="auto">
          <a:xfrm flipV="1">
            <a:off x="1005880" y="2129632"/>
            <a:ext cx="293593" cy="12873"/>
          </a:xfrm>
          <a:prstGeom prst="line">
            <a:avLst/>
          </a:prstGeom>
          <a:noFill/>
          <a:ln w="38100">
            <a:solidFill>
              <a:srgbClr val="333399"/>
            </a:solidFill>
            <a:round/>
            <a:headEnd/>
            <a:tailEnd type="triangle" w="lg" len="lg"/>
          </a:ln>
        </p:spPr>
        <p:txBody>
          <a:bodyPr/>
          <a:lstStyle/>
          <a:p>
            <a:endParaRPr lang="en-US"/>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7341" y="1874537"/>
            <a:ext cx="658789" cy="658789"/>
          </a:xfrm>
          <a:prstGeom prst="rect">
            <a:avLst/>
          </a:prstGeom>
        </p:spPr>
      </p:pic>
      <p:sp>
        <p:nvSpPr>
          <p:cNvPr id="4" name="TextBox 3"/>
          <p:cNvSpPr txBox="1"/>
          <p:nvPr/>
        </p:nvSpPr>
        <p:spPr>
          <a:xfrm>
            <a:off x="3006060" y="301747"/>
            <a:ext cx="2473339" cy="523220"/>
          </a:xfrm>
          <a:prstGeom prst="rect">
            <a:avLst/>
          </a:prstGeom>
          <a:noFill/>
        </p:spPr>
        <p:txBody>
          <a:bodyPr wrap="square" rtlCol="0">
            <a:spAutoFit/>
          </a:bodyPr>
          <a:lstStyle/>
          <a:p>
            <a:r>
              <a:rPr lang="en-US" sz="2800" kern="0" spc="-30" dirty="0" smtClean="0">
                <a:solidFill>
                  <a:srgbClr val="FFFFFF"/>
                </a:solidFill>
                <a:latin typeface="Arial"/>
                <a:cs typeface="Arial"/>
              </a:rPr>
              <a:t>TTTTT</a:t>
            </a:r>
          </a:p>
        </p:txBody>
      </p:sp>
      <p:sp>
        <p:nvSpPr>
          <p:cNvPr id="5" name="Rectangle 4"/>
          <p:cNvSpPr/>
          <p:nvPr/>
        </p:nvSpPr>
        <p:spPr>
          <a:xfrm>
            <a:off x="0" y="82013"/>
            <a:ext cx="9143999" cy="553998"/>
          </a:xfrm>
          <a:prstGeom prst="rect">
            <a:avLst/>
          </a:prstGeom>
        </p:spPr>
        <p:txBody>
          <a:bodyPr wrap="square">
            <a:spAutoFit/>
          </a:bodyPr>
          <a:lstStyle/>
          <a:p>
            <a:pPr algn="ctr"/>
            <a:r>
              <a:rPr lang="en-US" sz="3000" b="1" dirty="0" smtClean="0">
                <a:solidFill>
                  <a:schemeClr val="bg2">
                    <a:lumMod val="50000"/>
                  </a:schemeClr>
                </a:solidFill>
              </a:rPr>
              <a:t>Tomcat </a:t>
            </a:r>
            <a:r>
              <a:rPr lang="en-US" sz="3000" b="1" dirty="0">
                <a:solidFill>
                  <a:schemeClr val="bg2">
                    <a:lumMod val="50000"/>
                  </a:schemeClr>
                </a:solidFill>
              </a:rPr>
              <a:t>application (</a:t>
            </a:r>
            <a:r>
              <a:rPr lang="en-US" sz="3000" b="1" dirty="0" err="1">
                <a:solidFill>
                  <a:schemeClr val="bg2">
                    <a:lumMod val="50000"/>
                  </a:schemeClr>
                </a:solidFill>
              </a:rPr>
              <a:t>RedbookLibrary</a:t>
            </a:r>
            <a:r>
              <a:rPr lang="en-US" sz="3000" b="1" dirty="0">
                <a:solidFill>
                  <a:schemeClr val="bg2">
                    <a:lumMod val="50000"/>
                  </a:schemeClr>
                </a:solidFill>
              </a:rPr>
              <a:t>)</a:t>
            </a:r>
          </a:p>
        </p:txBody>
      </p:sp>
    </p:spTree>
    <p:extLst>
      <p:ext uri="{BB962C8B-B14F-4D97-AF65-F5344CB8AC3E}">
        <p14:creationId xmlns:p14="http://schemas.microsoft.com/office/powerpoint/2010/main" val="3610413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s1"/>
          <p:cNvPicPr/>
          <p:nvPr/>
        </p:nvPicPr>
        <p:blipFill>
          <a:blip r:embed="rId3">
            <a:lum bright="-50000"/>
            <a:alphaModFix/>
          </a:blip>
          <a:srcRect/>
          <a:stretch>
            <a:fillRect/>
          </a:stretch>
        </p:blipFill>
        <p:spPr>
          <a:xfrm>
            <a:off x="0" y="457200"/>
            <a:ext cx="9143999" cy="6400799"/>
          </a:xfrm>
          <a:prstGeom prst="rect">
            <a:avLst/>
          </a:prstGeom>
        </p:spPr>
      </p:pic>
      <p:sp>
        <p:nvSpPr>
          <p:cNvPr id="6" name="Rectangle 5"/>
          <p:cNvSpPr/>
          <p:nvPr/>
        </p:nvSpPr>
        <p:spPr>
          <a:xfrm>
            <a:off x="0" y="0"/>
            <a:ext cx="9143999" cy="369332"/>
          </a:xfrm>
          <a:prstGeom prst="rect">
            <a:avLst/>
          </a:prstGeom>
        </p:spPr>
        <p:txBody>
          <a:bodyPr wrap="square">
            <a:spAutoFit/>
          </a:bodyPr>
          <a:lstStyle/>
          <a:p>
            <a:pPr algn="ctr"/>
            <a:r>
              <a:rPr lang="en-US" dirty="0" smtClean="0">
                <a:latin typeface="Liberation Serif" panose="02020603050405020304" pitchFamily="18" charset="0"/>
                <a:ea typeface="WT Serif J"/>
                <a:cs typeface="Lohit Devanagari"/>
              </a:rPr>
              <a:t>High Level Technology Analysis Results </a:t>
            </a:r>
            <a:r>
              <a:rPr lang="en-US" dirty="0">
                <a:latin typeface="Liberation Serif" panose="02020603050405020304" pitchFamily="18" charset="0"/>
                <a:ea typeface="WT Serif J"/>
                <a:cs typeface="Lohit Devanagari"/>
              </a:rPr>
              <a:t>(in HTML)</a:t>
            </a:r>
            <a:endParaRPr lang="en-US" dirty="0"/>
          </a:p>
        </p:txBody>
      </p:sp>
    </p:spTree>
    <p:extLst>
      <p:ext uri="{BB962C8B-B14F-4D97-AF65-F5344CB8AC3E}">
        <p14:creationId xmlns:p14="http://schemas.microsoft.com/office/powerpoint/2010/main" val="1933516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s7"/>
          <p:cNvPicPr>
            <a:picLocks noGrp="1"/>
          </p:cNvPicPr>
          <p:nvPr>
            <p:ph idx="1"/>
          </p:nvPr>
        </p:nvPicPr>
        <p:blipFill>
          <a:blip r:embed="rId3">
            <a:lum bright="-50000"/>
            <a:alphaModFix/>
          </a:blip>
          <a:srcRect/>
          <a:stretch>
            <a:fillRect/>
          </a:stretch>
        </p:blipFill>
        <p:spPr>
          <a:xfrm>
            <a:off x="0" y="1417638"/>
            <a:ext cx="9144000" cy="5440362"/>
          </a:xfrm>
          <a:prstGeom prst="rect">
            <a:avLst/>
          </a:prstGeom>
        </p:spPr>
      </p:pic>
      <p:pic>
        <p:nvPicPr>
          <p:cNvPr id="6" name="graphics6"/>
          <p:cNvPicPr/>
          <p:nvPr/>
        </p:nvPicPr>
        <p:blipFill>
          <a:blip r:embed="rId4">
            <a:lum bright="-50000"/>
            <a:alphaModFix/>
          </a:blip>
          <a:srcRect/>
          <a:stretch>
            <a:fillRect/>
          </a:stretch>
        </p:blipFill>
        <p:spPr>
          <a:xfrm>
            <a:off x="0" y="0"/>
            <a:ext cx="9143999" cy="1417638"/>
          </a:xfrm>
          <a:prstGeom prst="rect">
            <a:avLst/>
          </a:prstGeom>
        </p:spPr>
      </p:pic>
    </p:spTree>
    <p:extLst>
      <p:ext uri="{BB962C8B-B14F-4D97-AF65-F5344CB8AC3E}">
        <p14:creationId xmlns:p14="http://schemas.microsoft.com/office/powerpoint/2010/main" val="3394465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000" dirty="0" smtClean="0">
                <a:solidFill>
                  <a:schemeClr val="bg2">
                    <a:lumMod val="50000"/>
                  </a:schemeClr>
                </a:solidFill>
              </a:rPr>
              <a:t>Agenda</a:t>
            </a:r>
            <a:endParaRPr lang="en-US" sz="3000" dirty="0">
              <a:solidFill>
                <a:schemeClr val="bg2">
                  <a:lumMod val="50000"/>
                </a:schemeClr>
              </a:solidFill>
            </a:endParaRPr>
          </a:p>
        </p:txBody>
      </p:sp>
      <p:sp>
        <p:nvSpPr>
          <p:cNvPr id="5" name="Content Placeholder 4"/>
          <p:cNvSpPr>
            <a:spLocks noGrp="1"/>
          </p:cNvSpPr>
          <p:nvPr>
            <p:ph idx="1"/>
          </p:nvPr>
        </p:nvSpPr>
        <p:spPr>
          <a:xfrm>
            <a:off x="0" y="1600200"/>
            <a:ext cx="9144000" cy="4525963"/>
          </a:xfrm>
        </p:spPr>
        <p:txBody>
          <a:bodyPr>
            <a:normAutofit/>
          </a:bodyPr>
          <a:lstStyle/>
          <a:p>
            <a:pPr>
              <a:buFont typeface="Arial" panose="020B0604020202020204" pitchFamily="34" charset="0"/>
              <a:buChar char="•"/>
            </a:pPr>
            <a:r>
              <a:rPr lang="en-US" sz="2400" dirty="0" smtClean="0">
                <a:solidFill>
                  <a:schemeClr val="bg1">
                    <a:lumMod val="85000"/>
                  </a:schemeClr>
                </a:solidFill>
              </a:rPr>
              <a:t>What are the features of </a:t>
            </a:r>
            <a:r>
              <a:rPr lang="en-US" sz="2400" dirty="0" err="1" smtClean="0">
                <a:solidFill>
                  <a:schemeClr val="bg1">
                    <a:lumMod val="85000"/>
                  </a:schemeClr>
                </a:solidFill>
              </a:rPr>
              <a:t>Bluemix</a:t>
            </a:r>
            <a:r>
              <a:rPr lang="en-US" sz="2400" dirty="0" smtClean="0">
                <a:solidFill>
                  <a:schemeClr val="bg1">
                    <a:lumMod val="85000"/>
                  </a:schemeClr>
                </a:solidFill>
              </a:rPr>
              <a:t> available to host Java Apps in the Cloud ?</a:t>
            </a:r>
          </a:p>
          <a:p>
            <a:pPr>
              <a:buFont typeface="Arial" panose="020B0604020202020204" pitchFamily="34" charset="0"/>
              <a:buChar char="•"/>
            </a:pPr>
            <a:endParaRPr lang="en-US" sz="2400" dirty="0" smtClean="0">
              <a:solidFill>
                <a:schemeClr val="bg1">
                  <a:lumMod val="85000"/>
                </a:schemeClr>
              </a:solidFill>
            </a:endParaRPr>
          </a:p>
          <a:p>
            <a:pPr>
              <a:buFont typeface="Arial" panose="020B0604020202020204" pitchFamily="34" charset="0"/>
              <a:buChar char="•"/>
            </a:pPr>
            <a:r>
              <a:rPr lang="en-US" sz="2400" dirty="0" smtClean="0">
                <a:solidFill>
                  <a:schemeClr val="bg1">
                    <a:lumMod val="85000"/>
                  </a:schemeClr>
                </a:solidFill>
              </a:rPr>
              <a:t>What is the Tooling available for migrating existing Java Apps to </a:t>
            </a:r>
            <a:r>
              <a:rPr lang="en-US" sz="2400" dirty="0" err="1" smtClean="0">
                <a:solidFill>
                  <a:schemeClr val="bg1">
                    <a:lumMod val="85000"/>
                  </a:schemeClr>
                </a:solidFill>
              </a:rPr>
              <a:t>Bluemix</a:t>
            </a:r>
            <a:r>
              <a:rPr lang="en-US" sz="2400" dirty="0" smtClean="0">
                <a:solidFill>
                  <a:schemeClr val="bg1">
                    <a:lumMod val="85000"/>
                  </a:schemeClr>
                </a:solidFill>
              </a:rPr>
              <a:t>?</a:t>
            </a:r>
          </a:p>
          <a:p>
            <a:pPr>
              <a:buFont typeface="Arial" panose="020B0604020202020204" pitchFamily="34" charset="0"/>
              <a:buChar char="•"/>
            </a:pPr>
            <a:endParaRPr lang="en-US" sz="2400" dirty="0" smtClean="0"/>
          </a:p>
          <a:p>
            <a:r>
              <a:rPr lang="en-US" sz="2400" dirty="0" smtClean="0"/>
              <a:t>What are the refactoring concerns when taking a Java app and moving it to the Cloud?</a:t>
            </a:r>
          </a:p>
        </p:txBody>
      </p:sp>
    </p:spTree>
    <p:extLst>
      <p:ext uri="{BB962C8B-B14F-4D97-AF65-F5344CB8AC3E}">
        <p14:creationId xmlns:p14="http://schemas.microsoft.com/office/powerpoint/2010/main" val="3345793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algn="ctr"/>
            <a:r>
              <a:rPr lang="en-US" sz="3000" dirty="0" smtClean="0">
                <a:solidFill>
                  <a:schemeClr val="bg2">
                    <a:lumMod val="50000"/>
                  </a:schemeClr>
                </a:solidFill>
              </a:rPr>
              <a:t>VCAP_SERVICES vs. Automatic Configuration</a:t>
            </a:r>
            <a:endParaRPr lang="en-US" sz="3000" dirty="0">
              <a:solidFill>
                <a:schemeClr val="bg2">
                  <a:lumMod val="50000"/>
                </a:schemeClr>
              </a:solidFill>
            </a:endParaRPr>
          </a:p>
        </p:txBody>
      </p:sp>
      <p:sp>
        <p:nvSpPr>
          <p:cNvPr id="3" name="Content Placeholder 2"/>
          <p:cNvSpPr>
            <a:spLocks noGrp="1"/>
          </p:cNvSpPr>
          <p:nvPr>
            <p:ph idx="1"/>
          </p:nvPr>
        </p:nvSpPr>
        <p:spPr>
          <a:xfrm>
            <a:off x="0" y="1600200"/>
            <a:ext cx="9144000" cy="4525963"/>
          </a:xfrm>
        </p:spPr>
        <p:txBody>
          <a:bodyPr>
            <a:normAutofit lnSpcReduction="10000"/>
          </a:bodyPr>
          <a:lstStyle/>
          <a:p>
            <a:r>
              <a:rPr lang="en-US" sz="2000" dirty="0" smtClean="0"/>
              <a:t>Settings for each service bound to a runtime are stored in VCAP_SERVICES</a:t>
            </a:r>
          </a:p>
          <a:p>
            <a:pPr lvl="1"/>
            <a:r>
              <a:rPr lang="en-US" sz="2000" dirty="0" smtClean="0"/>
              <a:t>VCAP_SERVICES is a Cloud Foundry feature</a:t>
            </a:r>
          </a:p>
          <a:p>
            <a:pPr lvl="1"/>
            <a:r>
              <a:rPr lang="en-US" sz="2000" dirty="0" smtClean="0"/>
              <a:t>JSON that lists the URL, username, password, etc. for connecting to the services</a:t>
            </a:r>
          </a:p>
          <a:p>
            <a:pPr lvl="1"/>
            <a:r>
              <a:rPr lang="en-US" sz="2000" dirty="0" smtClean="0"/>
              <a:t>App code parses the data, uses the settings to connect to the services</a:t>
            </a:r>
          </a:p>
          <a:p>
            <a:pPr lvl="1"/>
            <a:r>
              <a:rPr lang="en-US" sz="2000" dirty="0" smtClean="0"/>
              <a:t>This connection code should be run exactly once. Where should it go?</a:t>
            </a:r>
          </a:p>
          <a:p>
            <a:endParaRPr lang="en-US" sz="2000" dirty="0" smtClean="0"/>
          </a:p>
          <a:p>
            <a:r>
              <a:rPr lang="en-US" sz="2000" dirty="0" smtClean="0"/>
              <a:t>All languages in </a:t>
            </a:r>
            <a:r>
              <a:rPr lang="en-US" sz="2000" dirty="0" err="1" smtClean="0"/>
              <a:t>Bluemix</a:t>
            </a:r>
            <a:r>
              <a:rPr lang="en-US" sz="2000" dirty="0" smtClean="0"/>
              <a:t> use VCAP_SERVICES</a:t>
            </a:r>
          </a:p>
          <a:p>
            <a:pPr lvl="1"/>
            <a:r>
              <a:rPr lang="en-US" sz="2000" dirty="0" smtClean="0"/>
              <a:t>Including Liberty apps deployed as WAR files (Java SE, Tomcat)</a:t>
            </a:r>
          </a:p>
          <a:p>
            <a:endParaRPr lang="en-US" sz="2000" dirty="0" smtClean="0"/>
          </a:p>
          <a:p>
            <a:r>
              <a:rPr lang="en-US" sz="2000" dirty="0" smtClean="0"/>
              <a:t>The Liberty </a:t>
            </a:r>
            <a:r>
              <a:rPr lang="en-US" sz="2000" dirty="0" err="1" smtClean="0"/>
              <a:t>buildpack</a:t>
            </a:r>
            <a:r>
              <a:rPr lang="en-US" sz="2000" dirty="0" smtClean="0"/>
              <a:t> deploys Java EE apps using auto configuration</a:t>
            </a:r>
          </a:p>
          <a:p>
            <a:pPr lvl="1"/>
            <a:r>
              <a:rPr lang="en-US" sz="2000" dirty="0" smtClean="0"/>
              <a:t>Updates </a:t>
            </a:r>
            <a:r>
              <a:rPr lang="en-US" sz="2000" dirty="0" err="1" smtClean="0"/>
              <a:t>config</a:t>
            </a:r>
            <a:r>
              <a:rPr lang="en-US" sz="2000" dirty="0" smtClean="0"/>
              <a:t> files like </a:t>
            </a:r>
            <a:r>
              <a:rPr lang="en-US" sz="2000" dirty="0" err="1" smtClean="0"/>
              <a:t>server.xml</a:t>
            </a:r>
            <a:r>
              <a:rPr lang="en-US" sz="2000" dirty="0" smtClean="0"/>
              <a:t> to configure the runtime for the services</a:t>
            </a:r>
          </a:p>
          <a:p>
            <a:pPr lvl="1"/>
            <a:r>
              <a:rPr lang="en-US" sz="2000" dirty="0" smtClean="0"/>
              <a:t>See </a:t>
            </a:r>
            <a:r>
              <a:rPr lang="en-US" sz="2000" dirty="0">
                <a:hlinkClick r:id="rId3"/>
              </a:rPr>
              <a:t>Automatic configuration of bound </a:t>
            </a:r>
            <a:r>
              <a:rPr lang="en-US" sz="2000" dirty="0" smtClean="0">
                <a:hlinkClick r:id="rId3"/>
              </a:rPr>
              <a:t>services</a:t>
            </a:r>
            <a:endParaRPr lang="en-US" sz="2000" dirty="0" smtClean="0"/>
          </a:p>
          <a:p>
            <a:endParaRPr lang="en-US"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17</a:t>
            </a:fld>
            <a:endParaRPr lang="en-US"/>
          </a:p>
        </p:txBody>
      </p:sp>
      <p:pic>
        <p:nvPicPr>
          <p:cNvPr id="8" name="Picture 7"/>
          <p:cNvPicPr>
            <a:picLocks noChangeAspect="1"/>
          </p:cNvPicPr>
          <p:nvPr/>
        </p:nvPicPr>
        <p:blipFill>
          <a:blip r:embed="rId4"/>
          <a:stretch>
            <a:fillRect/>
          </a:stretch>
        </p:blipFill>
        <p:spPr>
          <a:xfrm>
            <a:off x="7970626" y="5538966"/>
            <a:ext cx="1173374" cy="1319034"/>
          </a:xfrm>
          <a:prstGeom prst="rect">
            <a:avLst/>
          </a:prstGeom>
        </p:spPr>
      </p:pic>
    </p:spTree>
    <p:extLst>
      <p:ext uri="{BB962C8B-B14F-4D97-AF65-F5344CB8AC3E}">
        <p14:creationId xmlns:p14="http://schemas.microsoft.com/office/powerpoint/2010/main" val="2882632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1" y="67734"/>
            <a:ext cx="8229600" cy="681774"/>
          </a:xfrm>
        </p:spPr>
        <p:txBody>
          <a:bodyPr>
            <a:normAutofit/>
          </a:bodyPr>
          <a:lstStyle/>
          <a:p>
            <a:pPr algn="ctr"/>
            <a:r>
              <a:rPr lang="en-US" sz="3000" dirty="0" smtClean="0">
                <a:solidFill>
                  <a:schemeClr val="bg2">
                    <a:lumMod val="50000"/>
                  </a:schemeClr>
                </a:solidFill>
              </a:rPr>
              <a:t>Session Affinity</a:t>
            </a:r>
            <a:endParaRPr lang="en-US" sz="3000" dirty="0">
              <a:solidFill>
                <a:schemeClr val="bg2">
                  <a:lumMod val="50000"/>
                </a:schemeClr>
              </a:solidFill>
            </a:endParaRPr>
          </a:p>
        </p:txBody>
      </p:sp>
      <p:sp>
        <p:nvSpPr>
          <p:cNvPr id="3" name="Content Placeholder 2"/>
          <p:cNvSpPr>
            <a:spLocks noGrp="1"/>
          </p:cNvSpPr>
          <p:nvPr>
            <p:ph idx="1"/>
          </p:nvPr>
        </p:nvSpPr>
        <p:spPr>
          <a:xfrm>
            <a:off x="0" y="749508"/>
            <a:ext cx="9144000" cy="5376655"/>
          </a:xfrm>
        </p:spPr>
        <p:txBody>
          <a:bodyPr>
            <a:normAutofit fontScale="77500" lnSpcReduction="20000"/>
          </a:bodyPr>
          <a:lstStyle/>
          <a:p>
            <a:r>
              <a:rPr lang="en-US" sz="2600" dirty="0" smtClean="0"/>
              <a:t>WAS Full profile: Successive HTTP requests from the same user/browser</a:t>
            </a:r>
          </a:p>
          <a:p>
            <a:pPr lvl="1"/>
            <a:r>
              <a:rPr lang="en-US" sz="2600" i="1" dirty="0" smtClean="0"/>
              <a:t>No session affinity</a:t>
            </a:r>
            <a:r>
              <a:rPr lang="en-US" sz="2600" dirty="0" smtClean="0"/>
              <a:t>: Request is distributed to any cluster member, who must load session from the session database in order to perform the request</a:t>
            </a:r>
          </a:p>
          <a:p>
            <a:pPr lvl="1"/>
            <a:r>
              <a:rPr lang="en-US" sz="2600" i="1" dirty="0" smtClean="0"/>
              <a:t>With session affinity</a:t>
            </a:r>
            <a:r>
              <a:rPr lang="en-US" sz="2600" dirty="0" smtClean="0"/>
              <a:t>: Session is assigned to a particular cluster member, which keeps the session cached. Requests from that user are directed to that server. Session database is just for failover.</a:t>
            </a:r>
          </a:p>
          <a:p>
            <a:r>
              <a:rPr lang="en-US" sz="2600" dirty="0" smtClean="0"/>
              <a:t>Liberty for Java (and other runtimes) does not support session affinity</a:t>
            </a:r>
          </a:p>
          <a:p>
            <a:r>
              <a:rPr lang="en-US" sz="2600" dirty="0" smtClean="0"/>
              <a:t>How to implement </a:t>
            </a:r>
            <a:r>
              <a:rPr lang="en-US" sz="2600" dirty="0"/>
              <a:t>session </a:t>
            </a:r>
            <a:r>
              <a:rPr lang="en-US" sz="2600" dirty="0" smtClean="0"/>
              <a:t>affinity-like behavior in </a:t>
            </a:r>
            <a:r>
              <a:rPr lang="en-US" sz="2600" dirty="0" err="1" smtClean="0"/>
              <a:t>Bluemix</a:t>
            </a:r>
            <a:endParaRPr lang="en-US" sz="2600" dirty="0" smtClean="0"/>
          </a:p>
          <a:p>
            <a:pPr lvl="1"/>
            <a:r>
              <a:rPr lang="en-US" sz="2600" dirty="0"/>
              <a:t>Use the Session </a:t>
            </a:r>
            <a:r>
              <a:rPr lang="en-US" sz="2600" dirty="0" smtClean="0"/>
              <a:t>Cache service</a:t>
            </a:r>
          </a:p>
          <a:p>
            <a:pPr lvl="1"/>
            <a:r>
              <a:rPr lang="en-US" sz="2600" dirty="0" smtClean="0"/>
              <a:t>Implement a session database</a:t>
            </a:r>
          </a:p>
          <a:p>
            <a:r>
              <a:rPr lang="en-US" sz="2600" dirty="0"/>
              <a:t>How apps use Session </a:t>
            </a:r>
            <a:r>
              <a:rPr lang="en-US" sz="2600" dirty="0" smtClean="0"/>
              <a:t>Cache</a:t>
            </a:r>
          </a:p>
          <a:p>
            <a:pPr lvl="1"/>
            <a:r>
              <a:rPr lang="en-US" sz="2600" dirty="0" smtClean="0"/>
              <a:t>App instance does not cache session</a:t>
            </a:r>
          </a:p>
          <a:p>
            <a:pPr lvl="1"/>
            <a:r>
              <a:rPr lang="en-US" sz="2600" dirty="0" smtClean="0"/>
              <a:t>Request is distributed to any app instance</a:t>
            </a:r>
          </a:p>
          <a:p>
            <a:pPr lvl="1"/>
            <a:r>
              <a:rPr lang="en-US" sz="2600" dirty="0" smtClean="0"/>
              <a:t>App instance loads session, performs request, releases session</a:t>
            </a:r>
          </a:p>
          <a:p>
            <a:r>
              <a:rPr lang="en-US" sz="2600" dirty="0" smtClean="0"/>
              <a:t>When to use </a:t>
            </a:r>
            <a:r>
              <a:rPr lang="en-US" sz="2600" dirty="0"/>
              <a:t>Session </a:t>
            </a:r>
            <a:r>
              <a:rPr lang="en-US" sz="2600" dirty="0" smtClean="0"/>
              <a:t>Cache</a:t>
            </a:r>
          </a:p>
          <a:p>
            <a:pPr lvl="1"/>
            <a:r>
              <a:rPr lang="en-US" sz="2600" dirty="0" smtClean="0"/>
              <a:t>Helpful for a single server, keeps it stateless</a:t>
            </a:r>
          </a:p>
          <a:p>
            <a:pPr lvl="1"/>
            <a:r>
              <a:rPr lang="en-US" sz="2600" dirty="0" smtClean="0"/>
              <a:t>Necessary for multiple instances, such </a:t>
            </a:r>
            <a:r>
              <a:rPr lang="en-US" sz="2600" dirty="0"/>
              <a:t>as Auto-Scaling </a:t>
            </a:r>
            <a:r>
              <a:rPr lang="en-US" sz="2600" dirty="0" smtClean="0"/>
              <a:t>service</a:t>
            </a:r>
          </a:p>
          <a:p>
            <a:r>
              <a:rPr lang="en-US" sz="2600" dirty="0"/>
              <a:t>12-Factor </a:t>
            </a:r>
            <a:r>
              <a:rPr lang="en-US" sz="2600" dirty="0" smtClean="0"/>
              <a:t>App </a:t>
            </a:r>
            <a:r>
              <a:rPr lang="en-US" sz="2600" dirty="0"/>
              <a:t>best practice #6: Processes</a:t>
            </a:r>
            <a:endParaRPr lang="en-US" sz="2600" dirty="0" smtClean="0"/>
          </a:p>
          <a:p>
            <a:pPr lvl="1"/>
            <a:endParaRPr lang="en-US"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18</a:t>
            </a:fld>
            <a:endParaRPr lang="en-US"/>
          </a:p>
        </p:txBody>
      </p:sp>
      <p:grpSp>
        <p:nvGrpSpPr>
          <p:cNvPr id="7" name="Group 55"/>
          <p:cNvGrpSpPr>
            <a:grpSpLocks noChangeAspect="1"/>
          </p:cNvGrpSpPr>
          <p:nvPr/>
        </p:nvGrpSpPr>
        <p:grpSpPr bwMode="auto">
          <a:xfrm>
            <a:off x="7915275" y="3046740"/>
            <a:ext cx="1022350" cy="1346200"/>
            <a:chOff x="597" y="1751"/>
            <a:chExt cx="644" cy="848"/>
          </a:xfrm>
        </p:grpSpPr>
        <p:sp>
          <p:nvSpPr>
            <p:cNvPr id="8" name="Rectangle 33"/>
            <p:cNvSpPr>
              <a:spLocks noChangeAspect="1" noChangeArrowheads="1"/>
            </p:cNvSpPr>
            <p:nvPr/>
          </p:nvSpPr>
          <p:spPr bwMode="auto">
            <a:xfrm>
              <a:off x="700" y="2311"/>
              <a:ext cx="456" cy="288"/>
            </a:xfrm>
            <a:prstGeom prst="rect">
              <a:avLst/>
            </a:prstGeom>
            <a:noFill/>
            <a:ln w="9525">
              <a:noFill/>
              <a:miter lim="800000"/>
              <a:headEnd/>
              <a:tailEnd/>
            </a:ln>
          </p:spPr>
          <p:txBody>
            <a:bodyPr wrap="none">
              <a:spAutoFit/>
            </a:bodyPr>
            <a:lstStyle/>
            <a:p>
              <a:pPr algn="ctr"/>
              <a:r>
                <a:rPr lang="en-US" sz="1200"/>
                <a:t>Session</a:t>
              </a:r>
            </a:p>
            <a:p>
              <a:pPr algn="ctr"/>
              <a:r>
                <a:rPr lang="en-US" sz="1200"/>
                <a:t>Cache</a:t>
              </a:r>
            </a:p>
          </p:txBody>
        </p:sp>
        <p:grpSp>
          <p:nvGrpSpPr>
            <p:cNvPr id="9" name="Group 54"/>
            <p:cNvGrpSpPr>
              <a:grpSpLocks noChangeAspect="1"/>
            </p:cNvGrpSpPr>
            <p:nvPr/>
          </p:nvGrpSpPr>
          <p:grpSpPr bwMode="auto">
            <a:xfrm>
              <a:off x="597" y="1751"/>
              <a:ext cx="644" cy="542"/>
              <a:chOff x="597" y="1751"/>
              <a:chExt cx="644" cy="542"/>
            </a:xfrm>
          </p:grpSpPr>
          <p:sp>
            <p:nvSpPr>
              <p:cNvPr id="10" name="AutoShape 25"/>
              <p:cNvSpPr>
                <a:spLocks noChangeAspect="1" noChangeArrowheads="1"/>
              </p:cNvSpPr>
              <p:nvPr/>
            </p:nvSpPr>
            <p:spPr bwMode="auto">
              <a:xfrm>
                <a:off x="597" y="1751"/>
                <a:ext cx="644" cy="542"/>
              </a:xfrm>
              <a:prstGeom prst="hexagon">
                <a:avLst>
                  <a:gd name="adj" fmla="val 29705"/>
                  <a:gd name="vf" fmla="val 115470"/>
                </a:avLst>
              </a:prstGeom>
              <a:noFill/>
              <a:ln w="38100">
                <a:solidFill>
                  <a:srgbClr val="00AED1"/>
                </a:solidFill>
                <a:miter lim="800000"/>
                <a:headEnd/>
                <a:tailEnd/>
              </a:ln>
            </p:spPr>
            <p:txBody>
              <a:bodyPr wrap="none" anchor="ctr"/>
              <a:lstStyle/>
              <a:p>
                <a:endParaRPr lang="en-US"/>
              </a:p>
            </p:txBody>
          </p:sp>
          <p:pic>
            <p:nvPicPr>
              <p:cNvPr id="11" name="Picture 35" descr="Session Cache: Improve application resiliency by storing session state information across many HTTP requests. Enable persistent HTTP sessions for your application and seamless session recovery in event of an application failure."/>
              <p:cNvPicPr>
                <a:picLocks noChangeAspect="1" noChangeArrowheads="1"/>
              </p:cNvPicPr>
              <p:nvPr/>
            </p:nvPicPr>
            <p:blipFill>
              <a:blip r:embed="rId2"/>
              <a:srcRect/>
              <a:stretch>
                <a:fillRect/>
              </a:stretch>
            </p:blipFill>
            <p:spPr bwMode="auto">
              <a:xfrm>
                <a:off x="740" y="1844"/>
                <a:ext cx="359" cy="359"/>
              </a:xfrm>
              <a:prstGeom prst="rect">
                <a:avLst/>
              </a:prstGeom>
              <a:noFill/>
              <a:ln w="9525">
                <a:noFill/>
                <a:miter lim="800000"/>
                <a:headEnd/>
                <a:tailEnd/>
              </a:ln>
            </p:spPr>
          </p:pic>
        </p:grpSp>
      </p:grpSp>
      <p:grpSp>
        <p:nvGrpSpPr>
          <p:cNvPr id="12" name="Group 26"/>
          <p:cNvGrpSpPr>
            <a:grpSpLocks noChangeAspect="1"/>
          </p:cNvGrpSpPr>
          <p:nvPr/>
        </p:nvGrpSpPr>
        <p:grpSpPr bwMode="auto">
          <a:xfrm>
            <a:off x="7915275" y="4943273"/>
            <a:ext cx="1044575" cy="1160462"/>
            <a:chOff x="1626" y="699"/>
            <a:chExt cx="658" cy="731"/>
          </a:xfrm>
        </p:grpSpPr>
        <p:sp>
          <p:nvSpPr>
            <p:cNvPr id="13" name="Rectangle 31"/>
            <p:cNvSpPr>
              <a:spLocks noChangeAspect="1" noChangeArrowheads="1"/>
            </p:cNvSpPr>
            <p:nvPr/>
          </p:nvSpPr>
          <p:spPr bwMode="auto">
            <a:xfrm>
              <a:off x="1626" y="1257"/>
              <a:ext cx="658" cy="173"/>
            </a:xfrm>
            <a:prstGeom prst="rect">
              <a:avLst/>
            </a:prstGeom>
            <a:noFill/>
            <a:ln w="9525">
              <a:noFill/>
              <a:miter lim="800000"/>
              <a:headEnd/>
              <a:tailEnd/>
            </a:ln>
          </p:spPr>
          <p:txBody>
            <a:bodyPr wrap="none">
              <a:spAutoFit/>
            </a:bodyPr>
            <a:lstStyle/>
            <a:p>
              <a:pPr algn="ctr"/>
              <a:r>
                <a:rPr lang="en-US" sz="1200"/>
                <a:t>Auto-Scaling</a:t>
              </a:r>
            </a:p>
          </p:txBody>
        </p:sp>
        <p:grpSp>
          <p:nvGrpSpPr>
            <p:cNvPr id="14" name="Group 25"/>
            <p:cNvGrpSpPr>
              <a:grpSpLocks noChangeAspect="1"/>
            </p:cNvGrpSpPr>
            <p:nvPr/>
          </p:nvGrpSpPr>
          <p:grpSpPr bwMode="auto">
            <a:xfrm>
              <a:off x="1630" y="699"/>
              <a:ext cx="644" cy="542"/>
              <a:chOff x="1630" y="699"/>
              <a:chExt cx="644" cy="542"/>
            </a:xfrm>
          </p:grpSpPr>
          <p:sp>
            <p:nvSpPr>
              <p:cNvPr id="15" name="AutoShape 22"/>
              <p:cNvSpPr>
                <a:spLocks noChangeAspect="1" noChangeArrowheads="1"/>
              </p:cNvSpPr>
              <p:nvPr/>
            </p:nvSpPr>
            <p:spPr bwMode="auto">
              <a:xfrm>
                <a:off x="1630" y="699"/>
                <a:ext cx="644" cy="542"/>
              </a:xfrm>
              <a:prstGeom prst="hexagon">
                <a:avLst>
                  <a:gd name="adj" fmla="val 29705"/>
                  <a:gd name="vf" fmla="val 115470"/>
                </a:avLst>
              </a:prstGeom>
              <a:noFill/>
              <a:ln w="38100">
                <a:solidFill>
                  <a:srgbClr val="00AED1"/>
                </a:solidFill>
                <a:miter lim="800000"/>
                <a:headEnd/>
                <a:tailEnd/>
              </a:ln>
            </p:spPr>
            <p:txBody>
              <a:bodyPr wrap="none" anchor="ctr"/>
              <a:lstStyle/>
              <a:p>
                <a:endParaRPr lang="en-US"/>
              </a:p>
            </p:txBody>
          </p:sp>
          <p:pic>
            <p:nvPicPr>
              <p:cNvPr id="16" name="Picture 22" descr="autoscaling64"/>
              <p:cNvPicPr>
                <a:picLocks noChangeAspect="1" noChangeArrowheads="1"/>
              </p:cNvPicPr>
              <p:nvPr/>
            </p:nvPicPr>
            <p:blipFill>
              <a:blip r:embed="rId3"/>
              <a:srcRect/>
              <a:stretch>
                <a:fillRect/>
              </a:stretch>
            </p:blipFill>
            <p:spPr bwMode="auto">
              <a:xfrm>
                <a:off x="1732" y="742"/>
                <a:ext cx="427" cy="427"/>
              </a:xfrm>
              <a:prstGeom prst="rect">
                <a:avLst/>
              </a:prstGeom>
              <a:noFill/>
              <a:ln w="9525">
                <a:noFill/>
                <a:miter lim="800000"/>
                <a:headEnd/>
                <a:tailEnd/>
              </a:ln>
            </p:spPr>
          </p:pic>
        </p:grpSp>
      </p:grpSp>
    </p:spTree>
    <p:extLst>
      <p:ext uri="{BB962C8B-B14F-4D97-AF65-F5344CB8AC3E}">
        <p14:creationId xmlns:p14="http://schemas.microsoft.com/office/powerpoint/2010/main" val="2024216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096"/>
            <a:ext cx="9144000" cy="1143000"/>
          </a:xfrm>
        </p:spPr>
        <p:txBody>
          <a:bodyPr>
            <a:normAutofit/>
          </a:bodyPr>
          <a:lstStyle/>
          <a:p>
            <a:pPr algn="ctr"/>
            <a:r>
              <a:rPr lang="en-US" sz="3000" dirty="0" smtClean="0">
                <a:solidFill>
                  <a:schemeClr val="bg2">
                    <a:lumMod val="50000"/>
                  </a:schemeClr>
                </a:solidFill>
              </a:rPr>
              <a:t>Application External Dependencies</a:t>
            </a:r>
            <a:endParaRPr lang="en-US" sz="3000" dirty="0">
              <a:solidFill>
                <a:schemeClr val="bg2">
                  <a:lumMod val="50000"/>
                </a:schemeClr>
              </a:solidFill>
            </a:endParaRPr>
          </a:p>
        </p:txBody>
      </p:sp>
      <p:sp>
        <p:nvSpPr>
          <p:cNvPr id="3" name="Content Placeholder 2"/>
          <p:cNvSpPr>
            <a:spLocks noGrp="1"/>
          </p:cNvSpPr>
          <p:nvPr>
            <p:ph idx="1"/>
          </p:nvPr>
        </p:nvSpPr>
        <p:spPr>
          <a:xfrm>
            <a:off x="457200" y="1012904"/>
            <a:ext cx="8229600" cy="4525963"/>
          </a:xfrm>
        </p:spPr>
        <p:txBody>
          <a:bodyPr>
            <a:noAutofit/>
          </a:bodyPr>
          <a:lstStyle/>
          <a:p>
            <a:r>
              <a:rPr lang="en-US" sz="2000" dirty="0" smtClean="0"/>
              <a:t>Applications usually depend on external resources</a:t>
            </a:r>
          </a:p>
          <a:p>
            <a:pPr lvl="1"/>
            <a:r>
              <a:rPr lang="en-US" sz="2000" dirty="0" smtClean="0"/>
              <a:t>Databases</a:t>
            </a:r>
          </a:p>
          <a:p>
            <a:pPr lvl="1"/>
            <a:r>
              <a:rPr lang="en-US" sz="2000" dirty="0" smtClean="0"/>
              <a:t>Messaging systems</a:t>
            </a:r>
          </a:p>
          <a:p>
            <a:pPr lvl="1"/>
            <a:r>
              <a:rPr lang="en-US" sz="2000" dirty="0" smtClean="0"/>
              <a:t>LDAP identity managers</a:t>
            </a:r>
          </a:p>
          <a:p>
            <a:r>
              <a:rPr lang="en-US" sz="2000" dirty="0" smtClean="0"/>
              <a:t>Move an application to </a:t>
            </a:r>
            <a:r>
              <a:rPr lang="en-US" sz="2000" dirty="0" err="1" smtClean="0"/>
              <a:t>Bluemix</a:t>
            </a:r>
            <a:endParaRPr lang="en-US" sz="2000" dirty="0"/>
          </a:p>
          <a:p>
            <a:pPr lvl="1"/>
            <a:r>
              <a:rPr lang="en-US" sz="2000" dirty="0" smtClean="0"/>
              <a:t>What about its dependencies?</a:t>
            </a:r>
          </a:p>
          <a:p>
            <a:r>
              <a:rPr lang="en-US" sz="2000" dirty="0" smtClean="0"/>
              <a:t>Two options</a:t>
            </a:r>
          </a:p>
          <a:p>
            <a:pPr lvl="1"/>
            <a:r>
              <a:rPr lang="en-US" sz="2000" dirty="0" smtClean="0"/>
              <a:t>Move the dependent to </a:t>
            </a:r>
            <a:r>
              <a:rPr lang="en-US" sz="2000" dirty="0" err="1" smtClean="0"/>
              <a:t>Bluemix</a:t>
            </a:r>
            <a:endParaRPr lang="en-US" sz="2000" dirty="0" smtClean="0"/>
          </a:p>
          <a:p>
            <a:pPr lvl="2"/>
            <a:r>
              <a:rPr lang="en-US" sz="2000" dirty="0" smtClean="0"/>
              <a:t>For example, move the data in an SQL database into an SQL Database instance</a:t>
            </a:r>
          </a:p>
          <a:p>
            <a:pPr lvl="1"/>
            <a:r>
              <a:rPr lang="en-US" sz="2000" dirty="0" smtClean="0"/>
              <a:t>Connect to the dependent from </a:t>
            </a:r>
            <a:r>
              <a:rPr lang="en-US" sz="2000" dirty="0" err="1" smtClean="0"/>
              <a:t>Bluemix</a:t>
            </a:r>
            <a:endParaRPr lang="en-US" sz="2000" dirty="0" smtClean="0"/>
          </a:p>
          <a:p>
            <a:r>
              <a:rPr lang="en-US" sz="2000" dirty="0" smtClean="0"/>
              <a:t>Connecting to on-</a:t>
            </a:r>
            <a:r>
              <a:rPr lang="en-US" sz="2000" dirty="0" err="1" smtClean="0"/>
              <a:t>prem</a:t>
            </a:r>
            <a:r>
              <a:rPr lang="en-US" sz="2000" dirty="0" smtClean="0"/>
              <a:t> resources from </a:t>
            </a:r>
            <a:r>
              <a:rPr lang="en-US" sz="2000" dirty="0" err="1" smtClean="0"/>
              <a:t>Bluemix</a:t>
            </a:r>
            <a:endParaRPr lang="en-US" sz="2000" dirty="0" smtClean="0"/>
          </a:p>
          <a:p>
            <a:pPr lvl="1"/>
            <a:r>
              <a:rPr lang="en-US" sz="2000" dirty="0" smtClean="0"/>
              <a:t>Each application dependency is an on-</a:t>
            </a:r>
            <a:r>
              <a:rPr lang="en-US" sz="2000" dirty="0" err="1" smtClean="0"/>
              <a:t>prem</a:t>
            </a:r>
            <a:r>
              <a:rPr lang="en-US" sz="2000" dirty="0" smtClean="0"/>
              <a:t> resource</a:t>
            </a:r>
            <a:endParaRPr lang="en-US" sz="2000"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19</a:t>
            </a:fld>
            <a:endParaRPr lang="en-US"/>
          </a:p>
        </p:txBody>
      </p:sp>
    </p:spTree>
    <p:extLst>
      <p:ext uri="{BB962C8B-B14F-4D97-AF65-F5344CB8AC3E}">
        <p14:creationId xmlns:p14="http://schemas.microsoft.com/office/powerpoint/2010/main" val="768571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000" dirty="0" smtClean="0">
                <a:solidFill>
                  <a:schemeClr val="bg2">
                    <a:lumMod val="50000"/>
                  </a:schemeClr>
                </a:solidFill>
              </a:rPr>
              <a:t>Agenda </a:t>
            </a:r>
            <a:endParaRPr lang="en-US" sz="3000" dirty="0">
              <a:solidFill>
                <a:schemeClr val="bg2">
                  <a:lumMod val="50000"/>
                </a:schemeClr>
              </a:solidFill>
            </a:endParaRPr>
          </a:p>
        </p:txBody>
      </p:sp>
      <p:sp>
        <p:nvSpPr>
          <p:cNvPr id="5" name="Content Placeholder 4"/>
          <p:cNvSpPr>
            <a:spLocks noGrp="1"/>
          </p:cNvSpPr>
          <p:nvPr>
            <p:ph idx="1"/>
          </p:nvPr>
        </p:nvSpPr>
        <p:spPr>
          <a:xfrm>
            <a:off x="0" y="1600200"/>
            <a:ext cx="9144000" cy="4525963"/>
          </a:xfrm>
        </p:spPr>
        <p:txBody>
          <a:bodyPr>
            <a:normAutofit/>
          </a:bodyPr>
          <a:lstStyle/>
          <a:p>
            <a:pPr>
              <a:buFont typeface="Arial" panose="020B0604020202020204" pitchFamily="34" charset="0"/>
              <a:buChar char="•"/>
            </a:pPr>
            <a:r>
              <a:rPr lang="en-US" sz="2400" dirty="0" smtClean="0"/>
              <a:t>Cloud application best practices  </a:t>
            </a:r>
          </a:p>
          <a:p>
            <a:pPr>
              <a:buFont typeface="Arial" panose="020B0604020202020204" pitchFamily="34" charset="0"/>
              <a:buChar char="•"/>
            </a:pPr>
            <a:endParaRPr lang="en-US" sz="2400" dirty="0"/>
          </a:p>
          <a:p>
            <a:pPr>
              <a:buFont typeface="Arial" panose="020B0604020202020204" pitchFamily="34" charset="0"/>
              <a:buChar char="•"/>
            </a:pPr>
            <a:r>
              <a:rPr lang="en-US" sz="2400" dirty="0"/>
              <a:t>What are the refactoring concerns when taking a Java app and moving it to the Cloud?</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Migrating existing Java Apps to </a:t>
            </a:r>
            <a:r>
              <a:rPr lang="en-US" sz="2400" dirty="0" err="1" smtClean="0"/>
              <a:t>Bluemix</a:t>
            </a:r>
            <a:r>
              <a:rPr lang="en-US" sz="2400" dirty="0"/>
              <a:t> </a:t>
            </a:r>
            <a:endParaRPr lang="en-US" sz="2400" dirty="0" smtClean="0"/>
          </a:p>
          <a:p>
            <a:pPr>
              <a:buFont typeface="Arial" panose="020B0604020202020204" pitchFamily="34" charset="0"/>
              <a:buChar char="•"/>
            </a:pPr>
            <a:endParaRPr lang="en-US" sz="2400" dirty="0" smtClean="0"/>
          </a:p>
          <a:p>
            <a:r>
              <a:rPr lang="en-US" sz="2400" dirty="0" smtClean="0"/>
              <a:t>Cloud application – Debug and Sync</a:t>
            </a:r>
          </a:p>
          <a:p>
            <a:r>
              <a:rPr lang="en-US" sz="2400" dirty="0" smtClean="0"/>
              <a:t>Load Testing cloud application</a:t>
            </a:r>
          </a:p>
        </p:txBody>
      </p:sp>
    </p:spTree>
    <p:extLst>
      <p:ext uri="{BB962C8B-B14F-4D97-AF65-F5344CB8AC3E}">
        <p14:creationId xmlns:p14="http://schemas.microsoft.com/office/powerpoint/2010/main" val="644115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3518"/>
            <a:ext cx="9144000" cy="728133"/>
          </a:xfrm>
        </p:spPr>
        <p:txBody>
          <a:bodyPr>
            <a:normAutofit/>
          </a:bodyPr>
          <a:lstStyle/>
          <a:p>
            <a:pPr algn="ctr"/>
            <a:r>
              <a:rPr lang="en-US" sz="3000" dirty="0" smtClean="0">
                <a:solidFill>
                  <a:schemeClr val="bg2">
                    <a:lumMod val="50000"/>
                  </a:schemeClr>
                </a:solidFill>
              </a:rPr>
              <a:t>12 Factor App Methodology</a:t>
            </a:r>
            <a:endParaRPr lang="en-US" sz="3000" dirty="0">
              <a:solidFill>
                <a:schemeClr val="bg2">
                  <a:lumMod val="50000"/>
                </a:schemeClr>
              </a:solidFill>
            </a:endParaRPr>
          </a:p>
        </p:txBody>
      </p:sp>
      <p:sp>
        <p:nvSpPr>
          <p:cNvPr id="7" name="Content Placeholder 2"/>
          <p:cNvSpPr>
            <a:spLocks noGrp="1"/>
          </p:cNvSpPr>
          <p:nvPr>
            <p:ph idx="1"/>
          </p:nvPr>
        </p:nvSpPr>
        <p:spPr>
          <a:xfrm>
            <a:off x="0" y="434715"/>
            <a:ext cx="9144000" cy="6423285"/>
          </a:xfrm>
        </p:spPr>
        <p:txBody>
          <a:bodyPr>
            <a:noAutofit/>
          </a:bodyPr>
          <a:lstStyle/>
          <a:p>
            <a:r>
              <a:rPr lang="en-US" sz="1400" b="1" dirty="0">
                <a:hlinkClick r:id="rId3"/>
              </a:rPr>
              <a:t>I. Codebase</a:t>
            </a:r>
            <a:endParaRPr lang="en-US" sz="1400" b="1" dirty="0"/>
          </a:p>
          <a:p>
            <a:r>
              <a:rPr lang="en-US" sz="1400" b="1" dirty="0"/>
              <a:t>One codebase tracked in revision control, many deploys</a:t>
            </a:r>
          </a:p>
          <a:p>
            <a:r>
              <a:rPr lang="en-US" sz="1400" b="1" dirty="0">
                <a:hlinkClick r:id="rId4"/>
              </a:rPr>
              <a:t>II. Dependencies</a:t>
            </a:r>
            <a:endParaRPr lang="en-US" sz="1400" b="1" dirty="0"/>
          </a:p>
          <a:p>
            <a:r>
              <a:rPr lang="en-US" sz="1400" b="1" dirty="0"/>
              <a:t>Explicitly declare and isolate dependencies</a:t>
            </a:r>
          </a:p>
          <a:p>
            <a:r>
              <a:rPr lang="en-US" sz="1400" b="1" dirty="0">
                <a:hlinkClick r:id="rId5"/>
              </a:rPr>
              <a:t>III. </a:t>
            </a:r>
            <a:r>
              <a:rPr lang="en-US" sz="1400" b="1" dirty="0" err="1">
                <a:hlinkClick r:id="rId5"/>
              </a:rPr>
              <a:t>Config</a:t>
            </a:r>
            <a:endParaRPr lang="en-US" sz="1400" b="1" dirty="0"/>
          </a:p>
          <a:p>
            <a:r>
              <a:rPr lang="en-US" sz="1400" b="1" dirty="0"/>
              <a:t>Store </a:t>
            </a:r>
            <a:r>
              <a:rPr lang="en-US" sz="1400" b="1" dirty="0" err="1"/>
              <a:t>config</a:t>
            </a:r>
            <a:r>
              <a:rPr lang="en-US" sz="1400" b="1" dirty="0"/>
              <a:t> in the environment</a:t>
            </a:r>
          </a:p>
          <a:p>
            <a:r>
              <a:rPr lang="en-US" sz="1400" b="1" dirty="0">
                <a:hlinkClick r:id="rId6"/>
              </a:rPr>
              <a:t>IV. Backing Services</a:t>
            </a:r>
            <a:endParaRPr lang="en-US" sz="1400" b="1" dirty="0"/>
          </a:p>
          <a:p>
            <a:r>
              <a:rPr lang="en-US" sz="1400" b="1" dirty="0"/>
              <a:t>Treat backing services as attached resources</a:t>
            </a:r>
          </a:p>
          <a:p>
            <a:r>
              <a:rPr lang="en-US" sz="1400" b="1" dirty="0">
                <a:hlinkClick r:id="rId7"/>
              </a:rPr>
              <a:t>V. Build, release, run</a:t>
            </a:r>
            <a:endParaRPr lang="en-US" sz="1400" b="1" dirty="0"/>
          </a:p>
          <a:p>
            <a:r>
              <a:rPr lang="en-US" sz="1400" b="1" dirty="0"/>
              <a:t>Strictly separate build and run stages</a:t>
            </a:r>
          </a:p>
          <a:p>
            <a:r>
              <a:rPr lang="en-US" sz="1400" b="1" dirty="0">
                <a:hlinkClick r:id="rId8"/>
              </a:rPr>
              <a:t>VI. Processes</a:t>
            </a:r>
            <a:endParaRPr lang="en-US" sz="1400" b="1" dirty="0"/>
          </a:p>
          <a:p>
            <a:r>
              <a:rPr lang="en-US" sz="1400" b="1" dirty="0"/>
              <a:t>Execute the app as one or more stateless processes</a:t>
            </a:r>
          </a:p>
          <a:p>
            <a:r>
              <a:rPr lang="en-US" sz="1400" b="1" dirty="0">
                <a:hlinkClick r:id="rId9"/>
              </a:rPr>
              <a:t>VII. Port binding</a:t>
            </a:r>
            <a:endParaRPr lang="en-US" sz="1400" b="1" dirty="0"/>
          </a:p>
          <a:p>
            <a:r>
              <a:rPr lang="en-US" sz="1400" b="1" dirty="0"/>
              <a:t>Export services via port binding</a:t>
            </a:r>
          </a:p>
          <a:p>
            <a:r>
              <a:rPr lang="en-US" sz="1400" b="1" dirty="0">
                <a:hlinkClick r:id="rId10"/>
              </a:rPr>
              <a:t>VIII. Concurrency</a:t>
            </a:r>
            <a:endParaRPr lang="en-US" sz="1400" b="1" dirty="0"/>
          </a:p>
          <a:p>
            <a:r>
              <a:rPr lang="en-US" sz="1400" b="1" dirty="0"/>
              <a:t>Scale out via the process model</a:t>
            </a:r>
          </a:p>
          <a:p>
            <a:r>
              <a:rPr lang="en-US" sz="1400" b="1" dirty="0">
                <a:hlinkClick r:id="rId11"/>
              </a:rPr>
              <a:t>IX. Disposability</a:t>
            </a:r>
            <a:endParaRPr lang="en-US" sz="1400" b="1" dirty="0"/>
          </a:p>
          <a:p>
            <a:r>
              <a:rPr lang="en-US" sz="1400" b="1" dirty="0"/>
              <a:t>Maximize robustness with fast startup and graceful shutdown</a:t>
            </a:r>
          </a:p>
          <a:p>
            <a:r>
              <a:rPr lang="en-US" sz="1400" b="1" dirty="0">
                <a:hlinkClick r:id="rId12"/>
              </a:rPr>
              <a:t>X. Dev/prod parity</a:t>
            </a:r>
            <a:endParaRPr lang="en-US" sz="1400" b="1" dirty="0"/>
          </a:p>
          <a:p>
            <a:r>
              <a:rPr lang="en-US" sz="1400" b="1" dirty="0"/>
              <a:t>Keep development, staging, and production as similar as possible</a:t>
            </a:r>
          </a:p>
          <a:p>
            <a:r>
              <a:rPr lang="en-US" sz="1400" b="1" dirty="0">
                <a:hlinkClick r:id="rId13"/>
              </a:rPr>
              <a:t>XI. Logs</a:t>
            </a:r>
            <a:endParaRPr lang="en-US" sz="1400" b="1" dirty="0"/>
          </a:p>
          <a:p>
            <a:r>
              <a:rPr lang="en-US" sz="1400" b="1" dirty="0"/>
              <a:t>Treat logs as event streams</a:t>
            </a:r>
          </a:p>
          <a:p>
            <a:r>
              <a:rPr lang="en-US" sz="1400" b="1" dirty="0">
                <a:hlinkClick r:id="rId14"/>
              </a:rPr>
              <a:t>XII. Admin processes</a:t>
            </a:r>
            <a:endParaRPr lang="en-US" sz="1400" b="1" dirty="0"/>
          </a:p>
          <a:p>
            <a:r>
              <a:rPr lang="en-US" sz="1400" b="1" dirty="0"/>
              <a:t>Run admin/management tasks as one-off processes</a:t>
            </a:r>
          </a:p>
          <a:p>
            <a:pPr marL="0" indent="0">
              <a:buNone/>
            </a:pPr>
            <a:endParaRPr lang="en-US" sz="2000" dirty="0"/>
          </a:p>
        </p:txBody>
      </p:sp>
    </p:spTree>
    <p:extLst>
      <p:ext uri="{BB962C8B-B14F-4D97-AF65-F5344CB8AC3E}">
        <p14:creationId xmlns:p14="http://schemas.microsoft.com/office/powerpoint/2010/main" val="3967635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BE0B524-CA6C-604E-B7EC-7F65E66965BE}" type="slidenum">
              <a:rPr lang="en-US" smtClean="0"/>
              <a:pPr/>
              <a:t>4</a:t>
            </a:fld>
            <a:endParaRPr lang="en-US"/>
          </a:p>
        </p:txBody>
      </p:sp>
      <p:sp>
        <p:nvSpPr>
          <p:cNvPr id="5" name="Title 4"/>
          <p:cNvSpPr>
            <a:spLocks noGrp="1"/>
          </p:cNvSpPr>
          <p:nvPr>
            <p:ph type="ctrTitle"/>
          </p:nvPr>
        </p:nvSpPr>
        <p:spPr/>
        <p:txBody>
          <a:bodyPr>
            <a:normAutofit fontScale="90000"/>
          </a:bodyPr>
          <a:lstStyle/>
          <a:p>
            <a:r>
              <a:rPr lang="en-US" dirty="0" smtClean="0">
                <a:solidFill>
                  <a:schemeClr val="bg2">
                    <a:lumMod val="50000"/>
                  </a:schemeClr>
                </a:solidFill>
              </a:rPr>
              <a:t>Migration:</a:t>
            </a:r>
            <a:br>
              <a:rPr lang="en-US" dirty="0" smtClean="0">
                <a:solidFill>
                  <a:schemeClr val="bg2">
                    <a:lumMod val="50000"/>
                  </a:schemeClr>
                </a:solidFill>
              </a:rPr>
            </a:br>
            <a:r>
              <a:rPr lang="en-US" dirty="0" smtClean="0">
                <a:solidFill>
                  <a:schemeClr val="bg2">
                    <a:lumMod val="50000"/>
                  </a:schemeClr>
                </a:solidFill>
              </a:rPr>
              <a:t>Redeploying Existing On-</a:t>
            </a:r>
            <a:r>
              <a:rPr lang="en-US" dirty="0">
                <a:solidFill>
                  <a:schemeClr val="bg2">
                    <a:lumMod val="50000"/>
                  </a:schemeClr>
                </a:solidFill>
              </a:rPr>
              <a:t>premises </a:t>
            </a:r>
            <a:r>
              <a:rPr lang="en-US" dirty="0" smtClean="0">
                <a:solidFill>
                  <a:schemeClr val="bg2">
                    <a:lumMod val="50000"/>
                  </a:schemeClr>
                </a:solidFill>
              </a:rPr>
              <a:t>Applications onto </a:t>
            </a:r>
            <a:r>
              <a:rPr lang="en-US" dirty="0" err="1">
                <a:solidFill>
                  <a:schemeClr val="bg2">
                    <a:lumMod val="50000"/>
                  </a:schemeClr>
                </a:solidFill>
              </a:rPr>
              <a:t>Bluemix</a:t>
            </a:r>
            <a:endParaRPr lang="en-US" dirty="0">
              <a:solidFill>
                <a:schemeClr val="bg2">
                  <a:lumMod val="50000"/>
                </a:schemeClr>
              </a:solidFill>
            </a:endParaRPr>
          </a:p>
        </p:txBody>
      </p:sp>
      <p:grpSp>
        <p:nvGrpSpPr>
          <p:cNvPr id="27" name="Group 26"/>
          <p:cNvGrpSpPr/>
          <p:nvPr/>
        </p:nvGrpSpPr>
        <p:grpSpPr>
          <a:xfrm>
            <a:off x="2370600" y="3481529"/>
            <a:ext cx="4321639" cy="1466817"/>
            <a:chOff x="2370600" y="3481529"/>
            <a:chExt cx="4321639" cy="1466817"/>
          </a:xfrm>
        </p:grpSpPr>
        <p:grpSp>
          <p:nvGrpSpPr>
            <p:cNvPr id="26" name="Group 25"/>
            <p:cNvGrpSpPr/>
            <p:nvPr/>
          </p:nvGrpSpPr>
          <p:grpSpPr>
            <a:xfrm>
              <a:off x="2370600" y="3481529"/>
              <a:ext cx="1357837" cy="1466817"/>
              <a:chOff x="2370600" y="3481529"/>
              <a:chExt cx="1357837" cy="1466817"/>
            </a:xfrm>
          </p:grpSpPr>
          <p:grpSp>
            <p:nvGrpSpPr>
              <p:cNvPr id="19" name="Group 14"/>
              <p:cNvGrpSpPr>
                <a:grpSpLocks noChangeAspect="1"/>
              </p:cNvGrpSpPr>
              <p:nvPr/>
            </p:nvGrpSpPr>
            <p:grpSpPr bwMode="auto">
              <a:xfrm>
                <a:off x="2370600" y="3481529"/>
                <a:ext cx="1357837" cy="1188720"/>
                <a:chOff x="3509" y="1406"/>
                <a:chExt cx="554" cy="485"/>
              </a:xfrm>
            </p:grpSpPr>
            <p:pic>
              <p:nvPicPr>
                <p:cNvPr id="2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 y="1406"/>
                  <a:ext cx="355" cy="485"/>
                </a:xfrm>
                <a:prstGeom prst="rect">
                  <a:avLst/>
                </a:prstGeom>
                <a:noFill/>
                <a:ln>
                  <a:noFill/>
                </a:ln>
                <a:effectLst>
                  <a:outerShdw blurRad="63500" dist="23040" dir="5400000" algn="ctr" rotWithShape="0">
                    <a:srgbClr val="000000">
                      <a:alpha val="35036"/>
                    </a:srgbClr>
                  </a:outerShdw>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360" cap="flat">
                      <a:solidFill>
                        <a:srgbClr val="4A7EBB"/>
                      </a:solidFill>
                      <a:round/>
                      <a:headEnd/>
                      <a:tailEnd/>
                    </a14:hiddenLine>
                  </a:ext>
                </a:extLst>
              </p:spPr>
            </p:pic>
            <p:pic>
              <p:nvPicPr>
                <p:cNvPr id="2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 y="1406"/>
                  <a:ext cx="355" cy="485"/>
                </a:xfrm>
                <a:prstGeom prst="rect">
                  <a:avLst/>
                </a:prstGeom>
                <a:noFill/>
                <a:ln>
                  <a:noFill/>
                </a:ln>
                <a:effectLst>
                  <a:outerShdw blurRad="63500" dist="23040" dir="5400000" algn="ctr" rotWithShape="0">
                    <a:srgbClr val="000000">
                      <a:alpha val="35036"/>
                    </a:srgbClr>
                  </a:outerShdw>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360" cap="flat">
                      <a:solidFill>
                        <a:srgbClr val="4A7EBB"/>
                      </a:solidFill>
                      <a:round/>
                      <a:headEnd/>
                      <a:tailEnd/>
                    </a14:hiddenLine>
                  </a:ext>
                </a:extLst>
              </p:spPr>
            </p:pic>
          </p:grpSp>
          <p:sp>
            <p:nvSpPr>
              <p:cNvPr id="20" name="Freeform 19"/>
              <p:cNvSpPr>
                <a:spLocks noChangeArrowheads="1"/>
              </p:cNvSpPr>
              <p:nvPr/>
            </p:nvSpPr>
            <p:spPr bwMode="auto">
              <a:xfrm>
                <a:off x="2441626" y="4672801"/>
                <a:ext cx="1155512" cy="275545"/>
              </a:xfrm>
              <a:custGeom>
                <a:avLst/>
                <a:gdLst>
                  <a:gd name="T0" fmla="*/ 0 w 21600"/>
                  <a:gd name="T1" fmla="*/ 0 h 21600"/>
                  <a:gd name="T2" fmla="*/ 21600 w 21600"/>
                  <a:gd name="T3" fmla="*/ 0 h 21600"/>
                  <a:gd name="T4" fmla="*/ 21600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0000" tIns="45000" rIns="90000" bIns="45000" anchorCtr="1">
                <a:spAutoFit/>
              </a:bodyPr>
              <a:lstStyle/>
              <a:p>
                <a:pPr algn="ctr" hangingPunct="1">
                  <a:lnSpc>
                    <a:spcPct val="100000"/>
                  </a:lnSpc>
                  <a:spcBef>
                    <a:spcPts val="9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ea typeface="MS PGothic" charset="0"/>
                    <a:cs typeface="MS PGothic" charset="0"/>
                  </a:rPr>
                  <a:t>Data Center</a:t>
                </a:r>
                <a:endParaRPr lang="en-US" sz="1200" b="1" dirty="0">
                  <a:solidFill>
                    <a:srgbClr val="000000"/>
                  </a:solidFill>
                  <a:ea typeface="MS PGothic" charset="0"/>
                  <a:cs typeface="MS PGothic" charset="0"/>
                </a:endParaRPr>
              </a:p>
            </p:txBody>
          </p:sp>
        </p:grpSp>
        <p:grpSp>
          <p:nvGrpSpPr>
            <p:cNvPr id="3" name="Group 2"/>
            <p:cNvGrpSpPr/>
            <p:nvPr/>
          </p:nvGrpSpPr>
          <p:grpSpPr>
            <a:xfrm>
              <a:off x="5236501" y="3689799"/>
              <a:ext cx="1455738" cy="1120775"/>
              <a:chOff x="4542453" y="2791284"/>
              <a:chExt cx="1455738" cy="1120775"/>
            </a:xfrm>
          </p:grpSpPr>
          <p:pic>
            <p:nvPicPr>
              <p:cNvPr id="1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2453" y="2791284"/>
                <a:ext cx="1455738" cy="1120775"/>
              </a:xfrm>
              <a:prstGeom prst="rect">
                <a:avLst/>
              </a:prstGeom>
              <a:noFill/>
              <a:ln>
                <a:noFill/>
              </a:ln>
              <a:effectLst>
                <a:outerShdw blurRad="63500" dist="23040" dir="5400000" algn="ctr" rotWithShape="0">
                  <a:srgbClr val="000000">
                    <a:alpha val="35036"/>
                  </a:srgbClr>
                </a:outerShdw>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360" cap="flat">
                    <a:solidFill>
                      <a:srgbClr val="4A7EBB"/>
                    </a:solidFill>
                    <a:round/>
                    <a:headEnd/>
                    <a:tailEnd/>
                  </a14:hiddenLine>
                </a:ext>
              </a:extLst>
            </p:spPr>
          </p:pic>
          <p:sp>
            <p:nvSpPr>
              <p:cNvPr id="14" name="Freeform 21"/>
              <p:cNvSpPr>
                <a:spLocks noChangeArrowheads="1"/>
              </p:cNvSpPr>
              <p:nvPr/>
            </p:nvSpPr>
            <p:spPr bwMode="auto">
              <a:xfrm>
                <a:off x="4607541" y="3323097"/>
                <a:ext cx="1371600" cy="273050"/>
              </a:xfrm>
              <a:custGeom>
                <a:avLst/>
                <a:gdLst>
                  <a:gd name="T0" fmla="*/ 0 w 21600"/>
                  <a:gd name="T1" fmla="*/ 0 h 21600"/>
                  <a:gd name="T2" fmla="*/ 21600 w 21600"/>
                  <a:gd name="T3" fmla="*/ 0 h 21600"/>
                  <a:gd name="T4" fmla="*/ 21600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1">
                <a:spAutoFit/>
              </a:bodyPr>
              <a:lstStyle/>
              <a:p>
                <a:pPr algn="ctr" hangingPunct="1">
                  <a:lnSpc>
                    <a:spcPct val="100000"/>
                  </a:lnSpc>
                  <a:spcBef>
                    <a:spcPts val="9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ea typeface="MS PGothic" charset="0"/>
                    <a:cs typeface="MS PGothic" charset="0"/>
                  </a:rPr>
                  <a:t>Cloud</a:t>
                </a:r>
              </a:p>
            </p:txBody>
          </p:sp>
        </p:grpSp>
        <p:sp>
          <p:nvSpPr>
            <p:cNvPr id="16" name="Striped Right Arrow 15"/>
            <p:cNvSpPr/>
            <p:nvPr/>
          </p:nvSpPr>
          <p:spPr>
            <a:xfrm>
              <a:off x="3929680" y="3938269"/>
              <a:ext cx="946987" cy="623834"/>
            </a:xfrm>
            <a:prstGeom prst="stripedRightArrow">
              <a:avLst>
                <a:gd name="adj1" fmla="val 46428"/>
                <a:gd name="adj2"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3351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smtClean="0">
                <a:solidFill>
                  <a:schemeClr val="bg2">
                    <a:lumMod val="50000"/>
                  </a:schemeClr>
                </a:solidFill>
              </a:rPr>
              <a:t>Migration Questionnaire</a:t>
            </a:r>
            <a:endParaRPr lang="en-US" sz="3000" dirty="0">
              <a:solidFill>
                <a:schemeClr val="bg2">
                  <a:lumMod val="50000"/>
                </a:schemeClr>
              </a:solidFill>
            </a:endParaRPr>
          </a:p>
        </p:txBody>
      </p:sp>
      <p:sp>
        <p:nvSpPr>
          <p:cNvPr id="3" name="Content Placeholder 2"/>
          <p:cNvSpPr>
            <a:spLocks noGrp="1"/>
          </p:cNvSpPr>
          <p:nvPr>
            <p:ph idx="1"/>
          </p:nvPr>
        </p:nvSpPr>
        <p:spPr>
          <a:xfrm>
            <a:off x="0" y="1600200"/>
            <a:ext cx="9144000" cy="4525963"/>
          </a:xfrm>
        </p:spPr>
        <p:txBody>
          <a:bodyPr/>
          <a:lstStyle/>
          <a:p>
            <a:endParaRPr lang="en-US" dirty="0"/>
          </a:p>
          <a:p>
            <a:pPr lvl="2"/>
            <a:r>
              <a:rPr lang="en-US" sz="2400" dirty="0" smtClean="0"/>
              <a:t>What runtimes are you migrating from?</a:t>
            </a:r>
          </a:p>
          <a:p>
            <a:pPr lvl="2"/>
            <a:r>
              <a:rPr lang="en-US" sz="2400" dirty="0" smtClean="0"/>
              <a:t>What Application Server are you migrating from? </a:t>
            </a:r>
          </a:p>
          <a:p>
            <a:pPr lvl="2"/>
            <a:r>
              <a:rPr lang="en-US" sz="2400" dirty="0" smtClean="0"/>
              <a:t>What is the motivation behind the migration,</a:t>
            </a:r>
          </a:p>
          <a:p>
            <a:pPr lvl="3"/>
            <a:r>
              <a:rPr lang="en-US" sz="2400" dirty="0"/>
              <a:t>Cost ?</a:t>
            </a:r>
          </a:p>
          <a:p>
            <a:pPr lvl="3"/>
            <a:r>
              <a:rPr lang="en-US" sz="2400" dirty="0"/>
              <a:t>Consolidation ?</a:t>
            </a:r>
          </a:p>
          <a:p>
            <a:pPr lvl="3"/>
            <a:r>
              <a:rPr lang="en-US" sz="2400" dirty="0"/>
              <a:t>Scale using the Cloud</a:t>
            </a:r>
            <a:r>
              <a:rPr lang="en-US" sz="2400" dirty="0" smtClean="0"/>
              <a:t>?</a:t>
            </a:r>
          </a:p>
          <a:p>
            <a:pPr lvl="3"/>
            <a:r>
              <a:rPr lang="en-US" sz="2400" dirty="0" smtClean="0"/>
              <a:t>Runtime Features ? </a:t>
            </a:r>
          </a:p>
          <a:p>
            <a:pPr lvl="3"/>
            <a:r>
              <a:rPr lang="en-US" sz="2400" dirty="0" smtClean="0"/>
              <a:t>Integration with Cloud Services ?</a:t>
            </a:r>
            <a:endParaRPr lang="en-US" sz="2400" dirty="0"/>
          </a:p>
          <a:p>
            <a:pPr marL="914400" lvl="2" indent="0">
              <a:buNone/>
            </a:pPr>
            <a:endParaRPr lang="en-US" sz="2400" dirty="0" smtClean="0"/>
          </a:p>
          <a:p>
            <a:pPr marL="0" indent="0">
              <a:buNone/>
            </a:pPr>
            <a:endParaRPr lang="en-US" dirty="0"/>
          </a:p>
        </p:txBody>
      </p:sp>
    </p:spTree>
    <p:extLst>
      <p:ext uri="{BB962C8B-B14F-4D97-AF65-F5344CB8AC3E}">
        <p14:creationId xmlns:p14="http://schemas.microsoft.com/office/powerpoint/2010/main" val="1578618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algn="ctr"/>
            <a:r>
              <a:rPr lang="en-US" sz="3000" dirty="0" smtClean="0">
                <a:solidFill>
                  <a:schemeClr val="bg2">
                    <a:lumMod val="50000"/>
                  </a:schemeClr>
                </a:solidFill>
              </a:rPr>
              <a:t>Migration Questions specific to the Application</a:t>
            </a:r>
            <a:endParaRPr lang="en-US" sz="3000" dirty="0">
              <a:solidFill>
                <a:schemeClr val="bg2">
                  <a:lumMod val="50000"/>
                </a:schemeClr>
              </a:solidFill>
            </a:endParaRPr>
          </a:p>
        </p:txBody>
      </p:sp>
      <p:sp>
        <p:nvSpPr>
          <p:cNvPr id="3" name="Content Placeholder 2"/>
          <p:cNvSpPr>
            <a:spLocks noGrp="1"/>
          </p:cNvSpPr>
          <p:nvPr>
            <p:ph idx="1"/>
          </p:nvPr>
        </p:nvSpPr>
        <p:spPr>
          <a:xfrm>
            <a:off x="0" y="1600200"/>
            <a:ext cx="9144000" cy="4525963"/>
          </a:xfrm>
        </p:spPr>
        <p:txBody>
          <a:bodyPr/>
          <a:lstStyle/>
          <a:p>
            <a:endParaRPr lang="en-US" dirty="0"/>
          </a:p>
          <a:p>
            <a:pPr lvl="2"/>
            <a:r>
              <a:rPr lang="en-US" sz="2400" dirty="0"/>
              <a:t>What Java capabilities does your application use?</a:t>
            </a:r>
          </a:p>
          <a:p>
            <a:pPr lvl="2"/>
            <a:r>
              <a:rPr lang="en-US" sz="2400" dirty="0"/>
              <a:t>What external services and dependencies does it require? </a:t>
            </a:r>
          </a:p>
          <a:p>
            <a:pPr lvl="2"/>
            <a:r>
              <a:rPr lang="en-US" sz="2400" dirty="0"/>
              <a:t>Is your application cloud-ready? </a:t>
            </a:r>
          </a:p>
          <a:p>
            <a:pPr lvl="2"/>
            <a:r>
              <a:rPr lang="en-US" sz="2400" dirty="0"/>
              <a:t>How much investment are you willing to make to update your application for the cloud? </a:t>
            </a:r>
          </a:p>
          <a:p>
            <a:pPr lvl="2"/>
            <a:r>
              <a:rPr lang="en-US" sz="2400" dirty="0"/>
              <a:t>How much investment are you willing to make to update administrative procedures?</a:t>
            </a:r>
          </a:p>
          <a:p>
            <a:pPr marL="0" indent="0">
              <a:buNone/>
            </a:pPr>
            <a:endParaRPr lang="en-US" dirty="0"/>
          </a:p>
        </p:txBody>
      </p:sp>
    </p:spTree>
    <p:extLst>
      <p:ext uri="{BB962C8B-B14F-4D97-AF65-F5344CB8AC3E}">
        <p14:creationId xmlns:p14="http://schemas.microsoft.com/office/powerpoint/2010/main" val="1414654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2035277" y="0"/>
            <a:ext cx="7108723" cy="553998"/>
          </a:xfrm>
          <a:prstGeom prst="rect">
            <a:avLst/>
          </a:prstGeom>
          <a:noFill/>
        </p:spPr>
        <p:txBody>
          <a:bodyPr wrap="square" rtlCol="0">
            <a:spAutoFit/>
          </a:bodyPr>
          <a:lstStyle/>
          <a:p>
            <a:pPr algn="ctr"/>
            <a:r>
              <a:rPr lang="en-US" sz="3000" b="1" kern="0" spc="-30" dirty="0" smtClean="0">
                <a:solidFill>
                  <a:schemeClr val="bg2">
                    <a:lumMod val="50000"/>
                  </a:schemeClr>
                </a:solidFill>
                <a:latin typeface="Arial"/>
                <a:cs typeface="Arial"/>
              </a:rPr>
              <a:t>Migration Roadmap</a:t>
            </a:r>
          </a:p>
        </p:txBody>
      </p:sp>
    </p:spTree>
    <p:extLst>
      <p:ext uri="{BB962C8B-B14F-4D97-AF65-F5344CB8AC3E}">
        <p14:creationId xmlns:p14="http://schemas.microsoft.com/office/powerpoint/2010/main" val="674408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 y="695325"/>
            <a:ext cx="8277225" cy="5467350"/>
          </a:xfrm>
          <a:prstGeom prst="rect">
            <a:avLst/>
          </a:prstGeom>
        </p:spPr>
      </p:pic>
      <p:sp>
        <p:nvSpPr>
          <p:cNvPr id="5" name="Rectangle 4"/>
          <p:cNvSpPr/>
          <p:nvPr/>
        </p:nvSpPr>
        <p:spPr>
          <a:xfrm>
            <a:off x="2768017" y="132424"/>
            <a:ext cx="4964821" cy="553998"/>
          </a:xfrm>
          <a:prstGeom prst="rect">
            <a:avLst/>
          </a:prstGeom>
        </p:spPr>
        <p:txBody>
          <a:bodyPr wrap="none">
            <a:spAutoFit/>
          </a:bodyPr>
          <a:lstStyle/>
          <a:p>
            <a:pPr algn="ctr"/>
            <a:r>
              <a:rPr lang="en-US" sz="3000" b="1" kern="0" spc="-30" dirty="0">
                <a:solidFill>
                  <a:schemeClr val="bg2">
                    <a:lumMod val="50000"/>
                  </a:schemeClr>
                </a:solidFill>
                <a:cs typeface="Arial"/>
              </a:rPr>
              <a:t>Migration </a:t>
            </a:r>
            <a:r>
              <a:rPr lang="en-US" sz="3000" b="1" kern="0" spc="-30" dirty="0" smtClean="0">
                <a:solidFill>
                  <a:schemeClr val="bg2">
                    <a:lumMod val="50000"/>
                  </a:schemeClr>
                </a:solidFill>
                <a:cs typeface="Arial"/>
              </a:rPr>
              <a:t>Roadmap (cont.)</a:t>
            </a:r>
            <a:endParaRPr lang="en-US" sz="3000" b="1" kern="0" spc="-30" dirty="0">
              <a:solidFill>
                <a:schemeClr val="bg2">
                  <a:lumMod val="50000"/>
                </a:schemeClr>
              </a:solidFill>
              <a:cs typeface="Arial"/>
            </a:endParaRPr>
          </a:p>
        </p:txBody>
      </p:sp>
    </p:spTree>
    <p:extLst>
      <p:ext uri="{BB962C8B-B14F-4D97-AF65-F5344CB8AC3E}">
        <p14:creationId xmlns:p14="http://schemas.microsoft.com/office/powerpoint/2010/main" val="213444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smtClean="0">
                <a:solidFill>
                  <a:schemeClr val="bg2">
                    <a:lumMod val="50000"/>
                  </a:schemeClr>
                </a:solidFill>
              </a:rPr>
              <a:t>Liberty for Java </a:t>
            </a:r>
            <a:r>
              <a:rPr lang="en-US" sz="3000" dirty="0" err="1" smtClean="0">
                <a:solidFill>
                  <a:schemeClr val="bg2">
                    <a:lumMod val="50000"/>
                  </a:schemeClr>
                </a:solidFill>
              </a:rPr>
              <a:t>Buildpack</a:t>
            </a:r>
            <a:endParaRPr lang="en-US" sz="3000" dirty="0">
              <a:solidFill>
                <a:schemeClr val="bg2">
                  <a:lumMod val="50000"/>
                </a:schemeClr>
              </a:solidFill>
            </a:endParaRPr>
          </a:p>
        </p:txBody>
      </p:sp>
      <p:sp>
        <p:nvSpPr>
          <p:cNvPr id="3" name="Content Placeholder 2"/>
          <p:cNvSpPr>
            <a:spLocks noGrp="1"/>
          </p:cNvSpPr>
          <p:nvPr>
            <p:ph idx="1"/>
          </p:nvPr>
        </p:nvSpPr>
        <p:spPr/>
        <p:txBody>
          <a:bodyPr/>
          <a:lstStyle/>
          <a:p>
            <a:r>
              <a:rPr lang="en-US" sz="2000" i="1" dirty="0" smtClean="0"/>
              <a:t>In </a:t>
            </a:r>
            <a:r>
              <a:rPr lang="en-US" sz="2000" i="1" dirty="0" err="1" smtClean="0"/>
              <a:t>Bluemix</a:t>
            </a:r>
            <a:r>
              <a:rPr lang="en-US" sz="2000" i="1" dirty="0" smtClean="0"/>
              <a:t>, the Java runtime is called Liberty for Java</a:t>
            </a:r>
          </a:p>
          <a:p>
            <a:pPr lvl="1"/>
            <a:r>
              <a:rPr lang="en-US" sz="2000" i="1" dirty="0" smtClean="0"/>
              <a:t>Runs the IBM </a:t>
            </a:r>
            <a:r>
              <a:rPr lang="en-US" sz="2000" i="1" dirty="0" err="1" smtClean="0"/>
              <a:t>WebSphere</a:t>
            </a:r>
            <a:r>
              <a:rPr lang="en-US" sz="2000" i="1" dirty="0" smtClean="0"/>
              <a:t> Application Server Liberty Profile v8.5.5.6</a:t>
            </a:r>
          </a:p>
          <a:p>
            <a:endParaRPr lang="en-US" sz="2000" i="1" dirty="0" smtClean="0"/>
          </a:p>
          <a:p>
            <a:r>
              <a:rPr lang="en-US" sz="2000" i="1" dirty="0" smtClean="0"/>
              <a:t>Implements full Java EE 7</a:t>
            </a:r>
          </a:p>
          <a:p>
            <a:pPr lvl="1"/>
            <a:r>
              <a:rPr lang="en-US" sz="2000" i="1" dirty="0" smtClean="0">
                <a:hlinkClick r:id="rId3"/>
              </a:rPr>
              <a:t>Java EE 7 programming model support</a:t>
            </a:r>
            <a:endParaRPr lang="en-US" sz="2000" i="1" dirty="0" smtClean="0"/>
          </a:p>
          <a:p>
            <a:pPr lvl="1"/>
            <a:r>
              <a:rPr lang="en-US" sz="2000" i="1" dirty="0">
                <a:hlinkClick r:id="rId4"/>
              </a:rPr>
              <a:t>Liberty </a:t>
            </a:r>
            <a:r>
              <a:rPr lang="en-US" sz="2000" i="1" dirty="0" err="1">
                <a:hlinkClick r:id="rId4"/>
              </a:rPr>
              <a:t>Buildpack</a:t>
            </a:r>
            <a:r>
              <a:rPr lang="en-US" sz="2000" i="1" dirty="0">
                <a:hlinkClick r:id="rId4"/>
              </a:rPr>
              <a:t> Updates: Java EE 7 is here!</a:t>
            </a:r>
            <a:endParaRPr lang="en-US" sz="2000" i="1" dirty="0" smtClean="0"/>
          </a:p>
          <a:p>
            <a:endParaRPr lang="en-US" sz="2000" i="1" dirty="0" smtClean="0"/>
          </a:p>
          <a:p>
            <a:r>
              <a:rPr lang="en-US" sz="2000" i="1" dirty="0" smtClean="0"/>
              <a:t>Liberty does not include some Full profile features </a:t>
            </a:r>
          </a:p>
          <a:p>
            <a:pPr lvl="1"/>
            <a:r>
              <a:rPr lang="en-US" sz="2000" i="1" dirty="0"/>
              <a:t>T</a:t>
            </a:r>
            <a:r>
              <a:rPr lang="en-US" sz="2000" i="1" dirty="0" smtClean="0"/>
              <a:t>hey’re less strategic</a:t>
            </a:r>
          </a:p>
          <a:p>
            <a:endParaRPr lang="en-US" dirty="0" smtClean="0"/>
          </a:p>
        </p:txBody>
      </p:sp>
      <p:sp>
        <p:nvSpPr>
          <p:cNvPr id="4" name="Slide Number Placeholder 3"/>
          <p:cNvSpPr>
            <a:spLocks noGrp="1"/>
          </p:cNvSpPr>
          <p:nvPr>
            <p:ph type="sldNum" sz="quarter" idx="10"/>
          </p:nvPr>
        </p:nvSpPr>
        <p:spPr/>
        <p:txBody>
          <a:bodyPr/>
          <a:lstStyle/>
          <a:p>
            <a:fld id="{2BE0B524-CA6C-604E-B7EC-7F65E66965BE}" type="slidenum">
              <a:rPr lang="en-US" smtClean="0"/>
              <a:pPr/>
              <a:t>9</a:t>
            </a:fld>
            <a:endParaRPr lang="en-US"/>
          </a:p>
        </p:txBody>
      </p:sp>
      <p:pic>
        <p:nvPicPr>
          <p:cNvPr id="5" name="Picture 4"/>
          <p:cNvPicPr>
            <a:picLocks noChangeAspect="1"/>
          </p:cNvPicPr>
          <p:nvPr/>
        </p:nvPicPr>
        <p:blipFill>
          <a:blip r:embed="rId5"/>
          <a:stretch>
            <a:fillRect/>
          </a:stretch>
        </p:blipFill>
        <p:spPr>
          <a:xfrm>
            <a:off x="7302500" y="-36871"/>
            <a:ext cx="1841500" cy="2070100"/>
          </a:xfrm>
          <a:prstGeom prst="rect">
            <a:avLst/>
          </a:prstGeom>
        </p:spPr>
      </p:pic>
    </p:spTree>
    <p:extLst>
      <p:ext uri="{BB962C8B-B14F-4D97-AF65-F5344CB8AC3E}">
        <p14:creationId xmlns:p14="http://schemas.microsoft.com/office/powerpoint/2010/main" val="2069006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ity Jumpstart Pilot v5">
  <a:themeElements>
    <a:clrScheme name="IBM Cloud 2105">
      <a:dk1>
        <a:sysClr val="windowText" lastClr="000000"/>
      </a:dk1>
      <a:lt1>
        <a:sysClr val="window" lastClr="FFFFFF"/>
      </a:lt1>
      <a:dk2>
        <a:srgbClr val="085571"/>
      </a:dk2>
      <a:lt2>
        <a:srgbClr val="81CDF2"/>
      </a:lt2>
      <a:accent1>
        <a:srgbClr val="009EE2"/>
      </a:accent1>
      <a:accent2>
        <a:srgbClr val="1174B9"/>
      </a:accent2>
      <a:accent3>
        <a:srgbClr val="00A39C"/>
      </a:accent3>
      <a:accent4>
        <a:srgbClr val="00706E"/>
      </a:accent4>
      <a:accent5>
        <a:srgbClr val="611773"/>
      </a:accent5>
      <a:accent6>
        <a:srgbClr val="340F51"/>
      </a:accent6>
      <a:hlink>
        <a:srgbClr val="0000FF"/>
      </a:hlink>
      <a:folHlink>
        <a:srgbClr val="800080"/>
      </a:folHlink>
    </a:clrScheme>
    <a:fontScheme name="IBM Cloud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8444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kern="0" spc="-30" dirty="0" smtClean="0">
            <a:solidFill>
              <a:srgbClr val="FFFFFF"/>
            </a:solidFill>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3760</TotalTime>
  <Words>2420</Words>
  <Application>Microsoft Office PowerPoint</Application>
  <PresentationFormat>On-screen Show (4:3)</PresentationFormat>
  <Paragraphs>289</Paragraphs>
  <Slides>19</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ＭＳ Ｐゴシック</vt:lpstr>
      <vt:lpstr>ＭＳ Ｐゴシック</vt:lpstr>
      <vt:lpstr>Arial</vt:lpstr>
      <vt:lpstr>Calibri</vt:lpstr>
      <vt:lpstr>Helvetica Light</vt:lpstr>
      <vt:lpstr>HelvNeue Light for IBM</vt:lpstr>
      <vt:lpstr>Liberation Serif</vt:lpstr>
      <vt:lpstr>Lohit Devanagari</vt:lpstr>
      <vt:lpstr>Wingdings</vt:lpstr>
      <vt:lpstr>WT Serif J</vt:lpstr>
      <vt:lpstr>City Jumpstart Pilot v5</vt:lpstr>
      <vt:lpstr> Migrating &amp; Integrating Java  Applications in IBM Bluemix </vt:lpstr>
      <vt:lpstr>Agenda </vt:lpstr>
      <vt:lpstr>12 Factor App Methodology</vt:lpstr>
      <vt:lpstr>Migration: Redeploying Existing On-premises Applications onto Bluemix</vt:lpstr>
      <vt:lpstr>Migration Questionnaire</vt:lpstr>
      <vt:lpstr>Migration Questions specific to the Application</vt:lpstr>
      <vt:lpstr>PowerPoint Presentation</vt:lpstr>
      <vt:lpstr>PowerPoint Presentation</vt:lpstr>
      <vt:lpstr>Liberty for Java Buildpack</vt:lpstr>
      <vt:lpstr>Java buildpack for Tomcat applications</vt:lpstr>
      <vt:lpstr>Agenda</vt:lpstr>
      <vt:lpstr>PowerPoint Presentation</vt:lpstr>
      <vt:lpstr>PowerPoint Presentation</vt:lpstr>
      <vt:lpstr>PowerPoint Presentation</vt:lpstr>
      <vt:lpstr>PowerPoint Presentation</vt:lpstr>
      <vt:lpstr>Agenda</vt:lpstr>
      <vt:lpstr>VCAP_SERVICES vs. Automatic Configuration</vt:lpstr>
      <vt:lpstr>Session Affinity</vt:lpstr>
      <vt:lpstr>Application External Dependencies</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Developer Certification</dc:title>
  <dc:creator>Tim Robinson</dc:creator>
  <cp:lastModifiedBy>IBM_ADMIN</cp:lastModifiedBy>
  <cp:revision>234</cp:revision>
  <cp:lastPrinted>2015-07-29T15:56:55Z</cp:lastPrinted>
  <dcterms:created xsi:type="dcterms:W3CDTF">2015-06-05T02:45:45Z</dcterms:created>
  <dcterms:modified xsi:type="dcterms:W3CDTF">2015-12-17T07:54:10Z</dcterms:modified>
</cp:coreProperties>
</file>