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  <p:sldMasterId id="2147483703" r:id="rId2"/>
    <p:sldMasterId id="2147483734" r:id="rId3"/>
    <p:sldMasterId id="2147483750" r:id="rId4"/>
  </p:sldMasterIdLst>
  <p:notesMasterIdLst>
    <p:notesMasterId r:id="rId26"/>
  </p:notesMasterIdLst>
  <p:handoutMasterIdLst>
    <p:handoutMasterId r:id="rId27"/>
  </p:handoutMasterIdLst>
  <p:sldIdLst>
    <p:sldId id="266" r:id="rId5"/>
    <p:sldId id="357" r:id="rId6"/>
    <p:sldId id="359" r:id="rId7"/>
    <p:sldId id="358" r:id="rId8"/>
    <p:sldId id="360" r:id="rId9"/>
    <p:sldId id="361" r:id="rId10"/>
    <p:sldId id="362" r:id="rId11"/>
    <p:sldId id="286" r:id="rId12"/>
    <p:sldId id="337" r:id="rId13"/>
    <p:sldId id="339" r:id="rId14"/>
    <p:sldId id="333" r:id="rId15"/>
    <p:sldId id="351" r:id="rId16"/>
    <p:sldId id="350" r:id="rId17"/>
    <p:sldId id="355" r:id="rId18"/>
    <p:sldId id="352" r:id="rId19"/>
    <p:sldId id="353" r:id="rId20"/>
    <p:sldId id="354" r:id="rId21"/>
    <p:sldId id="356" r:id="rId22"/>
    <p:sldId id="282" r:id="rId23"/>
    <p:sldId id="335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3">
          <p15:clr>
            <a:srgbClr val="A4A3A4"/>
          </p15:clr>
        </p15:guide>
        <p15:guide id="2" orient="horz" pos="4189">
          <p15:clr>
            <a:srgbClr val="A4A3A4"/>
          </p15:clr>
        </p15:guide>
        <p15:guide id="3" pos="211">
          <p15:clr>
            <a:srgbClr val="A4A3A4"/>
          </p15:clr>
        </p15:guide>
        <p15:guide id="4" pos="275">
          <p15:clr>
            <a:srgbClr val="A4A3A4"/>
          </p15:clr>
        </p15:guide>
        <p15:guide id="5" pos="5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6"/>
    <a:srgbClr val="7F1C7D"/>
    <a:srgbClr val="EE3E96"/>
    <a:srgbClr val="F389AF"/>
    <a:srgbClr val="008052"/>
    <a:srgbClr val="17AF4B"/>
    <a:srgbClr val="8CC63F"/>
    <a:srgbClr val="004877"/>
    <a:srgbClr val="00B2EF"/>
    <a:srgbClr val="83D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91281" autoAdjust="0"/>
  </p:normalViewPr>
  <p:slideViewPr>
    <p:cSldViewPr snapToGrid="0" showGuides="1">
      <p:cViewPr varScale="1">
        <p:scale>
          <a:sx n="84" d="100"/>
          <a:sy n="84" d="100"/>
        </p:scale>
        <p:origin x="1068" y="66"/>
      </p:cViewPr>
      <p:guideLst>
        <p:guide orient="horz" pos="1223"/>
        <p:guide orient="horz" pos="4189"/>
        <p:guide pos="211"/>
        <p:guide pos="275"/>
        <p:guide pos="507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86"/>
    </p:cViewPr>
  </p:sorterViewPr>
  <p:notesViewPr>
    <p:cSldViewPr snapToGrid="0">
      <p:cViewPr varScale="1">
        <p:scale>
          <a:sx n="57" d="100"/>
          <a:sy n="57" d="100"/>
        </p:scale>
        <p:origin x="240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9DCB2-7EB4-A94B-98D0-5CCBA28B3C30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166B7-455D-4C43-A1DA-AFABFA2CD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12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2016-8C25-174C-9B4D-4CBC4C7A8102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5FA9F-7D3F-5741-9EE6-6623220EF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5FA9F-7D3F-5741-9EE6-6623220EF666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AF23-32B5-4B30-BD6E-808E59001A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25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64E870-7F93-453E-87E2-67A6B9478F2D}" type="slidenum">
              <a:rPr lang="en-GB" altLang="en-US" sz="1300">
                <a:ea typeface="ＭＳ Ｐゴシック" panose="020B0600070205080204" pitchFamily="34" charset="-128"/>
              </a:rPr>
              <a:pPr/>
              <a:t>9</a:t>
            </a:fld>
            <a:endParaRPr lang="en-GB" altLang="en-US" sz="13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22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_logo_powerpoint_1_lin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6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9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0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6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99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_logo_powerpoint_1_lin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6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4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3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5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_logo_powerpoint_1_lin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6"/>
          <p:cNvGrpSpPr>
            <a:grpSpLocks/>
          </p:cNvGrpSpPr>
          <p:nvPr userDrawn="1"/>
        </p:nvGrpSpPr>
        <p:grpSpPr bwMode="auto">
          <a:xfrm>
            <a:off x="-7938" y="6323013"/>
            <a:ext cx="8815388" cy="466725"/>
            <a:chOff x="-7620" y="6323077"/>
            <a:chExt cx="8814816" cy="4663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5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bm_sp_lockup_western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511184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0362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5946775" y="6481772"/>
            <a:ext cx="3054350" cy="23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>
                <a:solidFill>
                  <a:srgbClr val="000000"/>
                </a:solidFill>
              </a:rPr>
              <a:t>© 2015 IBM Corporation</a:t>
            </a: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0" y="3683003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Analytics-pos-inline.pn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4" y="606429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25" y="2343155"/>
            <a:ext cx="8181975" cy="1077912"/>
          </a:xfrm>
        </p:spPr>
        <p:txBody>
          <a:bodyPr anchor="b"/>
          <a:lstStyle>
            <a:lvl1pPr>
              <a:defRPr sz="35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238" y="917575"/>
            <a:ext cx="4805362" cy="492127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0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2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12" y="1873253"/>
            <a:ext cx="4194175" cy="4495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87" y="1873253"/>
            <a:ext cx="4195763" cy="4495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2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1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6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50" y="593732"/>
            <a:ext cx="2135187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125" y="593732"/>
            <a:ext cx="6257925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144B24B-BAB1-431A-82C6-36E096187F50}" type="slidenum">
              <a:rPr lang="en-US">
                <a:solidFill>
                  <a:srgbClr val="000000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144B24B-BAB1-431A-82C6-36E096187F50}" type="slidenum">
              <a:rPr lang="en-US">
                <a:solidFill>
                  <a:srgbClr val="000000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144B24B-BAB1-431A-82C6-36E096187F50}" type="slidenum">
              <a:rPr lang="en-US">
                <a:solidFill>
                  <a:srgbClr val="000000"/>
                </a:solidFill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93725"/>
            <a:ext cx="85455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873253"/>
            <a:ext cx="8542338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58773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34075" y="6481770"/>
            <a:ext cx="3054350" cy="23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</a:rPr>
              <a:t>© 2015 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0500" y="6542753"/>
            <a:ext cx="552450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EC73161-3331-4136-8EE6-193C5B212441}" type="slidenum">
              <a:rPr lang="en-US" sz="100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20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Analytics-pos-inline.png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" y="257180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4" y="6544341"/>
            <a:ext cx="1854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4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>
              <a:lumMod val="50000"/>
            </a:schemeClr>
          </a:solidFill>
          <a:latin typeface="Rockwell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+mn-ea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ng.bluemix.net/solutions/iot" TargetMode="External"/><Relationship Id="rId2" Type="http://schemas.openxmlformats.org/officeDocument/2006/relationships/hyperlink" Target="https://internetofthings.ibmcloud.com/" TargetMode="External"/><Relationship Id="rId1" Type="http://schemas.openxmlformats.org/officeDocument/2006/relationships/slideLayout" Target="../slideLayouts/slideLayout47.xml"/><Relationship Id="rId5" Type="http://schemas.openxmlformats.org/officeDocument/2006/relationships/hyperlink" Target="https://developer.ibm.com/iot/category/iot/" TargetMode="External"/><Relationship Id="rId4" Type="http://schemas.openxmlformats.org/officeDocument/2006/relationships/hyperlink" Target="https://developer.ibm.com/io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recipes/" TargetMode="Externa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quickstart.internetofthings.ibmcloud.com/iotsensor" TargetMode="Externa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community/blogs/96960515-2ea1-4391-8170-b0515d08e4da/entry/Bluemix_IOT_baby_steps_with_Raspberry_pi?lang=en" TargetMode="Externa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-messaging/iot-python/" TargetMode="External"/><Relationship Id="rId2" Type="http://schemas.openxmlformats.org/officeDocument/2006/relationships/hyperlink" Target="https://github.com/RajeshJeyapaul/IBMioTAirPollution" TargetMode="External"/><Relationship Id="rId1" Type="http://schemas.openxmlformats.org/officeDocument/2006/relationships/slideLayout" Target="../slideLayouts/slideLayout47.xml"/><Relationship Id="rId4" Type="http://schemas.openxmlformats.org/officeDocument/2006/relationships/hyperlink" Target="https://docs.internetofthings.ibmcloud.com/libraries/pyth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wmf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49238" y="2179032"/>
            <a:ext cx="8181975" cy="107791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IBM Internet of Things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br>
              <a:rPr lang="en-US" sz="2800" b="1" dirty="0" smtClean="0"/>
            </a:b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7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altLang="en-US" sz="2400" dirty="0" smtClean="0"/>
              <a:t>No company provides all the pieces</a:t>
            </a:r>
            <a:br>
              <a:rPr lang="en-GB" altLang="en-US" sz="2400" dirty="0" smtClean="0"/>
            </a:br>
            <a:r>
              <a:rPr lang="en-GB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GB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altLang="en-US" sz="2400" b="1" i="1" dirty="0" smtClean="0">
                <a:solidFill>
                  <a:schemeClr val="tx1"/>
                </a:solidFill>
              </a:rPr>
              <a:t>Internet of Things solutions need an ecosystem </a:t>
            </a:r>
            <a:br>
              <a:rPr lang="en-GB" altLang="en-US" sz="2400" b="1" i="1" dirty="0" smtClean="0">
                <a:solidFill>
                  <a:schemeClr val="tx1"/>
                </a:solidFill>
              </a:rPr>
            </a:br>
            <a:endParaRPr lang="en-GB" altLang="en-US" sz="2400" b="1" i="1" dirty="0" smtClean="0">
              <a:solidFill>
                <a:schemeClr val="tx1"/>
              </a:solidFill>
            </a:endParaRPr>
          </a:p>
        </p:txBody>
      </p:sp>
      <p:sp>
        <p:nvSpPr>
          <p:cNvPr id="181" name="Rectangle 11"/>
          <p:cNvSpPr>
            <a:spLocks noChangeArrowheads="1"/>
          </p:cNvSpPr>
          <p:nvPr/>
        </p:nvSpPr>
        <p:spPr bwMode="auto">
          <a:xfrm>
            <a:off x="5745981" y="3462278"/>
            <a:ext cx="1630363" cy="15049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1050" b="1" i="1">
                <a:solidFill>
                  <a:srgbClr val="000000"/>
                </a:solidFill>
              </a:rPr>
              <a:t>Solutions &amp; Applications </a:t>
            </a:r>
          </a:p>
        </p:txBody>
      </p:sp>
      <p:sp>
        <p:nvSpPr>
          <p:cNvPr id="182" name="Rectangle 16"/>
          <p:cNvSpPr>
            <a:spLocks noChangeArrowheads="1"/>
          </p:cNvSpPr>
          <p:nvPr/>
        </p:nvSpPr>
        <p:spPr bwMode="auto">
          <a:xfrm>
            <a:off x="5838056" y="2363728"/>
            <a:ext cx="1404938" cy="9652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86000">
                <a:schemeClr val="bg1"/>
              </a:gs>
            </a:gsLst>
            <a:lin ang="16200000" scaled="1"/>
            <a:tileRect/>
          </a:gradFill>
          <a:ln>
            <a:noFill/>
          </a:ln>
          <a:effectLst/>
          <a:extLst/>
        </p:spPr>
        <p:txBody>
          <a:bodyPr wrap="none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75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3" name="AutoShape 17"/>
          <p:cNvSpPr>
            <a:spLocks noChangeArrowheads="1"/>
          </p:cNvSpPr>
          <p:nvPr/>
        </p:nvSpPr>
        <p:spPr bwMode="auto">
          <a:xfrm flipV="1">
            <a:off x="6455594" y="3319403"/>
            <a:ext cx="206375" cy="123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eaLnBrk="1" hangingPunct="1"/>
            <a:endParaRPr lang="en-US" altLang="en-US" sz="1200">
              <a:ea typeface="MS PGothic" panose="020B0600070205080204" pitchFamily="34" charset="-128"/>
            </a:endParaRPr>
          </a:p>
        </p:txBody>
      </p:sp>
      <p:pic>
        <p:nvPicPr>
          <p:cNvPr id="184" name="Picture 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2"/>
          <a:stretch>
            <a:fillRect/>
          </a:stretch>
        </p:blipFill>
        <p:spPr bwMode="auto">
          <a:xfrm>
            <a:off x="5938069" y="2774890"/>
            <a:ext cx="7715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" name="AutoShape 19"/>
          <p:cNvSpPr>
            <a:spLocks noChangeArrowheads="1"/>
          </p:cNvSpPr>
          <p:nvPr/>
        </p:nvSpPr>
        <p:spPr bwMode="auto">
          <a:xfrm flipH="1">
            <a:off x="5834881" y="3982978"/>
            <a:ext cx="706438" cy="242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Smarter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Cities</a:t>
            </a:r>
          </a:p>
        </p:txBody>
      </p:sp>
      <p:sp>
        <p:nvSpPr>
          <p:cNvPr id="186" name="AutoShape 20"/>
          <p:cNvSpPr>
            <a:spLocks noChangeArrowheads="1"/>
          </p:cNvSpPr>
          <p:nvPr/>
        </p:nvSpPr>
        <p:spPr bwMode="auto">
          <a:xfrm flipH="1">
            <a:off x="6592119" y="4283015"/>
            <a:ext cx="706437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Transport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sz="750">
                <a:solidFill>
                  <a:srgbClr val="000000"/>
                </a:solidFill>
                <a:latin typeface="Calibri" panose="020F0502020204030204" pitchFamily="34" charset="0"/>
              </a:rPr>
              <a:t>&amp; Rail</a:t>
            </a:r>
            <a:endParaRPr lang="en-GB" sz="75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AutoShape 21"/>
          <p:cNvSpPr>
            <a:spLocks noChangeArrowheads="1"/>
          </p:cNvSpPr>
          <p:nvPr/>
        </p:nvSpPr>
        <p:spPr bwMode="auto">
          <a:xfrm flipH="1">
            <a:off x="6566719" y="3700403"/>
            <a:ext cx="706437" cy="242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Energy 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&amp; Utilities</a:t>
            </a:r>
          </a:p>
        </p:txBody>
      </p:sp>
      <p:sp>
        <p:nvSpPr>
          <p:cNvPr id="188" name="AutoShape 22"/>
          <p:cNvSpPr>
            <a:spLocks noChangeArrowheads="1"/>
          </p:cNvSpPr>
          <p:nvPr/>
        </p:nvSpPr>
        <p:spPr bwMode="auto">
          <a:xfrm flipH="1">
            <a:off x="6576244" y="3992503"/>
            <a:ext cx="706437" cy="242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Consumer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Electronics</a:t>
            </a:r>
          </a:p>
        </p:txBody>
      </p:sp>
      <p:sp>
        <p:nvSpPr>
          <p:cNvPr id="189" name="AutoShape 23"/>
          <p:cNvSpPr>
            <a:spLocks noChangeArrowheads="1"/>
          </p:cNvSpPr>
          <p:nvPr/>
        </p:nvSpPr>
        <p:spPr bwMode="auto">
          <a:xfrm flipH="1">
            <a:off x="5845994" y="4571940"/>
            <a:ext cx="706437" cy="241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Life Science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&amp; Healthcare</a:t>
            </a:r>
          </a:p>
        </p:txBody>
      </p:sp>
      <p:sp>
        <p:nvSpPr>
          <p:cNvPr id="190" name="AutoShape 24"/>
          <p:cNvSpPr>
            <a:spLocks noChangeArrowheads="1"/>
          </p:cNvSpPr>
          <p:nvPr/>
        </p:nvSpPr>
        <p:spPr bwMode="auto">
          <a:xfrm flipH="1">
            <a:off x="5825356" y="3701990"/>
            <a:ext cx="706438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Oil 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&amp; Gas</a:t>
            </a:r>
          </a:p>
        </p:txBody>
      </p:sp>
      <p:sp>
        <p:nvSpPr>
          <p:cNvPr id="191" name="AutoShape 25"/>
          <p:cNvSpPr>
            <a:spLocks noChangeArrowheads="1"/>
          </p:cNvSpPr>
          <p:nvPr/>
        </p:nvSpPr>
        <p:spPr bwMode="auto">
          <a:xfrm flipH="1">
            <a:off x="5834881" y="4271903"/>
            <a:ext cx="704850" cy="2428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Connected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sz="750">
                <a:solidFill>
                  <a:srgbClr val="000000"/>
                </a:solidFill>
                <a:latin typeface="Calibri" panose="020F0502020204030204" pitchFamily="34" charset="0"/>
              </a:rPr>
              <a:t>Vehicle</a:t>
            </a:r>
            <a:endParaRPr lang="en-GB" sz="75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AutoShape 26"/>
          <p:cNvSpPr>
            <a:spLocks noChangeArrowheads="1"/>
          </p:cNvSpPr>
          <p:nvPr/>
        </p:nvSpPr>
        <p:spPr bwMode="auto">
          <a:xfrm flipH="1">
            <a:off x="6619106" y="4587815"/>
            <a:ext cx="706438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F0F0F0"/>
              </a:gs>
              <a:gs pos="100000">
                <a:srgbClr val="DDDDDD"/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r>
              <a:rPr lang="en-GB" sz="750">
                <a:solidFill>
                  <a:srgbClr val="000000"/>
                </a:solidFill>
                <a:latin typeface="Calibri" panose="020F0502020204030204" pitchFamily="34" charset="0"/>
              </a:rPr>
              <a:t>Industrial</a:t>
            </a: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sz="750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endParaRPr lang="en-GB" sz="75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1320031" y="3455928"/>
            <a:ext cx="1027113" cy="14811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1050" b="1" i="1">
                <a:solidFill>
                  <a:srgbClr val="000000"/>
                </a:solidFill>
              </a:rPr>
              <a:t>Devices</a:t>
            </a:r>
          </a:p>
        </p:txBody>
      </p:sp>
      <p:pic>
        <p:nvPicPr>
          <p:cNvPr id="194" name="Picture 7" descr="sp_3is_instru_ko.png"/>
          <p:cNvPicPr>
            <a:picLocks noChangeAspect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44" y="3943290"/>
            <a:ext cx="5556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49"/>
          <p:cNvSpPr>
            <a:spLocks noChangeArrowheads="1"/>
          </p:cNvSpPr>
          <p:nvPr/>
        </p:nvSpPr>
        <p:spPr bwMode="auto">
          <a:xfrm>
            <a:off x="2448744" y="3462278"/>
            <a:ext cx="973137" cy="14874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1050" b="1" i="1">
                <a:solidFill>
                  <a:srgbClr val="000000"/>
                </a:solidFill>
              </a:rPr>
              <a:t>Gateways</a:t>
            </a:r>
          </a:p>
        </p:txBody>
      </p:sp>
      <p:grpSp>
        <p:nvGrpSpPr>
          <p:cNvPr id="196" name="Group 54"/>
          <p:cNvGrpSpPr>
            <a:grpSpLocks/>
          </p:cNvGrpSpPr>
          <p:nvPr/>
        </p:nvGrpSpPr>
        <p:grpSpPr bwMode="auto">
          <a:xfrm>
            <a:off x="2604319" y="4029015"/>
            <a:ext cx="644525" cy="377825"/>
            <a:chOff x="3151" y="969"/>
            <a:chExt cx="972" cy="530"/>
          </a:xfrm>
        </p:grpSpPr>
        <p:sp>
          <p:nvSpPr>
            <p:cNvPr id="197" name="Rectangle 55"/>
            <p:cNvSpPr>
              <a:spLocks noChangeArrowheads="1"/>
            </p:cNvSpPr>
            <p:nvPr/>
          </p:nvSpPr>
          <p:spPr bwMode="auto">
            <a:xfrm>
              <a:off x="3499" y="978"/>
              <a:ext cx="279" cy="5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1200">
                <a:ea typeface="MS PGothic" panose="020B0600070205080204" pitchFamily="34" charset="-128"/>
              </a:endParaRPr>
            </a:p>
          </p:txBody>
        </p:sp>
        <p:grpSp>
          <p:nvGrpSpPr>
            <p:cNvPr id="198" name="Group 56"/>
            <p:cNvGrpSpPr>
              <a:grpSpLocks/>
            </p:cNvGrpSpPr>
            <p:nvPr/>
          </p:nvGrpSpPr>
          <p:grpSpPr bwMode="auto">
            <a:xfrm>
              <a:off x="3680" y="969"/>
              <a:ext cx="443" cy="507"/>
              <a:chOff x="3680" y="969"/>
              <a:chExt cx="443" cy="507"/>
            </a:xfrm>
          </p:grpSpPr>
          <p:sp>
            <p:nvSpPr>
              <p:cNvPr id="203" name="Line 57"/>
              <p:cNvSpPr>
                <a:spLocks noChangeShapeType="1"/>
              </p:cNvSpPr>
              <p:nvPr/>
            </p:nvSpPr>
            <p:spPr bwMode="auto">
              <a:xfrm flipV="1">
                <a:off x="3680" y="969"/>
                <a:ext cx="367" cy="1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4" name="Line 58"/>
              <p:cNvSpPr>
                <a:spLocks noChangeShapeType="1"/>
              </p:cNvSpPr>
              <p:nvPr/>
            </p:nvSpPr>
            <p:spPr bwMode="auto">
              <a:xfrm>
                <a:off x="3696" y="1322"/>
                <a:ext cx="367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" name="Line 59"/>
              <p:cNvSpPr>
                <a:spLocks noChangeShapeType="1"/>
              </p:cNvSpPr>
              <p:nvPr/>
            </p:nvSpPr>
            <p:spPr bwMode="auto">
              <a:xfrm flipV="1">
                <a:off x="3766" y="1227"/>
                <a:ext cx="35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9" name="Group 60"/>
            <p:cNvGrpSpPr>
              <a:grpSpLocks/>
            </p:cNvGrpSpPr>
            <p:nvPr/>
          </p:nvGrpSpPr>
          <p:grpSpPr bwMode="auto">
            <a:xfrm flipH="1">
              <a:off x="3151" y="977"/>
              <a:ext cx="443" cy="507"/>
              <a:chOff x="3680" y="969"/>
              <a:chExt cx="443" cy="507"/>
            </a:xfrm>
          </p:grpSpPr>
          <p:sp>
            <p:nvSpPr>
              <p:cNvPr id="200" name="Line 61"/>
              <p:cNvSpPr>
                <a:spLocks noChangeShapeType="1"/>
              </p:cNvSpPr>
              <p:nvPr/>
            </p:nvSpPr>
            <p:spPr bwMode="auto">
              <a:xfrm flipV="1">
                <a:off x="3680" y="969"/>
                <a:ext cx="367" cy="1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" name="Line 62"/>
              <p:cNvSpPr>
                <a:spLocks noChangeShapeType="1"/>
              </p:cNvSpPr>
              <p:nvPr/>
            </p:nvSpPr>
            <p:spPr bwMode="auto">
              <a:xfrm>
                <a:off x="3696" y="1322"/>
                <a:ext cx="367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2" name="Line 63"/>
              <p:cNvSpPr>
                <a:spLocks noChangeShapeType="1"/>
              </p:cNvSpPr>
              <p:nvPr/>
            </p:nvSpPr>
            <p:spPr bwMode="auto">
              <a:xfrm flipV="1">
                <a:off x="3766" y="1227"/>
                <a:ext cx="35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06" name="Rectangle 7"/>
          <p:cNvSpPr>
            <a:spLocks noChangeArrowheads="1"/>
          </p:cNvSpPr>
          <p:nvPr/>
        </p:nvSpPr>
        <p:spPr bwMode="auto">
          <a:xfrm>
            <a:off x="4591869" y="3471803"/>
            <a:ext cx="1035050" cy="14859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1050" b="1" i="1">
                <a:solidFill>
                  <a:srgbClr val="000000"/>
                </a:solidFill>
              </a:rPr>
              <a:t>Clouds</a:t>
            </a:r>
          </a:p>
        </p:txBody>
      </p:sp>
      <p:grpSp>
        <p:nvGrpSpPr>
          <p:cNvPr id="207" name="Group 8"/>
          <p:cNvGrpSpPr>
            <a:grpSpLocks/>
          </p:cNvGrpSpPr>
          <p:nvPr/>
        </p:nvGrpSpPr>
        <p:grpSpPr bwMode="auto">
          <a:xfrm>
            <a:off x="4702994" y="3821053"/>
            <a:ext cx="844550" cy="579437"/>
            <a:chOff x="74" y="4203"/>
            <a:chExt cx="2231" cy="1530"/>
          </a:xfrm>
        </p:grpSpPr>
        <p:sp>
          <p:nvSpPr>
            <p:cNvPr id="208" name="Freeform 9"/>
            <p:cNvSpPr>
              <a:spLocks/>
            </p:cNvSpPr>
            <p:nvPr/>
          </p:nvSpPr>
          <p:spPr bwMode="auto">
            <a:xfrm>
              <a:off x="202" y="4592"/>
              <a:ext cx="1974" cy="1010"/>
            </a:xfrm>
            <a:custGeom>
              <a:avLst/>
              <a:gdLst>
                <a:gd name="T0" fmla="*/ 508 w 1974"/>
                <a:gd name="T1" fmla="*/ 0 h 1010"/>
                <a:gd name="T2" fmla="*/ 314 w 1974"/>
                <a:gd name="T3" fmla="*/ 397 h 1010"/>
                <a:gd name="T4" fmla="*/ 15 w 1974"/>
                <a:gd name="T5" fmla="*/ 479 h 1010"/>
                <a:gd name="T6" fmla="*/ 0 w 1974"/>
                <a:gd name="T7" fmla="*/ 816 h 1010"/>
                <a:gd name="T8" fmla="*/ 710 w 1974"/>
                <a:gd name="T9" fmla="*/ 1010 h 1010"/>
                <a:gd name="T10" fmla="*/ 1758 w 1974"/>
                <a:gd name="T11" fmla="*/ 950 h 1010"/>
                <a:gd name="T12" fmla="*/ 1974 w 1974"/>
                <a:gd name="T13" fmla="*/ 681 h 1010"/>
                <a:gd name="T14" fmla="*/ 1780 w 1974"/>
                <a:gd name="T15" fmla="*/ 464 h 1010"/>
                <a:gd name="T16" fmla="*/ 1413 w 1974"/>
                <a:gd name="T17" fmla="*/ 120 h 1010"/>
                <a:gd name="T18" fmla="*/ 606 w 1974"/>
                <a:gd name="T19" fmla="*/ 8 h 10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74" h="1010">
                  <a:moveTo>
                    <a:pt x="508" y="0"/>
                  </a:moveTo>
                  <a:lnTo>
                    <a:pt x="314" y="397"/>
                  </a:lnTo>
                  <a:lnTo>
                    <a:pt x="15" y="479"/>
                  </a:lnTo>
                  <a:lnTo>
                    <a:pt x="0" y="816"/>
                  </a:lnTo>
                  <a:lnTo>
                    <a:pt x="710" y="1010"/>
                  </a:lnTo>
                  <a:lnTo>
                    <a:pt x="1758" y="950"/>
                  </a:lnTo>
                  <a:lnTo>
                    <a:pt x="1974" y="681"/>
                  </a:lnTo>
                  <a:lnTo>
                    <a:pt x="1780" y="464"/>
                  </a:lnTo>
                  <a:lnTo>
                    <a:pt x="1413" y="120"/>
                  </a:lnTo>
                  <a:lnTo>
                    <a:pt x="606" y="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209" name="Picture 1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4203"/>
              <a:ext cx="2231" cy="1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0" name="Rectangle 67"/>
          <p:cNvSpPr>
            <a:spLocks noChangeArrowheads="1"/>
          </p:cNvSpPr>
          <p:nvPr/>
        </p:nvSpPr>
        <p:spPr bwMode="auto">
          <a:xfrm>
            <a:off x="3521894" y="3471803"/>
            <a:ext cx="973137" cy="14859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sz="1050" b="1" i="1">
                <a:solidFill>
                  <a:srgbClr val="000000"/>
                </a:solidFill>
              </a:rPr>
              <a:t>Networks</a:t>
            </a:r>
          </a:p>
        </p:txBody>
      </p:sp>
      <p:sp>
        <p:nvSpPr>
          <p:cNvPr id="211" name="AutoShape 68" descr="bbc radio widget icon"/>
          <p:cNvSpPr>
            <a:spLocks noChangeAspect="1" noChangeArrowheads="1"/>
          </p:cNvSpPr>
          <p:nvPr/>
        </p:nvSpPr>
        <p:spPr bwMode="auto">
          <a:xfrm>
            <a:off x="3633019" y="378136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200">
              <a:ea typeface="MS PGothic" panose="020B0600070205080204" pitchFamily="34" charset="-128"/>
            </a:endParaRPr>
          </a:p>
        </p:txBody>
      </p:sp>
      <p:sp>
        <p:nvSpPr>
          <p:cNvPr id="212" name="AutoShape 69" descr="radio-mast"/>
          <p:cNvSpPr>
            <a:spLocks noChangeAspect="1" noChangeArrowheads="1"/>
          </p:cNvSpPr>
          <p:nvPr/>
        </p:nvSpPr>
        <p:spPr bwMode="auto">
          <a:xfrm>
            <a:off x="3550469" y="3495615"/>
            <a:ext cx="92868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200">
              <a:ea typeface="MS PGothic" panose="020B0600070205080204" pitchFamily="34" charset="-128"/>
            </a:endParaRPr>
          </a:p>
        </p:txBody>
      </p:sp>
      <p:pic>
        <p:nvPicPr>
          <p:cNvPr id="213" name="Picture 7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8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94" y="3889315"/>
            <a:ext cx="4413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5812656" y="2409765"/>
            <a:ext cx="871538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IBM Industry</a:t>
            </a:r>
          </a:p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Solutions, GBS</a:t>
            </a:r>
          </a:p>
        </p:txBody>
      </p:sp>
      <p:grpSp>
        <p:nvGrpSpPr>
          <p:cNvPr id="215" name="Group 1"/>
          <p:cNvGrpSpPr>
            <a:grpSpLocks/>
          </p:cNvGrpSpPr>
          <p:nvPr/>
        </p:nvGrpSpPr>
        <p:grpSpPr bwMode="auto">
          <a:xfrm>
            <a:off x="4629294" y="2358310"/>
            <a:ext cx="982424" cy="1104517"/>
            <a:chOff x="119063" y="1146175"/>
            <a:chExt cx="1377950" cy="1285875"/>
          </a:xfrm>
          <a:gradFill flip="none" rotWithShape="1">
            <a:gsLst>
              <a:gs pos="0">
                <a:srgbClr val="00B0F0"/>
              </a:gs>
              <a:gs pos="79000">
                <a:srgbClr val="F0F0F0"/>
              </a:gs>
              <a:gs pos="100000">
                <a:srgbClr val="DDDDDD"/>
              </a:gs>
            </a:gsLst>
            <a:lin ang="16200000" scaled="1"/>
            <a:tileRect/>
          </a:gradFill>
        </p:grpSpPr>
        <p:sp>
          <p:nvSpPr>
            <p:cNvPr id="216" name="Rectangle 77"/>
            <p:cNvSpPr>
              <a:spLocks noChangeArrowheads="1"/>
            </p:cNvSpPr>
            <p:nvPr/>
          </p:nvSpPr>
          <p:spPr bwMode="auto">
            <a:xfrm>
              <a:off x="119063" y="1146175"/>
              <a:ext cx="1377950" cy="11572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79000">
                  <a:srgbClr val="F0F0F0"/>
                </a:gs>
                <a:gs pos="100000">
                  <a:schemeClr val="bg1"/>
                </a:gs>
              </a:gsLst>
              <a:lin ang="162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z="75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7" name="Rectangle 82"/>
            <p:cNvSpPr>
              <a:spLocks noChangeArrowheads="1"/>
            </p:cNvSpPr>
            <p:nvPr/>
          </p:nvSpPr>
          <p:spPr bwMode="auto">
            <a:xfrm>
              <a:off x="133710" y="1697456"/>
              <a:ext cx="860485" cy="2946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GB" sz="750" b="1" dirty="0">
                  <a:solidFill>
                    <a:srgbClr val="000000"/>
                  </a:solidFill>
                </a:rPr>
                <a:t>Streams</a:t>
              </a:r>
            </a:p>
          </p:txBody>
        </p:sp>
        <p:pic>
          <p:nvPicPr>
            <p:cNvPr id="218" name="Picture 25" descr="Stream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32" y="1409847"/>
              <a:ext cx="407988" cy="404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8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862" y="1508787"/>
              <a:ext cx="520700" cy="25876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0" name="AutoShape 84"/>
            <p:cNvSpPr>
              <a:spLocks noChangeArrowheads="1"/>
            </p:cNvSpPr>
            <p:nvPr/>
          </p:nvSpPr>
          <p:spPr bwMode="auto">
            <a:xfrm flipV="1">
              <a:off x="649288" y="2266950"/>
              <a:ext cx="276225" cy="1651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pic>
          <p:nvPicPr>
            <p:cNvPr id="221" name="Picture 4" descr="x3650-M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8" y="1869241"/>
              <a:ext cx="726021" cy="3034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" name="Rectangle 80"/>
            <p:cNvSpPr>
              <a:spLocks noChangeArrowheads="1"/>
            </p:cNvSpPr>
            <p:nvPr/>
          </p:nvSpPr>
          <p:spPr bwMode="auto">
            <a:xfrm>
              <a:off x="449262" y="2084199"/>
              <a:ext cx="914400" cy="2022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GB" sz="750" b="1" dirty="0" err="1">
                  <a:solidFill>
                    <a:srgbClr val="000000"/>
                  </a:solidFill>
                </a:rPr>
                <a:t>MessageSight</a:t>
              </a:r>
              <a:endParaRPr lang="en-GB" sz="75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Group 1"/>
          <p:cNvGrpSpPr>
            <a:grpSpLocks/>
          </p:cNvGrpSpPr>
          <p:nvPr/>
        </p:nvGrpSpPr>
        <p:grpSpPr bwMode="auto">
          <a:xfrm>
            <a:off x="1383091" y="3098124"/>
            <a:ext cx="849985" cy="329555"/>
            <a:chOff x="119063" y="1146175"/>
            <a:chExt cx="1377950" cy="1285875"/>
          </a:xfrm>
          <a:gradFill flip="none" rotWithShape="1">
            <a:gsLst>
              <a:gs pos="0">
                <a:srgbClr val="00B0F0"/>
              </a:gs>
              <a:gs pos="80000">
                <a:srgbClr val="F0F0F0"/>
              </a:gs>
              <a:gs pos="100000">
                <a:srgbClr val="DDDDDD"/>
              </a:gs>
            </a:gsLst>
            <a:lin ang="16200000" scaled="1"/>
            <a:tileRect/>
          </a:gradFill>
        </p:grpSpPr>
        <p:sp>
          <p:nvSpPr>
            <p:cNvPr id="224" name="Rectangle 77"/>
            <p:cNvSpPr>
              <a:spLocks noChangeArrowheads="1"/>
            </p:cNvSpPr>
            <p:nvPr/>
          </p:nvSpPr>
          <p:spPr bwMode="auto">
            <a:xfrm>
              <a:off x="119063" y="1146175"/>
              <a:ext cx="1377950" cy="1157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z="75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5" name="AutoShape 84"/>
            <p:cNvSpPr>
              <a:spLocks noChangeArrowheads="1"/>
            </p:cNvSpPr>
            <p:nvPr/>
          </p:nvSpPr>
          <p:spPr bwMode="auto">
            <a:xfrm flipV="1">
              <a:off x="649288" y="2266950"/>
              <a:ext cx="276225" cy="1651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26" name="Rectangle 78"/>
          <p:cNvSpPr>
            <a:spLocks noChangeArrowheads="1"/>
          </p:cNvSpPr>
          <p:nvPr/>
        </p:nvSpPr>
        <p:spPr bwMode="auto">
          <a:xfrm>
            <a:off x="1420044" y="3195578"/>
            <a:ext cx="8112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SDK</a:t>
            </a:r>
          </a:p>
        </p:txBody>
      </p:sp>
      <p:grpSp>
        <p:nvGrpSpPr>
          <p:cNvPr id="227" name="Group 1"/>
          <p:cNvGrpSpPr>
            <a:grpSpLocks/>
          </p:cNvGrpSpPr>
          <p:nvPr/>
        </p:nvGrpSpPr>
        <p:grpSpPr bwMode="auto">
          <a:xfrm>
            <a:off x="2519630" y="2990160"/>
            <a:ext cx="901991" cy="456278"/>
            <a:chOff x="119063" y="1146175"/>
            <a:chExt cx="1377950" cy="1285875"/>
          </a:xfrm>
          <a:gradFill flip="none" rotWithShape="1">
            <a:gsLst>
              <a:gs pos="0">
                <a:srgbClr val="00B0F0"/>
              </a:gs>
              <a:gs pos="83000">
                <a:srgbClr val="F0F0F0"/>
              </a:gs>
              <a:gs pos="100000">
                <a:srgbClr val="DDDDDD"/>
              </a:gs>
            </a:gsLst>
            <a:lin ang="16200000" scaled="1"/>
            <a:tileRect/>
          </a:gradFill>
        </p:grpSpPr>
        <p:sp>
          <p:nvSpPr>
            <p:cNvPr id="228" name="Rectangle 77"/>
            <p:cNvSpPr>
              <a:spLocks noChangeArrowheads="1"/>
            </p:cNvSpPr>
            <p:nvPr/>
          </p:nvSpPr>
          <p:spPr bwMode="auto">
            <a:xfrm>
              <a:off x="119063" y="1146175"/>
              <a:ext cx="1377950" cy="1157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z="75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9" name="AutoShape 84"/>
            <p:cNvSpPr>
              <a:spLocks noChangeArrowheads="1"/>
            </p:cNvSpPr>
            <p:nvPr/>
          </p:nvSpPr>
          <p:spPr bwMode="auto">
            <a:xfrm flipV="1">
              <a:off x="649288" y="2266950"/>
              <a:ext cx="276225" cy="1651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30" name="Rectangle 78"/>
          <p:cNvSpPr>
            <a:spLocks noChangeArrowheads="1"/>
          </p:cNvSpPr>
          <p:nvPr/>
        </p:nvSpPr>
        <p:spPr bwMode="auto">
          <a:xfrm>
            <a:off x="2555106" y="3189228"/>
            <a:ext cx="81121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SDK</a:t>
            </a:r>
          </a:p>
        </p:txBody>
      </p:sp>
      <p:grpSp>
        <p:nvGrpSpPr>
          <p:cNvPr id="231" name="Group 1"/>
          <p:cNvGrpSpPr>
            <a:grpSpLocks/>
          </p:cNvGrpSpPr>
          <p:nvPr/>
        </p:nvGrpSpPr>
        <p:grpSpPr bwMode="auto">
          <a:xfrm>
            <a:off x="3595254" y="3027388"/>
            <a:ext cx="849985" cy="419049"/>
            <a:chOff x="119063" y="1146175"/>
            <a:chExt cx="1377950" cy="1285875"/>
          </a:xfrm>
          <a:gradFill flip="none" rotWithShape="1">
            <a:gsLst>
              <a:gs pos="0">
                <a:srgbClr val="00B0F0"/>
              </a:gs>
              <a:gs pos="76000">
                <a:srgbClr val="F0F0F0"/>
              </a:gs>
              <a:gs pos="100000">
                <a:srgbClr val="DDDDDD"/>
              </a:gs>
            </a:gsLst>
            <a:lin ang="16200000" scaled="1"/>
            <a:tileRect/>
          </a:gradFill>
        </p:grpSpPr>
        <p:sp>
          <p:nvSpPr>
            <p:cNvPr id="232" name="Rectangle 77"/>
            <p:cNvSpPr>
              <a:spLocks noChangeArrowheads="1"/>
            </p:cNvSpPr>
            <p:nvPr/>
          </p:nvSpPr>
          <p:spPr bwMode="auto">
            <a:xfrm>
              <a:off x="119063" y="1146175"/>
              <a:ext cx="1377950" cy="1157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z="750" b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3" name="AutoShape 84"/>
            <p:cNvSpPr>
              <a:spLocks noChangeArrowheads="1"/>
            </p:cNvSpPr>
            <p:nvPr/>
          </p:nvSpPr>
          <p:spPr bwMode="auto">
            <a:xfrm flipV="1">
              <a:off x="649288" y="2266950"/>
              <a:ext cx="276225" cy="1651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34" name="Rectangle 78"/>
          <p:cNvSpPr>
            <a:spLocks noChangeArrowheads="1"/>
          </p:cNvSpPr>
          <p:nvPr/>
        </p:nvSpPr>
        <p:spPr bwMode="auto">
          <a:xfrm>
            <a:off x="3631431" y="3189228"/>
            <a:ext cx="81121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Partnerships</a:t>
            </a:r>
          </a:p>
        </p:txBody>
      </p:sp>
      <p:pic>
        <p:nvPicPr>
          <p:cNvPr id="235" name="Picture 1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81" y="3065403"/>
            <a:ext cx="669925" cy="11430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81000">
                <a:srgbClr val="F0F0F0"/>
              </a:gs>
              <a:gs pos="100000">
                <a:srgbClr val="DDDDDD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31" y="2546290"/>
            <a:ext cx="6699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Rectangle 76"/>
          <p:cNvSpPr>
            <a:spLocks noChangeArrowheads="1"/>
          </p:cNvSpPr>
          <p:nvPr/>
        </p:nvSpPr>
        <p:spPr bwMode="auto">
          <a:xfrm>
            <a:off x="6455594" y="2706628"/>
            <a:ext cx="7731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Maximo</a:t>
            </a:r>
          </a:p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PMQ </a:t>
            </a:r>
          </a:p>
          <a:p>
            <a:pPr algn="ctr" eaLnBrk="1" hangingPunct="1">
              <a:lnSpc>
                <a:spcPct val="80000"/>
              </a:lnSpc>
            </a:pPr>
            <a:r>
              <a:rPr lang="en-GB" altLang="en-US" sz="900" b="1">
                <a:latin typeface="Calibri" panose="020F0502020204030204" pitchFamily="34" charset="0"/>
                <a:ea typeface="MS PGothic" panose="020B0600070205080204" pitchFamily="34" charset="-128"/>
              </a:rPr>
              <a:t>IoC</a:t>
            </a:r>
          </a:p>
        </p:txBody>
      </p:sp>
      <p:pic>
        <p:nvPicPr>
          <p:cNvPr id="238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81" y="4483040"/>
            <a:ext cx="781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7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/>
              <a:t>Device Recipes make it faster</a:t>
            </a:r>
            <a:endParaRPr lang="en-AU" altLang="en-US" sz="2400" dirty="0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421420" y="2196903"/>
            <a:ext cx="47244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5" descr="C:\Users\IBM_AD~1\AppData\Local\Temp\SNAGHTML65bfb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33" y="1460302"/>
            <a:ext cx="798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C:\Users\IBM_AD~1\AppData\Local\Temp\SNAGHTML65da6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0" y="1453952"/>
            <a:ext cx="8001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C:\Users\IBM_AD~1\AppData\Local\Temp\SNAGHTML65e843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95" y="1530152"/>
            <a:ext cx="6731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C:\Users\IBM_AD~1\AppData\Local\Temp\SNAGHTML65f7aa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82" y="1496815"/>
            <a:ext cx="8080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C:\Users\IBM_AD~1\AppData\Local\Temp\SNAGHTML66187f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08" y="1446015"/>
            <a:ext cx="874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5" descr="C:\Users\IBM_AD~1\AppData\Local\Temp\SNAGHTML66243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20" y="4113015"/>
            <a:ext cx="869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2" descr="C:\Users\IBM_AD~1\AppData\Local\Temp\SNAGHTML5c9fe6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83" y="4174928"/>
            <a:ext cx="7080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9926"/>
          <a:stretch>
            <a:fillRect/>
          </a:stretch>
        </p:blipFill>
        <p:spPr bwMode="auto">
          <a:xfrm>
            <a:off x="1842232" y="3117653"/>
            <a:ext cx="18938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1"/>
          <p:cNvSpPr>
            <a:spLocks/>
          </p:cNvSpPr>
          <p:nvPr/>
        </p:nvSpPr>
        <p:spPr bwMode="auto">
          <a:xfrm>
            <a:off x="7773235" y="1557507"/>
            <a:ext cx="261937" cy="288925"/>
          </a:xfrm>
          <a:custGeom>
            <a:avLst/>
            <a:gdLst/>
            <a:ahLst/>
            <a:cxnLst>
              <a:cxn ang="0">
                <a:pos x="1046" y="858"/>
              </a:cxn>
              <a:cxn ang="0">
                <a:pos x="1019" y="879"/>
              </a:cxn>
              <a:cxn ang="0">
                <a:pos x="762" y="729"/>
              </a:cxn>
              <a:cxn ang="0">
                <a:pos x="762" y="685"/>
              </a:cxn>
              <a:cxn ang="0">
                <a:pos x="1028" y="533"/>
              </a:cxn>
              <a:cxn ang="0">
                <a:pos x="1185" y="548"/>
              </a:cxn>
              <a:cxn ang="0">
                <a:pos x="1235" y="363"/>
              </a:cxn>
              <a:cxn ang="0">
                <a:pos x="1050" y="312"/>
              </a:cxn>
              <a:cxn ang="0">
                <a:pos x="984" y="454"/>
              </a:cxn>
              <a:cxn ang="0">
                <a:pos x="717" y="606"/>
              </a:cxn>
              <a:cxn ang="0">
                <a:pos x="684" y="585"/>
              </a:cxn>
              <a:cxn ang="0">
                <a:pos x="685" y="286"/>
              </a:cxn>
              <a:cxn ang="0">
                <a:pos x="715" y="274"/>
              </a:cxn>
              <a:cxn ang="0">
                <a:pos x="766" y="88"/>
              </a:cxn>
              <a:cxn ang="0">
                <a:pos x="580" y="38"/>
              </a:cxn>
              <a:cxn ang="0">
                <a:pos x="529" y="223"/>
              </a:cxn>
              <a:cxn ang="0">
                <a:pos x="595" y="281"/>
              </a:cxn>
              <a:cxn ang="0">
                <a:pos x="593" y="578"/>
              </a:cxn>
              <a:cxn ang="0">
                <a:pos x="560" y="591"/>
              </a:cxn>
              <a:cxn ang="0">
                <a:pos x="546" y="600"/>
              </a:cxn>
              <a:cxn ang="0">
                <a:pos x="300" y="456"/>
              </a:cxn>
              <a:cxn ang="0">
                <a:pos x="284" y="367"/>
              </a:cxn>
              <a:cxn ang="0">
                <a:pos x="98" y="317"/>
              </a:cxn>
              <a:cxn ang="0">
                <a:pos x="48" y="502"/>
              </a:cxn>
              <a:cxn ang="0">
                <a:pos x="233" y="553"/>
              </a:cxn>
              <a:cxn ang="0">
                <a:pos x="257" y="536"/>
              </a:cxn>
              <a:cxn ang="0">
                <a:pos x="496" y="676"/>
              </a:cxn>
              <a:cxn ang="0">
                <a:pos x="494" y="734"/>
              </a:cxn>
              <a:cxn ang="0">
                <a:pos x="244" y="877"/>
              </a:cxn>
              <a:cxn ang="0">
                <a:pos x="88" y="861"/>
              </a:cxn>
              <a:cxn ang="0">
                <a:pos x="37" y="1047"/>
              </a:cxn>
              <a:cxn ang="0">
                <a:pos x="223" y="1098"/>
              </a:cxn>
              <a:cxn ang="0">
                <a:pos x="289" y="955"/>
              </a:cxn>
              <a:cxn ang="0">
                <a:pos x="539" y="812"/>
              </a:cxn>
              <a:cxn ang="0">
                <a:pos x="590" y="840"/>
              </a:cxn>
              <a:cxn ang="0">
                <a:pos x="588" y="1123"/>
              </a:cxn>
              <a:cxn ang="0">
                <a:pos x="561" y="1135"/>
              </a:cxn>
              <a:cxn ang="0">
                <a:pos x="511" y="1321"/>
              </a:cxn>
              <a:cxn ang="0">
                <a:pos x="696" y="1371"/>
              </a:cxn>
              <a:cxn ang="0">
                <a:pos x="747" y="1186"/>
              </a:cxn>
              <a:cxn ang="0">
                <a:pos x="679" y="1127"/>
              </a:cxn>
              <a:cxn ang="0">
                <a:pos x="680" y="835"/>
              </a:cxn>
              <a:cxn ang="0">
                <a:pos x="695" y="827"/>
              </a:cxn>
              <a:cxn ang="0">
                <a:pos x="720" y="809"/>
              </a:cxn>
              <a:cxn ang="0">
                <a:pos x="979" y="960"/>
              </a:cxn>
              <a:cxn ang="0">
                <a:pos x="996" y="1044"/>
              </a:cxn>
              <a:cxn ang="0">
                <a:pos x="1181" y="1094"/>
              </a:cxn>
              <a:cxn ang="0">
                <a:pos x="1232" y="909"/>
              </a:cxn>
              <a:cxn ang="0">
                <a:pos x="1046" y="858"/>
              </a:cxn>
            </a:cxnLst>
            <a:rect l="0" t="0" r="r" b="b"/>
            <a:pathLst>
              <a:path w="1273" h="1409">
                <a:moveTo>
                  <a:pt x="1046" y="858"/>
                </a:moveTo>
                <a:cubicBezTo>
                  <a:pt x="1036" y="864"/>
                  <a:pt x="1027" y="871"/>
                  <a:pt x="1019" y="879"/>
                </a:cubicBezTo>
                <a:cubicBezTo>
                  <a:pt x="762" y="729"/>
                  <a:pt x="762" y="729"/>
                  <a:pt x="762" y="729"/>
                </a:cubicBezTo>
                <a:cubicBezTo>
                  <a:pt x="765" y="715"/>
                  <a:pt x="764" y="700"/>
                  <a:pt x="762" y="685"/>
                </a:cubicBezTo>
                <a:cubicBezTo>
                  <a:pt x="1028" y="533"/>
                  <a:pt x="1028" y="533"/>
                  <a:pt x="1028" y="533"/>
                </a:cubicBezTo>
                <a:cubicBezTo>
                  <a:pt x="1071" y="570"/>
                  <a:pt x="1133" y="578"/>
                  <a:pt x="1185" y="548"/>
                </a:cubicBezTo>
                <a:cubicBezTo>
                  <a:pt x="1250" y="511"/>
                  <a:pt x="1273" y="428"/>
                  <a:pt x="1235" y="363"/>
                </a:cubicBezTo>
                <a:cubicBezTo>
                  <a:pt x="1198" y="298"/>
                  <a:pt x="1115" y="275"/>
                  <a:pt x="1050" y="312"/>
                </a:cubicBezTo>
                <a:cubicBezTo>
                  <a:pt x="999" y="341"/>
                  <a:pt x="974" y="399"/>
                  <a:pt x="984" y="454"/>
                </a:cubicBezTo>
                <a:cubicBezTo>
                  <a:pt x="717" y="606"/>
                  <a:pt x="717" y="606"/>
                  <a:pt x="717" y="606"/>
                </a:cubicBezTo>
                <a:cubicBezTo>
                  <a:pt x="707" y="598"/>
                  <a:pt x="696" y="591"/>
                  <a:pt x="684" y="585"/>
                </a:cubicBezTo>
                <a:cubicBezTo>
                  <a:pt x="685" y="286"/>
                  <a:pt x="685" y="286"/>
                  <a:pt x="685" y="286"/>
                </a:cubicBezTo>
                <a:cubicBezTo>
                  <a:pt x="695" y="283"/>
                  <a:pt x="705" y="279"/>
                  <a:pt x="715" y="274"/>
                </a:cubicBezTo>
                <a:cubicBezTo>
                  <a:pt x="780" y="237"/>
                  <a:pt x="803" y="154"/>
                  <a:pt x="766" y="88"/>
                </a:cubicBezTo>
                <a:cubicBezTo>
                  <a:pt x="728" y="23"/>
                  <a:pt x="645" y="0"/>
                  <a:pt x="580" y="38"/>
                </a:cubicBezTo>
                <a:cubicBezTo>
                  <a:pt x="515" y="75"/>
                  <a:pt x="492" y="158"/>
                  <a:pt x="529" y="223"/>
                </a:cubicBezTo>
                <a:cubicBezTo>
                  <a:pt x="545" y="250"/>
                  <a:pt x="568" y="270"/>
                  <a:pt x="595" y="281"/>
                </a:cubicBezTo>
                <a:cubicBezTo>
                  <a:pt x="593" y="578"/>
                  <a:pt x="593" y="578"/>
                  <a:pt x="593" y="578"/>
                </a:cubicBezTo>
                <a:cubicBezTo>
                  <a:pt x="582" y="581"/>
                  <a:pt x="571" y="585"/>
                  <a:pt x="560" y="591"/>
                </a:cubicBezTo>
                <a:cubicBezTo>
                  <a:pt x="556" y="594"/>
                  <a:pt x="551" y="597"/>
                  <a:pt x="546" y="600"/>
                </a:cubicBezTo>
                <a:cubicBezTo>
                  <a:pt x="300" y="456"/>
                  <a:pt x="300" y="456"/>
                  <a:pt x="300" y="456"/>
                </a:cubicBezTo>
                <a:cubicBezTo>
                  <a:pt x="305" y="427"/>
                  <a:pt x="300" y="395"/>
                  <a:pt x="284" y="367"/>
                </a:cubicBezTo>
                <a:cubicBezTo>
                  <a:pt x="246" y="302"/>
                  <a:pt x="163" y="280"/>
                  <a:pt x="98" y="317"/>
                </a:cubicBezTo>
                <a:cubicBezTo>
                  <a:pt x="33" y="354"/>
                  <a:pt x="10" y="437"/>
                  <a:pt x="48" y="502"/>
                </a:cubicBezTo>
                <a:cubicBezTo>
                  <a:pt x="85" y="568"/>
                  <a:pt x="168" y="590"/>
                  <a:pt x="233" y="553"/>
                </a:cubicBezTo>
                <a:cubicBezTo>
                  <a:pt x="242" y="548"/>
                  <a:pt x="250" y="542"/>
                  <a:pt x="257" y="536"/>
                </a:cubicBezTo>
                <a:cubicBezTo>
                  <a:pt x="496" y="676"/>
                  <a:pt x="496" y="676"/>
                  <a:pt x="496" y="676"/>
                </a:cubicBezTo>
                <a:cubicBezTo>
                  <a:pt x="491" y="694"/>
                  <a:pt x="491" y="714"/>
                  <a:pt x="494" y="734"/>
                </a:cubicBezTo>
                <a:cubicBezTo>
                  <a:pt x="244" y="877"/>
                  <a:pt x="244" y="877"/>
                  <a:pt x="244" y="877"/>
                </a:cubicBezTo>
                <a:cubicBezTo>
                  <a:pt x="202" y="840"/>
                  <a:pt x="139" y="832"/>
                  <a:pt x="88" y="861"/>
                </a:cubicBezTo>
                <a:cubicBezTo>
                  <a:pt x="23" y="899"/>
                  <a:pt x="0" y="982"/>
                  <a:pt x="37" y="1047"/>
                </a:cubicBezTo>
                <a:cubicBezTo>
                  <a:pt x="75" y="1112"/>
                  <a:pt x="158" y="1135"/>
                  <a:pt x="223" y="1098"/>
                </a:cubicBezTo>
                <a:cubicBezTo>
                  <a:pt x="274" y="1068"/>
                  <a:pt x="299" y="1010"/>
                  <a:pt x="289" y="955"/>
                </a:cubicBezTo>
                <a:cubicBezTo>
                  <a:pt x="539" y="812"/>
                  <a:pt x="539" y="812"/>
                  <a:pt x="539" y="812"/>
                </a:cubicBezTo>
                <a:cubicBezTo>
                  <a:pt x="554" y="825"/>
                  <a:pt x="571" y="834"/>
                  <a:pt x="590" y="840"/>
                </a:cubicBezTo>
                <a:cubicBezTo>
                  <a:pt x="588" y="1123"/>
                  <a:pt x="588" y="1123"/>
                  <a:pt x="588" y="1123"/>
                </a:cubicBezTo>
                <a:cubicBezTo>
                  <a:pt x="579" y="1126"/>
                  <a:pt x="570" y="1130"/>
                  <a:pt x="561" y="1135"/>
                </a:cubicBezTo>
                <a:cubicBezTo>
                  <a:pt x="496" y="1172"/>
                  <a:pt x="474" y="1255"/>
                  <a:pt x="511" y="1321"/>
                </a:cubicBezTo>
                <a:cubicBezTo>
                  <a:pt x="548" y="1386"/>
                  <a:pt x="631" y="1409"/>
                  <a:pt x="696" y="1371"/>
                </a:cubicBezTo>
                <a:cubicBezTo>
                  <a:pt x="762" y="1334"/>
                  <a:pt x="784" y="1251"/>
                  <a:pt x="747" y="1186"/>
                </a:cubicBezTo>
                <a:cubicBezTo>
                  <a:pt x="731" y="1158"/>
                  <a:pt x="707" y="1138"/>
                  <a:pt x="679" y="1127"/>
                </a:cubicBezTo>
                <a:cubicBezTo>
                  <a:pt x="680" y="835"/>
                  <a:pt x="680" y="835"/>
                  <a:pt x="680" y="835"/>
                </a:cubicBezTo>
                <a:cubicBezTo>
                  <a:pt x="685" y="833"/>
                  <a:pt x="690" y="830"/>
                  <a:pt x="695" y="827"/>
                </a:cubicBezTo>
                <a:cubicBezTo>
                  <a:pt x="704" y="822"/>
                  <a:pt x="713" y="816"/>
                  <a:pt x="720" y="809"/>
                </a:cubicBezTo>
                <a:cubicBezTo>
                  <a:pt x="979" y="960"/>
                  <a:pt x="979" y="960"/>
                  <a:pt x="979" y="960"/>
                </a:cubicBezTo>
                <a:cubicBezTo>
                  <a:pt x="975" y="988"/>
                  <a:pt x="981" y="1017"/>
                  <a:pt x="996" y="1044"/>
                </a:cubicBezTo>
                <a:cubicBezTo>
                  <a:pt x="1033" y="1109"/>
                  <a:pt x="1116" y="1132"/>
                  <a:pt x="1181" y="1094"/>
                </a:cubicBezTo>
                <a:cubicBezTo>
                  <a:pt x="1246" y="1057"/>
                  <a:pt x="1269" y="974"/>
                  <a:pt x="1232" y="909"/>
                </a:cubicBezTo>
                <a:cubicBezTo>
                  <a:pt x="1195" y="844"/>
                  <a:pt x="1112" y="821"/>
                  <a:pt x="1046" y="858"/>
                </a:cubicBezTo>
                <a:close/>
              </a:path>
            </a:pathLst>
          </a:custGeom>
          <a:solidFill>
            <a:schemeClr val="tx1"/>
          </a:solidFill>
          <a:ln w="38100" cap="flat" cmpd="sng">
            <a:noFill/>
            <a:prstDash val="solid"/>
            <a:miter lim="800000"/>
            <a:headEnd/>
            <a:tailEnd/>
          </a:ln>
        </p:spPr>
        <p:txBody>
          <a:bodyPr lIns="39694" tIns="19847" rIns="39694" bIns="19847"/>
          <a:lstStyle/>
          <a:p>
            <a:pPr defTabSz="685549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n-US" sz="3000" kern="0" dirty="0">
              <a:latin typeface="Gill Sans" pitchFamily="-84" charset="0"/>
              <a:sym typeface="Gill Sans" pitchFamily="-8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978021" y="1447969"/>
            <a:ext cx="110799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b="1">
                <a:solidFill>
                  <a:srgbClr val="00B0F0"/>
                </a:solidFill>
              </a:rPr>
              <a:t>Connect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4786" y="3451262"/>
            <a:ext cx="5239214" cy="26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device recipe examples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0" y="1171575"/>
            <a:ext cx="3121391" cy="2886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58" y="1171575"/>
            <a:ext cx="2737900" cy="288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20" y="3630217"/>
            <a:ext cx="2780534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452" y="3496235"/>
            <a:ext cx="2551680" cy="268843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773894" y="645109"/>
            <a:ext cx="887506" cy="459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580604"/>
            <a:ext cx="7425225" cy="10048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Texas Instruments released new </a:t>
            </a:r>
            <a:r>
              <a:rPr lang="en-GB" sz="2400" dirty="0" err="1" smtClean="0"/>
              <a:t>SimpleLink</a:t>
            </a:r>
            <a:r>
              <a:rPr lang="en-GB" sz="2400" dirty="0" smtClean="0"/>
              <a:t> MCUs and </a:t>
            </a:r>
            <a:r>
              <a:rPr lang="en-GB" sz="2400" dirty="0" err="1" smtClean="0"/>
              <a:t>SensorTags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23" y="1705599"/>
            <a:ext cx="3995715" cy="4495799"/>
          </a:xfrm>
        </p:spPr>
        <p:txBody>
          <a:bodyPr>
            <a:normAutofit/>
          </a:bodyPr>
          <a:lstStyle/>
          <a:p>
            <a:r>
              <a:rPr lang="en-GB" dirty="0" smtClean="0"/>
              <a:t>And what’s really exciting, is the </a:t>
            </a:r>
            <a:r>
              <a:rPr lang="en-GB" b="1" dirty="0" err="1" smtClean="0">
                <a:solidFill>
                  <a:schemeClr val="accent1"/>
                </a:solidFill>
              </a:rPr>
              <a:t>SensorTags</a:t>
            </a:r>
            <a:r>
              <a:rPr lang="en-GB" b="1" dirty="0" smtClean="0">
                <a:solidFill>
                  <a:schemeClr val="accent1"/>
                </a:solidFill>
              </a:rPr>
              <a:t> auto home to IBM </a:t>
            </a:r>
            <a:r>
              <a:rPr lang="en-GB" b="1" dirty="0" err="1" smtClean="0">
                <a:solidFill>
                  <a:schemeClr val="accent1"/>
                </a:solidFill>
              </a:rPr>
              <a:t>IoT</a:t>
            </a:r>
            <a:r>
              <a:rPr lang="en-GB" b="1" dirty="0" smtClean="0">
                <a:solidFill>
                  <a:schemeClr val="accent1"/>
                </a:solidFill>
              </a:rPr>
              <a:t> Foundation </a:t>
            </a:r>
            <a:r>
              <a:rPr lang="en-GB" dirty="0" smtClean="0"/>
              <a:t>using the TI phone app as a gateway…</a:t>
            </a:r>
          </a:p>
          <a:p>
            <a:endParaRPr lang="en-GB" dirty="0"/>
          </a:p>
          <a:p>
            <a:r>
              <a:rPr lang="en-GB" sz="2000" b="1" i="1" dirty="0" smtClean="0"/>
              <a:t>“</a:t>
            </a:r>
            <a:r>
              <a:rPr lang="en-US" sz="2000" b="1" i="1" dirty="0"/>
              <a:t>OKAY - this is cool.  So I actually ordered the new </a:t>
            </a:r>
            <a:r>
              <a:rPr lang="en-US" sz="2000" b="1" i="1" dirty="0" err="1"/>
              <a:t>SensorTag</a:t>
            </a:r>
            <a:r>
              <a:rPr lang="en-US" sz="2000" b="1" i="1" dirty="0"/>
              <a:t> from ti.com </a:t>
            </a:r>
            <a:br>
              <a:rPr lang="en-US" sz="2000" b="1" i="1" dirty="0"/>
            </a:br>
            <a:r>
              <a:rPr lang="en-US" sz="2000" b="1" i="1" dirty="0"/>
              <a:t>I downloaded the app, pulled the plastic tab and low and behold I was connected to the cloud.  Simply </a:t>
            </a:r>
            <a:r>
              <a:rPr lang="en-US" sz="2000" b="1" i="1" dirty="0" smtClean="0"/>
              <a:t>AWESOME</a:t>
            </a:r>
            <a:r>
              <a:rPr lang="en-US" dirty="0" smtClean="0"/>
              <a:t>”  (IBM User)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3" y="1484314"/>
            <a:ext cx="4406319" cy="3324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182" y="4560182"/>
            <a:ext cx="2773141" cy="1521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7921532" y="700711"/>
            <a:ext cx="887506" cy="459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1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IBM Remix – from static to social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4" y="1226738"/>
            <a:ext cx="4040382" cy="2349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12" y="1847099"/>
            <a:ext cx="5507542" cy="427644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2139567" y="3510835"/>
            <a:ext cx="1101230" cy="87405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86244" y="5477212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Interact with the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Submit your own recipes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900" y="653015"/>
            <a:ext cx="1066800" cy="609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778624" y="656574"/>
            <a:ext cx="887506" cy="459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5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kern="0" dirty="0" smtClean="0"/>
              <a:t>Our </a:t>
            </a:r>
            <a:r>
              <a:rPr lang="en-GB" sz="2400" kern="0" dirty="0" err="1" smtClean="0"/>
              <a:t>IoT</a:t>
            </a:r>
            <a:r>
              <a:rPr lang="en-GB" sz="2400" kern="0" dirty="0" smtClean="0"/>
              <a:t> </a:t>
            </a:r>
            <a:r>
              <a:rPr lang="en-GB" sz="2400" kern="0" dirty="0"/>
              <a:t>Zone in </a:t>
            </a:r>
            <a:r>
              <a:rPr lang="en-GB" sz="2400" kern="0" dirty="0" err="1"/>
              <a:t>Bluemix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9" y="1576339"/>
            <a:ext cx="8321088" cy="48942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35450" y="1100151"/>
            <a:ext cx="8506046" cy="476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159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66788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7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kern="0" dirty="0" smtClean="0"/>
              <a:t> </a:t>
            </a:r>
            <a:r>
              <a:rPr lang="en-GB" sz="1800" b="1" kern="0" dirty="0" smtClean="0">
                <a:solidFill>
                  <a:srgbClr val="00B0F0"/>
                </a:solidFill>
              </a:rPr>
              <a:t>https://bluemix.net/solutions/iot</a:t>
            </a:r>
            <a:endParaRPr lang="en-GB" sz="1800" b="1" kern="0" dirty="0">
              <a:solidFill>
                <a:srgbClr val="00B0F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3990" y="636638"/>
            <a:ext cx="887506" cy="459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76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685" y="593725"/>
            <a:ext cx="9040368" cy="5851208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IBM </a:t>
            </a:r>
            <a:r>
              <a:rPr lang="en-US" altLang="en-US" sz="2400" dirty="0" err="1" smtClean="0"/>
              <a:t>IoT</a:t>
            </a:r>
            <a:r>
              <a:rPr lang="en-US" altLang="en-US" sz="2400" dirty="0" smtClean="0"/>
              <a:t> Zone schematic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76" y="1237816"/>
            <a:ext cx="6180828" cy="4495800"/>
          </a:xfrm>
        </p:spPr>
      </p:pic>
      <p:pic>
        <p:nvPicPr>
          <p:cNvPr id="15" name="Picture 4" descr="C:\Users\IBM_AD~1\AppData\Local\Temp\SNAGHTML60d83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02" y="1263650"/>
            <a:ext cx="7842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09793" y="822318"/>
            <a:ext cx="16305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</a:rPr>
              <a:t>IBM </a:t>
            </a:r>
            <a:r>
              <a:rPr lang="en-GB" sz="1050" b="1" dirty="0" smtClean="0">
                <a:solidFill>
                  <a:schemeClr val="bg1"/>
                </a:solidFill>
              </a:rPr>
              <a:t>Internet </a:t>
            </a:r>
            <a:r>
              <a:rPr lang="en-GB" sz="1050" b="1" dirty="0">
                <a:solidFill>
                  <a:schemeClr val="bg1"/>
                </a:solidFill>
              </a:rPr>
              <a:t>of Things </a:t>
            </a:r>
            <a:endParaRPr lang="en-GB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050" b="1" dirty="0" smtClean="0">
                <a:solidFill>
                  <a:schemeClr val="bg1"/>
                </a:solidFill>
              </a:rPr>
              <a:t>Foundation</a:t>
            </a:r>
            <a:endParaRPr lang="en-GB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BM_AD~1\AppData\Local\Temp\SNAGHTML71ec5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73" y="2787655"/>
            <a:ext cx="5683815" cy="2717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smtClean="0"/>
              <a:t>Try out the Bluemix </a:t>
            </a:r>
            <a:r>
              <a:rPr lang="it-IT" sz="2400" dirty="0"/>
              <a:t>IoT Zone Demo app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37" y="1275795"/>
            <a:ext cx="2197871" cy="32321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Relaxed"/>
            <a:lightRig rig="twoPt" dir="t">
              <a:rot lat="0" lon="0" rev="7800000"/>
            </a:lightRig>
          </a:scene3d>
          <a:sp3d contourW="6350">
            <a:bevelT w="63500" h="63500"/>
            <a:bevelB w="63500" h="63500"/>
            <a:contourClr>
              <a:srgbClr val="C0C0C0"/>
            </a:contourClr>
          </a:sp3d>
        </p:spPr>
      </p:pic>
      <p:sp>
        <p:nvSpPr>
          <p:cNvPr id="8" name="Circular Arrow 7"/>
          <p:cNvSpPr/>
          <p:nvPr/>
        </p:nvSpPr>
        <p:spPr>
          <a:xfrm>
            <a:off x="2378512" y="1844354"/>
            <a:ext cx="1702312" cy="1664168"/>
          </a:xfrm>
          <a:prstGeom prst="circularArrow">
            <a:avLst>
              <a:gd name="adj1" fmla="val 6691"/>
              <a:gd name="adj2" fmla="val 1142319"/>
              <a:gd name="adj3" fmla="val 20200519"/>
              <a:gd name="adj4" fmla="val 15376675"/>
              <a:gd name="adj5" fmla="val 156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9" name="Picture 4" descr="C:\Users\IBM_AD~1\AppData\Local\Temp\SNAGHTML60d83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61" y="1659765"/>
            <a:ext cx="7842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Syndication support for </a:t>
            </a:r>
            <a:r>
              <a:rPr lang="en-GB" sz="2400" dirty="0" err="1" smtClean="0"/>
              <a:t>IoT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6" y="2852822"/>
            <a:ext cx="7935842" cy="2944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476" y="1312544"/>
            <a:ext cx="699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Access your </a:t>
            </a:r>
            <a:r>
              <a:rPr lang="en-GB" dirty="0" err="1" smtClean="0"/>
              <a:t>IoT</a:t>
            </a:r>
            <a:r>
              <a:rPr lang="en-GB" dirty="0" smtClean="0"/>
              <a:t> Foundation devices in public </a:t>
            </a:r>
            <a:r>
              <a:rPr lang="en-GB" dirty="0" err="1" smtClean="0"/>
              <a:t>Bluemix</a:t>
            </a:r>
            <a:r>
              <a:rPr lang="en-GB" dirty="0" smtClean="0"/>
              <a:t> from Dedicated </a:t>
            </a:r>
            <a:r>
              <a:rPr lang="en-GB" dirty="0" err="1" smtClean="0"/>
              <a:t>Bluemix</a:t>
            </a:r>
            <a:r>
              <a:rPr lang="en-GB" dirty="0" smtClean="0"/>
              <a:t> deployments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0" y="2286694"/>
            <a:ext cx="7566056" cy="56612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009565" y="738945"/>
            <a:ext cx="887506" cy="459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1401" y="411845"/>
            <a:ext cx="85693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en-US" altLang="en-US" sz="2800" dirty="0" smtClean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8" y="1777095"/>
            <a:ext cx="8792598" cy="418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71" y="592026"/>
            <a:ext cx="8545512" cy="1004888"/>
          </a:xfrm>
        </p:spPr>
        <p:txBody>
          <a:bodyPr/>
          <a:lstStyle/>
          <a:p>
            <a:r>
              <a:rPr lang="en-GB" sz="2400" dirty="0"/>
              <a:t>And when it’s time to glean insight …</a:t>
            </a:r>
            <a:br>
              <a:rPr lang="en-GB" sz="2400" dirty="0"/>
            </a:br>
            <a:r>
              <a:rPr lang="en-GB" sz="2400" dirty="0" smtClean="0">
                <a:solidFill>
                  <a:schemeClr val="tx1"/>
                </a:solidFill>
              </a:rPr>
              <a:t>    </a:t>
            </a:r>
            <a:r>
              <a:rPr lang="en-GB" sz="2000" dirty="0">
                <a:solidFill>
                  <a:schemeClr val="tx1"/>
                </a:solidFill>
              </a:rPr>
              <a:t>… Analytics available “as a Service” in </a:t>
            </a:r>
            <a:r>
              <a:rPr lang="en-GB" sz="2000" dirty="0" err="1">
                <a:solidFill>
                  <a:schemeClr val="tx1"/>
                </a:solidFill>
              </a:rPr>
              <a:t>Bluemix</a:t>
            </a:r>
            <a:r>
              <a:rPr lang="en-GB" sz="2000" dirty="0"/>
              <a:t/>
            </a:r>
            <a:br>
              <a:rPr lang="en-GB" sz="20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23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685" y="593725"/>
            <a:ext cx="9040368" cy="5851208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IBM </a:t>
            </a:r>
            <a:r>
              <a:rPr lang="en-US" altLang="en-US" sz="2400" dirty="0" err="1" smtClean="0"/>
              <a:t>IoT</a:t>
            </a:r>
            <a:r>
              <a:rPr lang="en-US" altLang="en-US" sz="2400" dirty="0" smtClean="0"/>
              <a:t> Zone schematic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76" y="1237816"/>
            <a:ext cx="6180828" cy="4495800"/>
          </a:xfrm>
        </p:spPr>
      </p:pic>
      <p:pic>
        <p:nvPicPr>
          <p:cNvPr id="15" name="Picture 4" descr="C:\Users\IBM_AD~1\AppData\Local\Temp\SNAGHTML60d83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02" y="1263650"/>
            <a:ext cx="7842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409793" y="822318"/>
            <a:ext cx="16305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</a:rPr>
              <a:t>IBM </a:t>
            </a:r>
            <a:r>
              <a:rPr lang="en-GB" sz="1050" b="1" dirty="0" smtClean="0">
                <a:solidFill>
                  <a:schemeClr val="bg1"/>
                </a:solidFill>
              </a:rPr>
              <a:t>Internet </a:t>
            </a:r>
            <a:r>
              <a:rPr lang="en-GB" sz="1050" b="1" dirty="0">
                <a:solidFill>
                  <a:schemeClr val="bg1"/>
                </a:solidFill>
              </a:rPr>
              <a:t>of Things </a:t>
            </a:r>
            <a:endParaRPr lang="en-GB" sz="105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1050" b="1" dirty="0" smtClean="0">
                <a:solidFill>
                  <a:schemeClr val="bg1"/>
                </a:solidFill>
              </a:rPr>
              <a:t>Foundation</a:t>
            </a:r>
            <a:endParaRPr lang="en-GB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/>
              <a:t>Our favourite use case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292760"/>
            <a:ext cx="8265030" cy="4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4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 dirty="0" smtClean="0"/>
              <a:t>Start your </a:t>
            </a:r>
            <a:r>
              <a:rPr lang="en-GB" altLang="en-US" sz="2400" dirty="0" err="1" smtClean="0"/>
              <a:t>IoT</a:t>
            </a:r>
            <a:r>
              <a:rPr lang="en-GB" altLang="en-US" sz="2400" dirty="0" smtClean="0"/>
              <a:t> project today!</a:t>
            </a:r>
            <a:endParaRPr lang="en-AU" alt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23" y="1896699"/>
            <a:ext cx="8542338" cy="44957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GB" sz="2000" dirty="0"/>
              <a:t>Visit our </a:t>
            </a:r>
            <a:r>
              <a:rPr lang="en-GB" sz="2000" dirty="0" err="1"/>
              <a:t>IoT</a:t>
            </a:r>
            <a:r>
              <a:rPr lang="en-GB" sz="2000" dirty="0"/>
              <a:t> </a:t>
            </a:r>
            <a:r>
              <a:rPr lang="en-GB" sz="2000" b="1" dirty="0" smtClean="0"/>
              <a:t>page </a:t>
            </a:r>
          </a:p>
          <a:p>
            <a:pPr marL="769937" lvl="1" indent="0">
              <a:lnSpc>
                <a:spcPct val="110000"/>
              </a:lnSpc>
              <a:buNone/>
              <a:defRPr/>
            </a:pPr>
            <a:r>
              <a:rPr lang="en-GB" sz="1800" b="1" dirty="0" smtClean="0">
                <a:solidFill>
                  <a:schemeClr val="accent2"/>
                </a:solidFill>
                <a:hlinkClick r:id="rId2"/>
              </a:rPr>
              <a:t>https</a:t>
            </a:r>
            <a:r>
              <a:rPr lang="en-GB" sz="1800" b="1" dirty="0">
                <a:solidFill>
                  <a:schemeClr val="accent2"/>
                </a:solidFill>
                <a:hlinkClick r:id="rId2"/>
              </a:rPr>
              <a:t>://</a:t>
            </a:r>
            <a:r>
              <a:rPr lang="en-GB" sz="1800" b="1" dirty="0" smtClean="0">
                <a:solidFill>
                  <a:schemeClr val="accent2"/>
                </a:solidFill>
                <a:hlinkClick r:id="rId2"/>
              </a:rPr>
              <a:t>internetofthings.ibmcloud.com</a:t>
            </a:r>
            <a:endParaRPr lang="en-GB" sz="1800" b="1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Learn and build your first all on our new </a:t>
            </a:r>
            <a:r>
              <a:rPr lang="en-GB" sz="2000" b="1" dirty="0" err="1" smtClean="0"/>
              <a:t>IoT</a:t>
            </a:r>
            <a:r>
              <a:rPr lang="en-GB" sz="2000" b="1" dirty="0" smtClean="0"/>
              <a:t> Zone </a:t>
            </a:r>
            <a:r>
              <a:rPr lang="en-GB" sz="2000" dirty="0" smtClean="0"/>
              <a:t>in </a:t>
            </a:r>
            <a:r>
              <a:rPr lang="en-GB" sz="2000" dirty="0" err="1" smtClean="0"/>
              <a:t>Bluemix</a:t>
            </a:r>
            <a:endParaRPr lang="en-GB" sz="2000" dirty="0" smtClean="0"/>
          </a:p>
          <a:p>
            <a:pPr marL="769937" lvl="1" indent="0">
              <a:lnSpc>
                <a:spcPct val="110000"/>
              </a:lnSpc>
              <a:buNone/>
              <a:defRPr/>
            </a:pPr>
            <a:r>
              <a:rPr lang="en-GB" sz="1800" b="1" dirty="0" smtClean="0">
                <a:hlinkClick r:id="rId3"/>
              </a:rPr>
              <a:t>https://bluemix.net/solutions/iot</a:t>
            </a:r>
            <a:endParaRPr lang="en-GB" sz="1800" b="1" dirty="0"/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Explore </a:t>
            </a:r>
            <a:r>
              <a:rPr lang="en-GB" sz="2000" dirty="0" err="1"/>
              <a:t>IoT</a:t>
            </a:r>
            <a:r>
              <a:rPr lang="en-GB" sz="2000" dirty="0"/>
              <a:t> </a:t>
            </a:r>
            <a:r>
              <a:rPr lang="en-GB" sz="2000" b="1" dirty="0" smtClean="0"/>
              <a:t>Recipes</a:t>
            </a:r>
          </a:p>
          <a:p>
            <a:pPr marL="769937" lvl="1" indent="0">
              <a:lnSpc>
                <a:spcPct val="110000"/>
              </a:lnSpc>
              <a:buNone/>
              <a:defRPr/>
            </a:pPr>
            <a:r>
              <a:rPr lang="en-GB" sz="1900" b="1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GB" sz="1900" b="1" dirty="0">
                <a:solidFill>
                  <a:srgbClr val="00B0F0"/>
                </a:solidFill>
                <a:hlinkClick r:id="rId4"/>
              </a:rPr>
              <a:t>://developer.ibm.com/iot</a:t>
            </a:r>
            <a:r>
              <a:rPr lang="en-GB" sz="1900" b="1" dirty="0" smtClean="0">
                <a:solidFill>
                  <a:srgbClr val="00B0F0"/>
                </a:solidFill>
                <a:hlinkClick r:id="rId4"/>
              </a:rPr>
              <a:t>/</a:t>
            </a:r>
            <a:endParaRPr lang="en-GB" sz="16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GB" sz="2000" dirty="0"/>
              <a:t>Read </a:t>
            </a:r>
            <a:r>
              <a:rPr lang="en-GB" sz="2000" dirty="0" err="1"/>
              <a:t>IoT</a:t>
            </a:r>
            <a:r>
              <a:rPr lang="en-GB" sz="2000" dirty="0"/>
              <a:t> </a:t>
            </a:r>
            <a:r>
              <a:rPr lang="en-GB" sz="2000" b="1" dirty="0"/>
              <a:t>Blog articles </a:t>
            </a:r>
            <a:endParaRPr lang="en-GB" sz="2000" b="1" dirty="0" smtClean="0"/>
          </a:p>
          <a:p>
            <a:pPr marL="769937" lvl="1" indent="0">
              <a:lnSpc>
                <a:spcPct val="110000"/>
              </a:lnSpc>
              <a:buNone/>
              <a:defRPr/>
            </a:pPr>
            <a:r>
              <a:rPr lang="en-GB" sz="1900" b="1" dirty="0" smtClean="0">
                <a:solidFill>
                  <a:srgbClr val="00B0F0"/>
                </a:solidFill>
                <a:hlinkClick r:id="rId5"/>
              </a:rPr>
              <a:t>https</a:t>
            </a:r>
            <a:r>
              <a:rPr lang="en-GB" sz="1900" b="1" dirty="0">
                <a:solidFill>
                  <a:srgbClr val="00B0F0"/>
                </a:solidFill>
                <a:hlinkClick r:id="rId5"/>
              </a:rPr>
              <a:t>://developer.ibm.com/iot/category/iot</a:t>
            </a:r>
            <a:r>
              <a:rPr lang="en-GB" sz="1900" b="1" dirty="0" smtClean="0">
                <a:solidFill>
                  <a:srgbClr val="00B0F0"/>
                </a:solidFill>
                <a:hlinkClick r:id="rId5"/>
              </a:rPr>
              <a:t>/</a:t>
            </a:r>
            <a:endParaRPr lang="en-GB" sz="16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/>
            </a:pPr>
            <a:endParaRPr lang="en-GB" sz="16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Interact with us on </a:t>
            </a:r>
            <a:r>
              <a:rPr lang="en-GB" sz="2000" b="1" dirty="0"/>
              <a:t>Twitter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B0F0"/>
                </a:solidFill>
              </a:rPr>
              <a:t>@</a:t>
            </a:r>
            <a:r>
              <a:rPr lang="en-GB" sz="2000" b="1" dirty="0" err="1" smtClean="0">
                <a:solidFill>
                  <a:srgbClr val="00B0F0"/>
                </a:solidFill>
              </a:rPr>
              <a:t>IBMIoT</a:t>
            </a:r>
            <a:endParaRPr lang="en-GB" sz="20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defRPr/>
            </a:pPr>
            <a:endParaRPr lang="en-GB" sz="2000" b="1" dirty="0" smtClean="0">
              <a:solidFill>
                <a:srgbClr val="00B0F0"/>
              </a:solidFill>
            </a:endParaRPr>
          </a:p>
        </p:txBody>
      </p:sp>
      <p:sp>
        <p:nvSpPr>
          <p:cNvPr id="41993" name="Rounded Rectangle 8"/>
          <p:cNvSpPr>
            <a:spLocks noChangeArrowheads="1"/>
          </p:cNvSpPr>
          <p:nvPr/>
        </p:nvSpPr>
        <p:spPr bwMode="auto">
          <a:xfrm>
            <a:off x="485550" y="1453441"/>
            <a:ext cx="8109740" cy="483652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3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 are MQTT client agent residing on the gateway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https://developer.ibm.com/recipes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of supported recipes</a:t>
            </a:r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National Instruments </a:t>
            </a:r>
            <a:r>
              <a:rPr lang="en-US" dirty="0" err="1" smtClean="0"/>
              <a:t>LabVIEW</a:t>
            </a:r>
            <a:endParaRPr lang="en-US" dirty="0" smtClean="0"/>
          </a:p>
          <a:p>
            <a:pPr lvl="1"/>
            <a:r>
              <a:rPr lang="en-US" dirty="0" smtClean="0"/>
              <a:t>CC2650SimpleLink Bluetooth Smart BLE </a:t>
            </a:r>
            <a:r>
              <a:rPr lang="en-US" dirty="0" err="1" smtClean="0"/>
              <a:t>SensorTag</a:t>
            </a:r>
            <a:endParaRPr lang="en-US" dirty="0" smtClean="0"/>
          </a:p>
          <a:p>
            <a:pPr lvl="1"/>
            <a:r>
              <a:rPr lang="en-US" dirty="0" smtClean="0"/>
              <a:t>Intel Galileo</a:t>
            </a:r>
          </a:p>
          <a:p>
            <a:pPr lvl="1"/>
            <a:r>
              <a:rPr lang="en-US" dirty="0" smtClean="0"/>
              <a:t>…more (refer link above)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2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to </a:t>
            </a:r>
            <a:r>
              <a:rPr lang="en-US" dirty="0" err="1" smtClean="0"/>
              <a:t>Bluemix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/>
              <a:t>File  “</a:t>
            </a:r>
            <a:r>
              <a:rPr lang="en-US" dirty="0" smtClean="0"/>
              <a:t>IoT_Bluemix_nodered.doc”  for hands 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IoT</a:t>
            </a:r>
            <a:r>
              <a:rPr lang="en-US" dirty="0" smtClean="0"/>
              <a:t> Device simulator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 tooltip="http://quickstart.internetofthings.ibmcloud.com/iotsensor"/>
              </a:rPr>
              <a:t>http://quickstart.internetofthings.ibmcloud.com/iotsensor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59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Gateway to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/>
              <a:t>File  “</a:t>
            </a:r>
            <a:r>
              <a:rPr lang="en-US" dirty="0" smtClean="0"/>
              <a:t>IoTF_Raspberrypi.doc”  for hands on</a:t>
            </a:r>
          </a:p>
          <a:p>
            <a:r>
              <a:rPr lang="en-US" dirty="0" smtClean="0"/>
              <a:t>Quick start verification of Device data </a:t>
            </a:r>
          </a:p>
          <a:p>
            <a:pPr lvl="1"/>
            <a:r>
              <a:rPr lang="en-US" dirty="0"/>
              <a:t>https://quickstart.internetofthings.ibmcloud.com/#/device/</a:t>
            </a:r>
            <a:endParaRPr lang="en-US" dirty="0" smtClean="0"/>
          </a:p>
          <a:p>
            <a:r>
              <a:rPr lang="en-US" dirty="0" smtClean="0"/>
              <a:t>Reference for sending command back to gateway </a:t>
            </a:r>
          </a:p>
          <a:p>
            <a:pPr lvl="1"/>
            <a:r>
              <a:rPr lang="en-US"/>
              <a:t>http://diyhacking.com/raspberry-pi-home-automation-ibm-bluemix/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Further reference for connecting </a:t>
            </a:r>
            <a:r>
              <a:rPr lang="en-US" dirty="0" err="1" smtClean="0"/>
              <a:t>Rasperry</a:t>
            </a:r>
            <a:r>
              <a:rPr lang="en-US" dirty="0" smtClean="0"/>
              <a:t> Pi device with network and agent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www.ibm.com/developerworks/community/blogs/96960515-2ea1-4391-8170-b0515d08e4da/entry/Bluemix_IOT_baby_steps_with_Raspberry_pi?lang=en</a:t>
            </a:r>
            <a:endParaRPr lang="en-US" dirty="0" smtClean="0"/>
          </a:p>
          <a:p>
            <a:pPr lvl="1"/>
            <a:r>
              <a:rPr lang="en-US" dirty="0"/>
              <a:t>https://www.google.co.in/url?sa=t&amp;rct=j&amp;q=&amp;esrc=s&amp;source=web&amp;cd=2&amp;ved=0ahUKEwjG7pLMh-LJAhVQBI4KHQKaDg0QFgguMAE&amp;url=https%3A%2F%2Fwww.ibm.com%2Fdeveloperworks%2Fcommunity%2Ffiles%2Fbasic%2Fanonymous%2Fapi%2Flibrary%2Ff67e37d6-806f-4cab-bca8-ad75dcae56c0%2Fdocument%2F6d90648a-236d-4805-a512-467ad117947a%2Fmedia%2Fiot_myfirst_baby_steps.pdf&amp;usg=AFQjCNGTmjiEltXbHC2rM7pyUsm5Q5Zzbw&amp;sig2=R-EM1CbRkled3_qFCVAUoQ&amp;cad=rja</a:t>
            </a:r>
          </a:p>
        </p:txBody>
      </p:sp>
    </p:spTree>
    <p:extLst>
      <p:ext uri="{BB962C8B-B14F-4D97-AF65-F5344CB8AC3E}">
        <p14:creationId xmlns:p14="http://schemas.microsoft.com/office/powerpoint/2010/main" val="34817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Airpollution</a:t>
            </a:r>
            <a:r>
              <a:rPr lang="en-US" dirty="0" smtClean="0"/>
              <a:t> Monitoring and other 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github.com/RajeshJeyapaul/IBMioTAirPollution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https://www.ibm.com/developerworks/community/blogs/96960515-2ea1-4391-8170-b0515d08e4da/entry/IoT_and_its_simplicity_using_IBM_Bluemix?lang=en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github.com/ibm-messaging/iot-python/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docs.internetofthings.ibmcloud.com/libraries/python.html</a:t>
            </a:r>
            <a:endParaRPr lang="en-US" dirty="0" smtClean="0"/>
          </a:p>
          <a:p>
            <a:r>
              <a:rPr lang="en-US" dirty="0"/>
              <a:t>https://www.youtube.com/watch?v=YihgwVT6UKo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https://docs.internetofthings.ibmcloud.com/libraries/python.html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70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5000"/>
    </mc:Choice>
    <mc:Fallback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/>
          </p:cNvSpPr>
          <p:nvPr/>
        </p:nvSpPr>
        <p:spPr bwMode="auto">
          <a:xfrm>
            <a:off x="479294" y="485775"/>
            <a:ext cx="8770938" cy="4270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00" dirty="0" smtClean="0">
              <a:solidFill>
                <a:schemeClr val="accent1"/>
              </a:solidFill>
              <a:ea typeface="ＭＳ Ｐゴシック" panose="020B0600070205080204" pitchFamily="34" charset="-128"/>
              <a:sym typeface="HelvNeue Medium for IBM" pitchFamily="2" charset="0"/>
            </a:endParaRPr>
          </a:p>
        </p:txBody>
      </p:sp>
      <p:sp>
        <p:nvSpPr>
          <p:cNvPr id="60419" name="AutoShape 8"/>
          <p:cNvSpPr>
            <a:spLocks/>
          </p:cNvSpPr>
          <p:nvPr/>
        </p:nvSpPr>
        <p:spPr bwMode="auto">
          <a:xfrm>
            <a:off x="4570413" y="1709738"/>
            <a:ext cx="2409825" cy="2857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en-US" b="1">
                <a:solidFill>
                  <a:schemeClr val="accent1"/>
                </a:solidFill>
                <a:ea typeface="ＭＳ Ｐゴシック" panose="020B0600070205080204" pitchFamily="34" charset="-128"/>
              </a:rPr>
              <a:t>Run Your Apps</a:t>
            </a:r>
            <a:endParaRPr lang="en-US" altLang="en-US" sz="800" b="1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420" name="AutoShape 9"/>
          <p:cNvSpPr>
            <a:spLocks/>
          </p:cNvSpPr>
          <p:nvPr/>
        </p:nvSpPr>
        <p:spPr bwMode="auto">
          <a:xfrm>
            <a:off x="4570413" y="1914525"/>
            <a:ext cx="3649662" cy="6365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737271"/>
                </a:solidFill>
                <a:ea typeface="ＭＳ Ｐゴシック" panose="020B0600070205080204" pitchFamily="34" charset="-128"/>
              </a:rPr>
              <a:t>The developer can chose any language runtime or bring their own.  </a:t>
            </a:r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60421" name="AutoShape 10"/>
          <p:cNvSpPr>
            <a:spLocks/>
          </p:cNvSpPr>
          <p:nvPr/>
        </p:nvSpPr>
        <p:spPr bwMode="auto">
          <a:xfrm>
            <a:off x="4570413" y="2613025"/>
            <a:ext cx="1920875" cy="3095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en-US" b="1" dirty="0" err="1">
                <a:solidFill>
                  <a:schemeClr val="accent1"/>
                </a:solidFill>
                <a:ea typeface="ＭＳ Ｐゴシック" panose="020B0600070205080204" pitchFamily="34" charset="-128"/>
              </a:rPr>
              <a:t>DevOps</a:t>
            </a:r>
            <a:endParaRPr lang="en-US" altLang="en-US" sz="800" b="1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422" name="AutoShape 11"/>
          <p:cNvSpPr>
            <a:spLocks/>
          </p:cNvSpPr>
          <p:nvPr/>
        </p:nvSpPr>
        <p:spPr bwMode="auto">
          <a:xfrm>
            <a:off x="4570413" y="2917825"/>
            <a:ext cx="4235450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737271"/>
                </a:solidFill>
                <a:ea typeface="ＭＳ Ｐゴシック" panose="020B0600070205080204" pitchFamily="34" charset="-128"/>
              </a:rPr>
              <a:t>Development, monitoring, deployment and logging tools allow the developer to run the entire application.</a:t>
            </a:r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60423" name="AutoShape 12"/>
          <p:cNvSpPr>
            <a:spLocks/>
          </p:cNvSpPr>
          <p:nvPr/>
        </p:nvSpPr>
        <p:spPr bwMode="auto">
          <a:xfrm>
            <a:off x="4570413" y="3636963"/>
            <a:ext cx="2395537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en-US" b="1">
                <a:solidFill>
                  <a:schemeClr val="accent1"/>
                </a:solidFill>
                <a:ea typeface="ＭＳ Ｐゴシック" panose="020B0600070205080204" pitchFamily="34" charset="-128"/>
              </a:rPr>
              <a:t>APIs and Services</a:t>
            </a:r>
            <a:endParaRPr lang="en-US" altLang="en-US" sz="800" b="1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424" name="AutoShape 13"/>
          <p:cNvSpPr>
            <a:spLocks/>
          </p:cNvSpPr>
          <p:nvPr/>
        </p:nvSpPr>
        <p:spPr bwMode="auto">
          <a:xfrm>
            <a:off x="4570413" y="3825875"/>
            <a:ext cx="4441825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737271"/>
                </a:solidFill>
                <a:ea typeface="ＭＳ Ｐゴシック" panose="020B0600070205080204" pitchFamily="34" charset="-128"/>
              </a:rPr>
              <a:t>Broad catalog of IBM, 3</a:t>
            </a:r>
            <a:r>
              <a:rPr lang="en-US" altLang="en-US" sz="1400" baseline="30000">
                <a:solidFill>
                  <a:srgbClr val="737271"/>
                </a:solidFill>
                <a:ea typeface="ＭＳ Ｐゴシック" panose="020B0600070205080204" pitchFamily="34" charset="-128"/>
              </a:rPr>
              <a:t>rd</a:t>
            </a:r>
            <a:r>
              <a:rPr lang="en-US" altLang="en-US" sz="1400">
                <a:solidFill>
                  <a:srgbClr val="737271"/>
                </a:solidFill>
                <a:ea typeface="ＭＳ Ｐゴシック" panose="020B0600070205080204" pitchFamily="34" charset="-128"/>
              </a:rPr>
              <a:t> party, and open source, APIs and services to compose an application in minutes.</a:t>
            </a:r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60425" name="AutoShape 12"/>
          <p:cNvSpPr>
            <a:spLocks/>
          </p:cNvSpPr>
          <p:nvPr/>
        </p:nvSpPr>
        <p:spPr bwMode="auto">
          <a:xfrm>
            <a:off x="4570413" y="4579938"/>
            <a:ext cx="2854325" cy="2619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en-US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Cloud Integration</a:t>
            </a:r>
            <a:endParaRPr lang="en-US" altLang="en-US" sz="800" b="1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426" name="AutoShape 13"/>
          <p:cNvSpPr>
            <a:spLocks/>
          </p:cNvSpPr>
          <p:nvPr/>
        </p:nvSpPr>
        <p:spPr bwMode="auto">
          <a:xfrm>
            <a:off x="4570413" y="4841875"/>
            <a:ext cx="4295775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737271"/>
                </a:solidFill>
                <a:ea typeface="ＭＳ Ｐゴシック" panose="020B0600070205080204" pitchFamily="34" charset="-128"/>
              </a:rPr>
              <a:t>Build hybrid environments.  Connect to on-premises systems of record plus other public and private clouds.  Expose your own APIs to your developers.</a:t>
            </a:r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60427" name="AutoShape 12"/>
          <p:cNvSpPr>
            <a:spLocks/>
          </p:cNvSpPr>
          <p:nvPr/>
        </p:nvSpPr>
        <p:spPr bwMode="auto">
          <a:xfrm>
            <a:off x="4570413" y="5588000"/>
            <a:ext cx="3006725" cy="3746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 anchor="ctr"/>
          <a:lstStyle>
            <a:lvl1pPr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3190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319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</a:pPr>
            <a:r>
              <a:rPr lang="en-US" altLang="en-US" b="1">
                <a:solidFill>
                  <a:schemeClr val="accent1"/>
                </a:solidFill>
                <a:ea typeface="ＭＳ Ｐゴシック" panose="020B0600070205080204" pitchFamily="34" charset="-128"/>
              </a:rPr>
              <a:t>Built on IBM SoftLayer</a:t>
            </a:r>
            <a:endParaRPr lang="en-US" altLang="en-US" sz="800" b="1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428" name="AutoShape 13"/>
          <p:cNvSpPr>
            <a:spLocks/>
          </p:cNvSpPr>
          <p:nvPr/>
        </p:nvSpPr>
        <p:spPr bwMode="auto">
          <a:xfrm>
            <a:off x="4570413" y="5889625"/>
            <a:ext cx="4306887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01" tIns="35701" rIns="35701" bIns="35701"/>
          <a:lstStyle>
            <a:lvl1pPr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737271"/>
                </a:solidFill>
                <a:ea typeface="ＭＳ Ｐゴシック" panose="020B0600070205080204" pitchFamily="34" charset="-128"/>
              </a:rPr>
              <a:t>No need to worry about provisioning or managing infrastructure.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382" y="1091171"/>
            <a:ext cx="7069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ea typeface="ＭＳ Ｐゴシック" panose="020B0600070205080204" pitchFamily="34" charset="-128"/>
                <a:sym typeface="HelvNeue Medium for IBM" pitchFamily="2" charset="0"/>
              </a:rPr>
              <a:t>IBM </a:t>
            </a:r>
            <a:r>
              <a:rPr lang="en-US" altLang="en-US" b="1" i="1" dirty="0" err="1">
                <a:ea typeface="ＭＳ Ｐゴシック" panose="020B0600070205080204" pitchFamily="34" charset="-128"/>
                <a:sym typeface="HelvNeue Medium for IBM" pitchFamily="2" charset="0"/>
              </a:rPr>
              <a:t>Bluemix</a:t>
            </a:r>
            <a:r>
              <a:rPr lang="en-US" altLang="en-US" b="1" i="1" dirty="0">
                <a:ea typeface="ＭＳ Ｐゴシック" panose="020B0600070205080204" pitchFamily="34" charset="-128"/>
                <a:sym typeface="HelvNeue Medium for IBM" pitchFamily="2" charset="0"/>
              </a:rPr>
              <a:t> – </a:t>
            </a:r>
            <a:r>
              <a:rPr lang="en-US" altLang="en-US" b="1" i="1" dirty="0" err="1">
                <a:ea typeface="ＭＳ Ｐゴシック" panose="020B0600070205080204" pitchFamily="34" charset="-128"/>
                <a:sym typeface="HelvNeue Medium for IBM" pitchFamily="2" charset="0"/>
              </a:rPr>
              <a:t>composable</a:t>
            </a:r>
            <a:r>
              <a:rPr lang="en-US" altLang="en-US" b="1" i="1" dirty="0">
                <a:ea typeface="ＭＳ Ｐゴシック" panose="020B0600070205080204" pitchFamily="34" charset="-128"/>
                <a:sym typeface="HelvNeue Medium for IBM" pitchFamily="2" charset="0"/>
              </a:rPr>
              <a:t> services development and 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2" y="1709738"/>
            <a:ext cx="4098911" cy="299573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700" y="647333"/>
            <a:ext cx="8545512" cy="1004888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A key part of IBM’s </a:t>
            </a:r>
            <a:r>
              <a:rPr lang="en-US" sz="2400" dirty="0" err="1">
                <a:solidFill>
                  <a:schemeClr val="accent2"/>
                </a:solidFill>
              </a:rPr>
              <a:t>Bluemix</a:t>
            </a:r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  <a:sym typeface="HelvNeue Medium for IBM" pitchFamily="2" charset="0"/>
              </a:rPr>
              <a:t/>
            </a:r>
            <a:b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  <a:sym typeface="HelvNeue Medium for IBM" pitchFamily="2" charset="0"/>
              </a:rPr>
            </a:b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/>
          <p:cNvGrpSpPr>
            <a:grpSpLocks/>
          </p:cNvGrpSpPr>
          <p:nvPr/>
        </p:nvGrpSpPr>
        <p:grpSpPr bwMode="auto">
          <a:xfrm>
            <a:off x="2770723" y="4648200"/>
            <a:ext cx="3811588" cy="990694"/>
            <a:chOff x="1380" y="2726"/>
            <a:chExt cx="2928" cy="716"/>
          </a:xfrm>
        </p:grpSpPr>
        <p:grpSp>
          <p:nvGrpSpPr>
            <p:cNvPr id="53" name="Group 6"/>
            <p:cNvGrpSpPr>
              <a:grpSpLocks/>
            </p:cNvGrpSpPr>
            <p:nvPr/>
          </p:nvGrpSpPr>
          <p:grpSpPr bwMode="auto">
            <a:xfrm>
              <a:off x="1380" y="2735"/>
              <a:ext cx="1471" cy="707"/>
              <a:chOff x="1380" y="2735"/>
              <a:chExt cx="1471" cy="707"/>
            </a:xfrm>
          </p:grpSpPr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1380" y="2735"/>
                <a:ext cx="1200" cy="543"/>
              </a:xfrm>
              <a:custGeom>
                <a:avLst/>
                <a:gdLst>
                  <a:gd name="T0" fmla="*/ 0 w 1134"/>
                  <a:gd name="T1" fmla="*/ 543 h 543"/>
                  <a:gd name="T2" fmla="*/ 22 w 1134"/>
                  <a:gd name="T3" fmla="*/ 468 h 543"/>
                  <a:gd name="T4" fmla="*/ 124 w 1134"/>
                  <a:gd name="T5" fmla="*/ 421 h 543"/>
                  <a:gd name="T6" fmla="*/ 565 w 1134"/>
                  <a:gd name="T7" fmla="*/ 416 h 543"/>
                  <a:gd name="T8" fmla="*/ 1312 w 1134"/>
                  <a:gd name="T9" fmla="*/ 421 h 543"/>
                  <a:gd name="T10" fmla="*/ 1651 w 1134"/>
                  <a:gd name="T11" fmla="*/ 407 h 543"/>
                  <a:gd name="T12" fmla="*/ 1753 w 1134"/>
                  <a:gd name="T13" fmla="*/ 300 h 543"/>
                  <a:gd name="T14" fmla="*/ 1784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1568" y="2801"/>
                <a:ext cx="1058" cy="520"/>
              </a:xfrm>
              <a:custGeom>
                <a:avLst/>
                <a:gdLst>
                  <a:gd name="T0" fmla="*/ 0 w 1134"/>
                  <a:gd name="T1" fmla="*/ 384 h 543"/>
                  <a:gd name="T2" fmla="*/ 7 w 1134"/>
                  <a:gd name="T3" fmla="*/ 331 h 543"/>
                  <a:gd name="T4" fmla="*/ 46 w 1134"/>
                  <a:gd name="T5" fmla="*/ 298 h 543"/>
                  <a:gd name="T6" fmla="*/ 206 w 1134"/>
                  <a:gd name="T7" fmla="*/ 294 h 543"/>
                  <a:gd name="T8" fmla="*/ 480 w 1134"/>
                  <a:gd name="T9" fmla="*/ 298 h 543"/>
                  <a:gd name="T10" fmla="*/ 604 w 1134"/>
                  <a:gd name="T11" fmla="*/ 288 h 543"/>
                  <a:gd name="T12" fmla="*/ 639 w 1134"/>
                  <a:gd name="T13" fmla="*/ 212 h 543"/>
                  <a:gd name="T14" fmla="*/ 650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1797" y="2847"/>
                <a:ext cx="868" cy="515"/>
              </a:xfrm>
              <a:custGeom>
                <a:avLst/>
                <a:gdLst>
                  <a:gd name="T0" fmla="*/ 0 w 1134"/>
                  <a:gd name="T1" fmla="*/ 356 h 543"/>
                  <a:gd name="T2" fmla="*/ 2 w 1134"/>
                  <a:gd name="T3" fmla="*/ 305 h 543"/>
                  <a:gd name="T4" fmla="*/ 9 w 1134"/>
                  <a:gd name="T5" fmla="*/ 274 h 543"/>
                  <a:gd name="T6" fmla="*/ 43 w 1134"/>
                  <a:gd name="T7" fmla="*/ 273 h 543"/>
                  <a:gd name="T8" fmla="*/ 99 w 1134"/>
                  <a:gd name="T9" fmla="*/ 274 h 543"/>
                  <a:gd name="T10" fmla="*/ 124 w 1134"/>
                  <a:gd name="T11" fmla="*/ 267 h 543"/>
                  <a:gd name="T12" fmla="*/ 131 w 1134"/>
                  <a:gd name="T13" fmla="*/ 196 h 543"/>
                  <a:gd name="T14" fmla="*/ 134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2008" y="2856"/>
                <a:ext cx="704" cy="567"/>
              </a:xfrm>
              <a:custGeom>
                <a:avLst/>
                <a:gdLst>
                  <a:gd name="T0" fmla="*/ 0 w 1134"/>
                  <a:gd name="T1" fmla="*/ 767 h 543"/>
                  <a:gd name="T2" fmla="*/ 1 w 1134"/>
                  <a:gd name="T3" fmla="*/ 664 h 543"/>
                  <a:gd name="T4" fmla="*/ 1 w 1134"/>
                  <a:gd name="T5" fmla="*/ 594 h 543"/>
                  <a:gd name="T6" fmla="*/ 7 w 1134"/>
                  <a:gd name="T7" fmla="*/ 588 h 543"/>
                  <a:gd name="T8" fmla="*/ 19 w 1134"/>
                  <a:gd name="T9" fmla="*/ 594 h 543"/>
                  <a:gd name="T10" fmla="*/ 23 w 1134"/>
                  <a:gd name="T11" fmla="*/ 575 h 543"/>
                  <a:gd name="T12" fmla="*/ 25 w 1134"/>
                  <a:gd name="T13" fmla="*/ 423 h 543"/>
                  <a:gd name="T14" fmla="*/ 25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Freeform 11"/>
              <p:cNvSpPr>
                <a:spLocks/>
              </p:cNvSpPr>
              <p:nvPr/>
            </p:nvSpPr>
            <p:spPr bwMode="auto">
              <a:xfrm>
                <a:off x="2271" y="2879"/>
                <a:ext cx="489" cy="563"/>
              </a:xfrm>
              <a:custGeom>
                <a:avLst/>
                <a:gdLst>
                  <a:gd name="T0" fmla="*/ 0 w 489"/>
                  <a:gd name="T1" fmla="*/ 563 h 563"/>
                  <a:gd name="T2" fmla="*/ 5 w 489"/>
                  <a:gd name="T3" fmla="*/ 509 h 563"/>
                  <a:gd name="T4" fmla="*/ 33 w 489"/>
                  <a:gd name="T5" fmla="*/ 458 h 563"/>
                  <a:gd name="T6" fmla="*/ 155 w 489"/>
                  <a:gd name="T7" fmla="*/ 453 h 563"/>
                  <a:gd name="T8" fmla="*/ 360 w 489"/>
                  <a:gd name="T9" fmla="*/ 458 h 563"/>
                  <a:gd name="T10" fmla="*/ 453 w 489"/>
                  <a:gd name="T11" fmla="*/ 443 h 563"/>
                  <a:gd name="T12" fmla="*/ 481 w 489"/>
                  <a:gd name="T13" fmla="*/ 327 h 563"/>
                  <a:gd name="T14" fmla="*/ 489 w 489"/>
                  <a:gd name="T15" fmla="*/ 0 h 5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9"/>
                  <a:gd name="T25" fmla="*/ 0 h 563"/>
                  <a:gd name="T26" fmla="*/ 489 w 489"/>
                  <a:gd name="T27" fmla="*/ 563 h 5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9" h="563">
                    <a:moveTo>
                      <a:pt x="0" y="563"/>
                    </a:moveTo>
                    <a:cubicBezTo>
                      <a:pt x="1" y="554"/>
                      <a:pt x="0" y="526"/>
                      <a:pt x="5" y="509"/>
                    </a:cubicBezTo>
                    <a:cubicBezTo>
                      <a:pt x="10" y="492"/>
                      <a:pt x="8" y="468"/>
                      <a:pt x="33" y="458"/>
                    </a:cubicBezTo>
                    <a:cubicBezTo>
                      <a:pt x="58" y="448"/>
                      <a:pt x="100" y="453"/>
                      <a:pt x="155" y="453"/>
                    </a:cubicBezTo>
                    <a:cubicBezTo>
                      <a:pt x="209" y="453"/>
                      <a:pt x="310" y="459"/>
                      <a:pt x="360" y="458"/>
                    </a:cubicBezTo>
                    <a:cubicBezTo>
                      <a:pt x="409" y="457"/>
                      <a:pt x="432" y="465"/>
                      <a:pt x="453" y="443"/>
                    </a:cubicBezTo>
                    <a:cubicBezTo>
                      <a:pt x="473" y="421"/>
                      <a:pt x="475" y="401"/>
                      <a:pt x="481" y="327"/>
                    </a:cubicBezTo>
                    <a:cubicBezTo>
                      <a:pt x="487" y="253"/>
                      <a:pt x="487" y="67"/>
                      <a:pt x="489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" name="Freeform 12"/>
              <p:cNvSpPr>
                <a:spLocks/>
              </p:cNvSpPr>
              <p:nvPr/>
            </p:nvSpPr>
            <p:spPr bwMode="auto">
              <a:xfrm>
                <a:off x="2582" y="2881"/>
                <a:ext cx="220" cy="561"/>
              </a:xfrm>
              <a:custGeom>
                <a:avLst/>
                <a:gdLst>
                  <a:gd name="T0" fmla="*/ 3 w 220"/>
                  <a:gd name="T1" fmla="*/ 561 h 561"/>
                  <a:gd name="T2" fmla="*/ 8 w 220"/>
                  <a:gd name="T3" fmla="*/ 519 h 561"/>
                  <a:gd name="T4" fmla="*/ 50 w 220"/>
                  <a:gd name="T5" fmla="*/ 509 h 561"/>
                  <a:gd name="T6" fmla="*/ 160 w 220"/>
                  <a:gd name="T7" fmla="*/ 502 h 561"/>
                  <a:gd name="T8" fmla="*/ 195 w 220"/>
                  <a:gd name="T9" fmla="*/ 458 h 561"/>
                  <a:gd name="T10" fmla="*/ 216 w 220"/>
                  <a:gd name="T11" fmla="*/ 358 h 561"/>
                  <a:gd name="T12" fmla="*/ 220 w 220"/>
                  <a:gd name="T13" fmla="*/ 0 h 5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0"/>
                  <a:gd name="T22" fmla="*/ 0 h 561"/>
                  <a:gd name="T23" fmla="*/ 220 w 220"/>
                  <a:gd name="T24" fmla="*/ 561 h 5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0" h="561">
                    <a:moveTo>
                      <a:pt x="3" y="561"/>
                    </a:moveTo>
                    <a:cubicBezTo>
                      <a:pt x="4" y="554"/>
                      <a:pt x="0" y="528"/>
                      <a:pt x="8" y="519"/>
                    </a:cubicBezTo>
                    <a:cubicBezTo>
                      <a:pt x="16" y="510"/>
                      <a:pt x="25" y="512"/>
                      <a:pt x="50" y="509"/>
                    </a:cubicBezTo>
                    <a:cubicBezTo>
                      <a:pt x="75" y="506"/>
                      <a:pt x="136" y="510"/>
                      <a:pt x="160" y="502"/>
                    </a:cubicBezTo>
                    <a:cubicBezTo>
                      <a:pt x="184" y="494"/>
                      <a:pt x="186" y="482"/>
                      <a:pt x="195" y="458"/>
                    </a:cubicBezTo>
                    <a:cubicBezTo>
                      <a:pt x="204" y="434"/>
                      <a:pt x="212" y="434"/>
                      <a:pt x="216" y="358"/>
                    </a:cubicBezTo>
                    <a:cubicBezTo>
                      <a:pt x="220" y="282"/>
                      <a:pt x="219" y="74"/>
                      <a:pt x="22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Line 13"/>
              <p:cNvSpPr>
                <a:spLocks noChangeShapeType="1"/>
              </p:cNvSpPr>
              <p:nvPr/>
            </p:nvSpPr>
            <p:spPr bwMode="auto">
              <a:xfrm>
                <a:off x="2851" y="2885"/>
                <a:ext cx="0" cy="5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4" name="Group 14"/>
            <p:cNvGrpSpPr>
              <a:grpSpLocks/>
            </p:cNvGrpSpPr>
            <p:nvPr/>
          </p:nvGrpSpPr>
          <p:grpSpPr bwMode="auto">
            <a:xfrm flipH="1">
              <a:off x="2886" y="2726"/>
              <a:ext cx="1422" cy="707"/>
              <a:chOff x="-540" y="3133"/>
              <a:chExt cx="1422" cy="707"/>
            </a:xfrm>
          </p:grpSpPr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-540" y="3133"/>
                <a:ext cx="1200" cy="543"/>
              </a:xfrm>
              <a:custGeom>
                <a:avLst/>
                <a:gdLst>
                  <a:gd name="T0" fmla="*/ 0 w 1134"/>
                  <a:gd name="T1" fmla="*/ 543 h 543"/>
                  <a:gd name="T2" fmla="*/ 22 w 1134"/>
                  <a:gd name="T3" fmla="*/ 468 h 543"/>
                  <a:gd name="T4" fmla="*/ 124 w 1134"/>
                  <a:gd name="T5" fmla="*/ 421 h 543"/>
                  <a:gd name="T6" fmla="*/ 565 w 1134"/>
                  <a:gd name="T7" fmla="*/ 416 h 543"/>
                  <a:gd name="T8" fmla="*/ 1312 w 1134"/>
                  <a:gd name="T9" fmla="*/ 421 h 543"/>
                  <a:gd name="T10" fmla="*/ 1651 w 1134"/>
                  <a:gd name="T11" fmla="*/ 407 h 543"/>
                  <a:gd name="T12" fmla="*/ 1753 w 1134"/>
                  <a:gd name="T13" fmla="*/ 300 h 543"/>
                  <a:gd name="T14" fmla="*/ 1784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-352" y="3199"/>
                <a:ext cx="1058" cy="520"/>
              </a:xfrm>
              <a:custGeom>
                <a:avLst/>
                <a:gdLst>
                  <a:gd name="T0" fmla="*/ 0 w 1134"/>
                  <a:gd name="T1" fmla="*/ 384 h 543"/>
                  <a:gd name="T2" fmla="*/ 7 w 1134"/>
                  <a:gd name="T3" fmla="*/ 331 h 543"/>
                  <a:gd name="T4" fmla="*/ 46 w 1134"/>
                  <a:gd name="T5" fmla="*/ 298 h 543"/>
                  <a:gd name="T6" fmla="*/ 206 w 1134"/>
                  <a:gd name="T7" fmla="*/ 294 h 543"/>
                  <a:gd name="T8" fmla="*/ 480 w 1134"/>
                  <a:gd name="T9" fmla="*/ 298 h 543"/>
                  <a:gd name="T10" fmla="*/ 604 w 1134"/>
                  <a:gd name="T11" fmla="*/ 288 h 543"/>
                  <a:gd name="T12" fmla="*/ 639 w 1134"/>
                  <a:gd name="T13" fmla="*/ 212 h 543"/>
                  <a:gd name="T14" fmla="*/ 650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-123" y="3245"/>
                <a:ext cx="868" cy="515"/>
              </a:xfrm>
              <a:custGeom>
                <a:avLst/>
                <a:gdLst>
                  <a:gd name="T0" fmla="*/ 0 w 1134"/>
                  <a:gd name="T1" fmla="*/ 356 h 543"/>
                  <a:gd name="T2" fmla="*/ 2 w 1134"/>
                  <a:gd name="T3" fmla="*/ 305 h 543"/>
                  <a:gd name="T4" fmla="*/ 9 w 1134"/>
                  <a:gd name="T5" fmla="*/ 274 h 543"/>
                  <a:gd name="T6" fmla="*/ 43 w 1134"/>
                  <a:gd name="T7" fmla="*/ 273 h 543"/>
                  <a:gd name="T8" fmla="*/ 99 w 1134"/>
                  <a:gd name="T9" fmla="*/ 274 h 543"/>
                  <a:gd name="T10" fmla="*/ 124 w 1134"/>
                  <a:gd name="T11" fmla="*/ 267 h 543"/>
                  <a:gd name="T12" fmla="*/ 131 w 1134"/>
                  <a:gd name="T13" fmla="*/ 196 h 543"/>
                  <a:gd name="T14" fmla="*/ 134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88" y="3254"/>
                <a:ext cx="704" cy="567"/>
              </a:xfrm>
              <a:custGeom>
                <a:avLst/>
                <a:gdLst>
                  <a:gd name="T0" fmla="*/ 0 w 1134"/>
                  <a:gd name="T1" fmla="*/ 767 h 543"/>
                  <a:gd name="T2" fmla="*/ 1 w 1134"/>
                  <a:gd name="T3" fmla="*/ 664 h 543"/>
                  <a:gd name="T4" fmla="*/ 1 w 1134"/>
                  <a:gd name="T5" fmla="*/ 594 h 543"/>
                  <a:gd name="T6" fmla="*/ 7 w 1134"/>
                  <a:gd name="T7" fmla="*/ 588 h 543"/>
                  <a:gd name="T8" fmla="*/ 19 w 1134"/>
                  <a:gd name="T9" fmla="*/ 594 h 543"/>
                  <a:gd name="T10" fmla="*/ 23 w 1134"/>
                  <a:gd name="T11" fmla="*/ 575 h 543"/>
                  <a:gd name="T12" fmla="*/ 25 w 1134"/>
                  <a:gd name="T13" fmla="*/ 423 h 543"/>
                  <a:gd name="T14" fmla="*/ 25 w 1134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4"/>
                  <a:gd name="T25" fmla="*/ 0 h 543"/>
                  <a:gd name="T26" fmla="*/ 1134 w 1134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4" h="543">
                    <a:moveTo>
                      <a:pt x="0" y="543"/>
                    </a:moveTo>
                    <a:cubicBezTo>
                      <a:pt x="0" y="515"/>
                      <a:pt x="1" y="488"/>
                      <a:pt x="14" y="468"/>
                    </a:cubicBezTo>
                    <a:cubicBezTo>
                      <a:pt x="27" y="448"/>
                      <a:pt x="21" y="430"/>
                      <a:pt x="79" y="421"/>
                    </a:cubicBezTo>
                    <a:cubicBezTo>
                      <a:pt x="137" y="412"/>
                      <a:pt x="234" y="416"/>
                      <a:pt x="360" y="416"/>
                    </a:cubicBezTo>
                    <a:cubicBezTo>
                      <a:pt x="485" y="416"/>
                      <a:pt x="720" y="422"/>
                      <a:pt x="835" y="421"/>
                    </a:cubicBezTo>
                    <a:cubicBezTo>
                      <a:pt x="950" y="420"/>
                      <a:pt x="1003" y="427"/>
                      <a:pt x="1050" y="407"/>
                    </a:cubicBezTo>
                    <a:cubicBezTo>
                      <a:pt x="1097" y="387"/>
                      <a:pt x="1101" y="368"/>
                      <a:pt x="1115" y="300"/>
                    </a:cubicBezTo>
                    <a:cubicBezTo>
                      <a:pt x="1129" y="232"/>
                      <a:pt x="1130" y="62"/>
                      <a:pt x="1134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>
                <a:off x="351" y="3277"/>
                <a:ext cx="489" cy="563"/>
              </a:xfrm>
              <a:custGeom>
                <a:avLst/>
                <a:gdLst>
                  <a:gd name="T0" fmla="*/ 0 w 489"/>
                  <a:gd name="T1" fmla="*/ 563 h 563"/>
                  <a:gd name="T2" fmla="*/ 5 w 489"/>
                  <a:gd name="T3" fmla="*/ 509 h 563"/>
                  <a:gd name="T4" fmla="*/ 33 w 489"/>
                  <a:gd name="T5" fmla="*/ 458 h 563"/>
                  <a:gd name="T6" fmla="*/ 155 w 489"/>
                  <a:gd name="T7" fmla="*/ 453 h 563"/>
                  <a:gd name="T8" fmla="*/ 360 w 489"/>
                  <a:gd name="T9" fmla="*/ 458 h 563"/>
                  <a:gd name="T10" fmla="*/ 453 w 489"/>
                  <a:gd name="T11" fmla="*/ 443 h 563"/>
                  <a:gd name="T12" fmla="*/ 481 w 489"/>
                  <a:gd name="T13" fmla="*/ 327 h 563"/>
                  <a:gd name="T14" fmla="*/ 489 w 489"/>
                  <a:gd name="T15" fmla="*/ 0 h 5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9"/>
                  <a:gd name="T25" fmla="*/ 0 h 563"/>
                  <a:gd name="T26" fmla="*/ 489 w 489"/>
                  <a:gd name="T27" fmla="*/ 563 h 5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9" h="563">
                    <a:moveTo>
                      <a:pt x="0" y="563"/>
                    </a:moveTo>
                    <a:cubicBezTo>
                      <a:pt x="1" y="554"/>
                      <a:pt x="0" y="526"/>
                      <a:pt x="5" y="509"/>
                    </a:cubicBezTo>
                    <a:cubicBezTo>
                      <a:pt x="10" y="492"/>
                      <a:pt x="8" y="468"/>
                      <a:pt x="33" y="458"/>
                    </a:cubicBezTo>
                    <a:cubicBezTo>
                      <a:pt x="58" y="448"/>
                      <a:pt x="100" y="453"/>
                      <a:pt x="155" y="453"/>
                    </a:cubicBezTo>
                    <a:cubicBezTo>
                      <a:pt x="209" y="453"/>
                      <a:pt x="310" y="459"/>
                      <a:pt x="360" y="458"/>
                    </a:cubicBezTo>
                    <a:cubicBezTo>
                      <a:pt x="409" y="457"/>
                      <a:pt x="432" y="465"/>
                      <a:pt x="453" y="443"/>
                    </a:cubicBezTo>
                    <a:cubicBezTo>
                      <a:pt x="473" y="421"/>
                      <a:pt x="475" y="401"/>
                      <a:pt x="481" y="327"/>
                    </a:cubicBezTo>
                    <a:cubicBezTo>
                      <a:pt x="487" y="253"/>
                      <a:pt x="487" y="67"/>
                      <a:pt x="489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Freeform 20"/>
              <p:cNvSpPr>
                <a:spLocks/>
              </p:cNvSpPr>
              <p:nvPr/>
            </p:nvSpPr>
            <p:spPr bwMode="auto">
              <a:xfrm>
                <a:off x="662" y="3279"/>
                <a:ext cx="220" cy="561"/>
              </a:xfrm>
              <a:custGeom>
                <a:avLst/>
                <a:gdLst>
                  <a:gd name="T0" fmla="*/ 3 w 220"/>
                  <a:gd name="T1" fmla="*/ 561 h 561"/>
                  <a:gd name="T2" fmla="*/ 8 w 220"/>
                  <a:gd name="T3" fmla="*/ 519 h 561"/>
                  <a:gd name="T4" fmla="*/ 50 w 220"/>
                  <a:gd name="T5" fmla="*/ 509 h 561"/>
                  <a:gd name="T6" fmla="*/ 160 w 220"/>
                  <a:gd name="T7" fmla="*/ 502 h 561"/>
                  <a:gd name="T8" fmla="*/ 195 w 220"/>
                  <a:gd name="T9" fmla="*/ 458 h 561"/>
                  <a:gd name="T10" fmla="*/ 216 w 220"/>
                  <a:gd name="T11" fmla="*/ 358 h 561"/>
                  <a:gd name="T12" fmla="*/ 220 w 220"/>
                  <a:gd name="T13" fmla="*/ 0 h 5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0"/>
                  <a:gd name="T22" fmla="*/ 0 h 561"/>
                  <a:gd name="T23" fmla="*/ 220 w 220"/>
                  <a:gd name="T24" fmla="*/ 561 h 5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0" h="561">
                    <a:moveTo>
                      <a:pt x="3" y="561"/>
                    </a:moveTo>
                    <a:cubicBezTo>
                      <a:pt x="4" y="554"/>
                      <a:pt x="0" y="528"/>
                      <a:pt x="8" y="519"/>
                    </a:cubicBezTo>
                    <a:cubicBezTo>
                      <a:pt x="16" y="510"/>
                      <a:pt x="25" y="512"/>
                      <a:pt x="50" y="509"/>
                    </a:cubicBezTo>
                    <a:cubicBezTo>
                      <a:pt x="75" y="506"/>
                      <a:pt x="136" y="510"/>
                      <a:pt x="160" y="502"/>
                    </a:cubicBezTo>
                    <a:cubicBezTo>
                      <a:pt x="184" y="494"/>
                      <a:pt x="186" y="482"/>
                      <a:pt x="195" y="458"/>
                    </a:cubicBezTo>
                    <a:cubicBezTo>
                      <a:pt x="204" y="434"/>
                      <a:pt x="212" y="434"/>
                      <a:pt x="216" y="358"/>
                    </a:cubicBezTo>
                    <a:cubicBezTo>
                      <a:pt x="220" y="282"/>
                      <a:pt x="219" y="74"/>
                      <a:pt x="220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IoT</a:t>
            </a:r>
            <a:r>
              <a:rPr lang="en-US" sz="2400" dirty="0" smtClean="0"/>
              <a:t> becomes a </a:t>
            </a:r>
            <a:r>
              <a:rPr lang="en-US" sz="2400" dirty="0" err="1" smtClean="0"/>
              <a:t>Composable</a:t>
            </a:r>
            <a:r>
              <a:rPr lang="en-US" sz="2400" dirty="0" smtClean="0"/>
              <a:t> Business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831145" y="3939524"/>
            <a:ext cx="5561166" cy="93727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b="1" dirty="0" err="1" smtClean="0"/>
              <a:t>IoT</a:t>
            </a:r>
            <a:r>
              <a:rPr lang="en-US" b="1" dirty="0" smtClean="0"/>
              <a:t> Foundation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5400" y="2564547"/>
            <a:ext cx="6594428" cy="10168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IoT</a:t>
            </a:r>
            <a:r>
              <a:rPr lang="en-US" b="1" dirty="0" smtClean="0"/>
              <a:t>-</a:t>
            </a:r>
            <a:r>
              <a:rPr lang="en-US" b="1" dirty="0"/>
              <a:t>r</a:t>
            </a:r>
            <a:r>
              <a:rPr lang="en-US" b="1" dirty="0" smtClean="0"/>
              <a:t>elated Bluemix </a:t>
            </a:r>
            <a:r>
              <a:rPr lang="en-US" b="1" dirty="0"/>
              <a:t>s</a:t>
            </a:r>
            <a:r>
              <a:rPr lang="en-US" b="1" dirty="0" smtClean="0"/>
              <a:t>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2438" y="4563951"/>
            <a:ext cx="5728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+mn-lt"/>
              </a:rPr>
              <a:t>Secure Device Registration, Scalable Device Connectivity, </a:t>
            </a:r>
            <a:r>
              <a:rPr lang="en-US" sz="1100" b="1" dirty="0" smtClean="0"/>
              <a:t>Historian, Visual </a:t>
            </a:r>
            <a:r>
              <a:rPr lang="en-US" sz="1100" b="1" dirty="0"/>
              <a:t>wiring</a:t>
            </a:r>
          </a:p>
          <a:p>
            <a:endParaRPr lang="en-US" sz="11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4685" y="3305132"/>
            <a:ext cx="5987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  <a:latin typeface="+mn-lt"/>
              </a:rPr>
              <a:t>Rules, Push, Geo location, Analytics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, Asset </a:t>
            </a:r>
            <a:r>
              <a:rPr lang="en-US" sz="1100" b="1" dirty="0" smtClean="0">
                <a:solidFill>
                  <a:srgbClr val="0070C0"/>
                </a:solidFill>
                <a:latin typeface="+mn-lt"/>
              </a:rPr>
              <a:t> management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, Predictive </a:t>
            </a:r>
            <a:r>
              <a:rPr lang="en-US" sz="1100" b="1" dirty="0" smtClean="0">
                <a:solidFill>
                  <a:srgbClr val="0070C0"/>
                </a:solidFill>
                <a:latin typeface="+mn-lt"/>
              </a:rPr>
              <a:t>Maintenance…</a:t>
            </a:r>
            <a:endParaRPr lang="en-US" sz="1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3429" y="5691188"/>
            <a:ext cx="4724400" cy="937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Devices &amp; Gateways</a:t>
            </a:r>
          </a:p>
        </p:txBody>
      </p:sp>
      <p:pic>
        <p:nvPicPr>
          <p:cNvPr id="18" name="Picture 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71" y="5505450"/>
            <a:ext cx="2984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86" y="5472114"/>
            <a:ext cx="277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11" y="5519738"/>
            <a:ext cx="3397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47" y="5561013"/>
            <a:ext cx="3841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933" y="5470525"/>
            <a:ext cx="3635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61" y="5410201"/>
            <a:ext cx="2571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08" y="5511802"/>
            <a:ext cx="3937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71" y="5616576"/>
            <a:ext cx="2079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 descr="sp_3is_instru_ko.png"/>
          <p:cNvPicPr>
            <a:picLocks noChangeAspect="1"/>
          </p:cNvPicPr>
          <p:nvPr/>
        </p:nvPicPr>
        <p:blipFill>
          <a:blip r:embed="rId10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58" y="5678488"/>
            <a:ext cx="228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4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08" y="5437187"/>
            <a:ext cx="336550" cy="31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21" y="5589590"/>
            <a:ext cx="3540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96" y="5538788"/>
            <a:ext cx="304800" cy="34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7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96" y="5570539"/>
            <a:ext cx="3937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 descr="sp_3is_instru_ko.png"/>
          <p:cNvPicPr>
            <a:picLocks noChangeAspect="1"/>
          </p:cNvPicPr>
          <p:nvPr/>
        </p:nvPicPr>
        <p:blipFill>
          <a:blip r:embed="rId15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46" y="5683251"/>
            <a:ext cx="107950" cy="1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 descr="sp_3is_instru_ko.png"/>
          <p:cNvPicPr>
            <a:picLocks noChangeAspect="1"/>
          </p:cNvPicPr>
          <p:nvPr/>
        </p:nvPicPr>
        <p:blipFill>
          <a:blip r:embed="rId15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86" y="5487988"/>
            <a:ext cx="106363" cy="1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sp_3is_instru_ko.png"/>
          <p:cNvPicPr>
            <a:picLocks noChangeAspect="1"/>
          </p:cNvPicPr>
          <p:nvPr/>
        </p:nvPicPr>
        <p:blipFill>
          <a:blip r:embed="rId15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715002"/>
            <a:ext cx="107950" cy="1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 descr="sp_3is_instru_ko.png"/>
          <p:cNvPicPr>
            <a:picLocks noChangeAspect="1"/>
          </p:cNvPicPr>
          <p:nvPr/>
        </p:nvPicPr>
        <p:blipFill>
          <a:blip r:embed="rId15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83" y="5727701"/>
            <a:ext cx="107950" cy="1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sp_3is_instru_ko.png"/>
          <p:cNvPicPr>
            <a:picLocks noChangeAspect="1"/>
          </p:cNvPicPr>
          <p:nvPr/>
        </p:nvPicPr>
        <p:blipFill>
          <a:blip r:embed="rId15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71" y="5724526"/>
            <a:ext cx="1079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 descr="sp_3is_instru_ko.png"/>
          <p:cNvPicPr>
            <a:picLocks noChangeAspect="1"/>
          </p:cNvPicPr>
          <p:nvPr/>
        </p:nvPicPr>
        <p:blipFill>
          <a:blip r:embed="rId15" cstate="print">
            <a:lum brigh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1" y="5691188"/>
            <a:ext cx="106362" cy="1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Line 47"/>
          <p:cNvSpPr>
            <a:spLocks noChangeShapeType="1"/>
          </p:cNvSpPr>
          <p:nvPr/>
        </p:nvSpPr>
        <p:spPr bwMode="auto">
          <a:xfrm flipH="1" flipV="1">
            <a:off x="6553506" y="3805239"/>
            <a:ext cx="6350" cy="3063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 flipV="1">
            <a:off x="6844021" y="3860801"/>
            <a:ext cx="85725" cy="2635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39" name="Line 49"/>
          <p:cNvSpPr>
            <a:spLocks noChangeShapeType="1"/>
          </p:cNvSpPr>
          <p:nvPr/>
        </p:nvSpPr>
        <p:spPr bwMode="auto">
          <a:xfrm flipV="1">
            <a:off x="7164693" y="4038601"/>
            <a:ext cx="146050" cy="1905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V="1">
            <a:off x="7332971" y="4349752"/>
            <a:ext cx="227013" cy="15081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41" name="AutoShape 53"/>
          <p:cNvSpPr>
            <a:spLocks noChangeArrowheads="1"/>
          </p:cNvSpPr>
          <p:nvPr/>
        </p:nvSpPr>
        <p:spPr bwMode="auto">
          <a:xfrm>
            <a:off x="6486831" y="4079877"/>
            <a:ext cx="146050" cy="90487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42" name="AutoShape 54"/>
          <p:cNvSpPr>
            <a:spLocks noChangeArrowheads="1"/>
          </p:cNvSpPr>
          <p:nvPr/>
        </p:nvSpPr>
        <p:spPr bwMode="auto">
          <a:xfrm>
            <a:off x="6777345" y="4100514"/>
            <a:ext cx="144463" cy="93662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43" name="AutoShape 65"/>
          <p:cNvSpPr>
            <a:spLocks noChangeArrowheads="1"/>
          </p:cNvSpPr>
          <p:nvPr/>
        </p:nvSpPr>
        <p:spPr bwMode="auto">
          <a:xfrm>
            <a:off x="7053568" y="4209857"/>
            <a:ext cx="146050" cy="92075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44" name="AutoShape 66"/>
          <p:cNvSpPr>
            <a:spLocks noChangeArrowheads="1"/>
          </p:cNvSpPr>
          <p:nvPr/>
        </p:nvSpPr>
        <p:spPr bwMode="auto">
          <a:xfrm>
            <a:off x="7205968" y="4481512"/>
            <a:ext cx="146050" cy="90488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1267" y="3500738"/>
            <a:ext cx="1158715" cy="461665"/>
          </a:xfrm>
          <a:prstGeom prst="rect">
            <a:avLst/>
          </a:prstGeom>
          <a:noFill/>
        </p:spPr>
        <p:txBody>
          <a:bodyPr wrap="none" lIns="182880" tIns="146304" rIns="182880" bIns="146304">
            <a:sp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04803" y="1276542"/>
            <a:ext cx="8515523" cy="93727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>
            <a:solidFill>
              <a:schemeClr val="accent1">
                <a:lumMod val="50000"/>
                <a:alpha val="52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IoT</a:t>
            </a:r>
            <a:r>
              <a:rPr lang="en-US" b="1" dirty="0" smtClean="0"/>
              <a:t> end-end solutions</a:t>
            </a:r>
          </a:p>
        </p:txBody>
      </p:sp>
      <p:sp>
        <p:nvSpPr>
          <p:cNvPr id="92" name="Line 47"/>
          <p:cNvSpPr>
            <a:spLocks noChangeShapeType="1"/>
          </p:cNvSpPr>
          <p:nvPr/>
        </p:nvSpPr>
        <p:spPr bwMode="auto">
          <a:xfrm flipH="1" flipV="1">
            <a:off x="7058937" y="2406324"/>
            <a:ext cx="6350" cy="3063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93" name="Line 48"/>
          <p:cNvSpPr>
            <a:spLocks noChangeShapeType="1"/>
          </p:cNvSpPr>
          <p:nvPr/>
        </p:nvSpPr>
        <p:spPr bwMode="auto">
          <a:xfrm flipV="1">
            <a:off x="7349452" y="2461886"/>
            <a:ext cx="85725" cy="2635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 flipV="1">
            <a:off x="7670124" y="2677787"/>
            <a:ext cx="146050" cy="1905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 flipV="1">
            <a:off x="7838402" y="2950837"/>
            <a:ext cx="227013" cy="15081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96" name="AutoShape 53"/>
          <p:cNvSpPr>
            <a:spLocks noChangeArrowheads="1"/>
          </p:cNvSpPr>
          <p:nvPr/>
        </p:nvSpPr>
        <p:spPr bwMode="auto">
          <a:xfrm>
            <a:off x="6992262" y="2680962"/>
            <a:ext cx="146050" cy="90487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97" name="AutoShape 54"/>
          <p:cNvSpPr>
            <a:spLocks noChangeArrowheads="1"/>
          </p:cNvSpPr>
          <p:nvPr/>
        </p:nvSpPr>
        <p:spPr bwMode="auto">
          <a:xfrm>
            <a:off x="7282777" y="2701600"/>
            <a:ext cx="144463" cy="93662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98" name="AutoShape 65"/>
          <p:cNvSpPr>
            <a:spLocks noChangeArrowheads="1"/>
          </p:cNvSpPr>
          <p:nvPr/>
        </p:nvSpPr>
        <p:spPr bwMode="auto">
          <a:xfrm>
            <a:off x="7558999" y="2869874"/>
            <a:ext cx="146050" cy="92075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99" name="AutoShape 66"/>
          <p:cNvSpPr>
            <a:spLocks noChangeArrowheads="1"/>
          </p:cNvSpPr>
          <p:nvPr/>
        </p:nvSpPr>
        <p:spPr bwMode="auto">
          <a:xfrm>
            <a:off x="7711399" y="3082599"/>
            <a:ext cx="146050" cy="90488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74184" y="2133602"/>
            <a:ext cx="1158715" cy="461665"/>
          </a:xfrm>
          <a:prstGeom prst="rect">
            <a:avLst/>
          </a:prstGeom>
          <a:noFill/>
        </p:spPr>
        <p:txBody>
          <a:bodyPr wrap="none" lIns="182880" tIns="146304" rIns="182880" bIns="146304">
            <a:sp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 </a:t>
            </a: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310257" y="2608477"/>
            <a:ext cx="2458838" cy="294997"/>
            <a:chOff x="288856" y="1415907"/>
            <a:chExt cx="6442300" cy="928617"/>
          </a:xfrm>
        </p:grpSpPr>
        <p:grpSp>
          <p:nvGrpSpPr>
            <p:cNvPr id="134" name="Group 29"/>
            <p:cNvGrpSpPr/>
            <p:nvPr/>
          </p:nvGrpSpPr>
          <p:grpSpPr>
            <a:xfrm>
              <a:off x="288856" y="1449395"/>
              <a:ext cx="1010117" cy="861642"/>
              <a:chOff x="1257953" y="3802624"/>
              <a:chExt cx="1027112" cy="904875"/>
            </a:xfrm>
          </p:grpSpPr>
          <p:pic>
            <p:nvPicPr>
              <p:cNvPr id="148" name="Picture 4" descr="https://releaseblueprints.ibm.com/download/attachments/34868360/cloudant64.png?version=1&amp;modificationDate=1393860546755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473387" y="3973793"/>
                <a:ext cx="609600" cy="609600"/>
              </a:xfrm>
              <a:prstGeom prst="rect">
                <a:avLst/>
              </a:prstGeom>
              <a:noFill/>
            </p:spPr>
          </p:pic>
          <p:pic>
            <p:nvPicPr>
              <p:cNvPr id="149" name="Picture 5" descr="C:\Users\Bryan\Desktop\blue rect.png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257953" y="3802624"/>
                <a:ext cx="1027112" cy="904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5" name="Group 12"/>
            <p:cNvGrpSpPr>
              <a:grpSpLocks/>
            </p:cNvGrpSpPr>
            <p:nvPr/>
          </p:nvGrpSpPr>
          <p:grpSpPr bwMode="auto">
            <a:xfrm>
              <a:off x="2594236" y="1460712"/>
              <a:ext cx="1025730" cy="873735"/>
              <a:chOff x="1316" y="984"/>
              <a:chExt cx="529" cy="466"/>
            </a:xfrm>
          </p:grpSpPr>
          <p:pic>
            <p:nvPicPr>
              <p:cNvPr id="146" name="Picture 5" descr="hexIcon_64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1424" y="1056"/>
                <a:ext cx="328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5" descr="C:\Users\Bryan\Desktop\blue rect.png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316" y="984"/>
                <a:ext cx="529" cy="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6" name="Group 46"/>
            <p:cNvGrpSpPr>
              <a:grpSpLocks/>
            </p:cNvGrpSpPr>
            <p:nvPr/>
          </p:nvGrpSpPr>
          <p:grpSpPr bwMode="auto">
            <a:xfrm>
              <a:off x="1408506" y="1449395"/>
              <a:ext cx="1076197" cy="873735"/>
              <a:chOff x="1284" y="779"/>
              <a:chExt cx="657" cy="579"/>
            </a:xfrm>
          </p:grpSpPr>
          <p:pic>
            <p:nvPicPr>
              <p:cNvPr id="144" name="Picture 5" descr="C:\Users\Bryan\Desktop\blue rect.png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284" y="779"/>
                <a:ext cx="657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" name="Picture 45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1474" y="902"/>
                <a:ext cx="293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7" name="Group 30"/>
            <p:cNvGrpSpPr/>
            <p:nvPr/>
          </p:nvGrpSpPr>
          <p:grpSpPr>
            <a:xfrm>
              <a:off x="5721039" y="1449395"/>
              <a:ext cx="1010117" cy="861642"/>
              <a:chOff x="6914683" y="2251730"/>
              <a:chExt cx="1027112" cy="904875"/>
            </a:xfrm>
          </p:grpSpPr>
          <p:pic>
            <p:nvPicPr>
              <p:cNvPr id="142" name="Picture 5" descr="C:\Users\Bryan\Desktop\blue rect.png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6914683" y="2251730"/>
                <a:ext cx="1027112" cy="904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" name="Picture 2" descr="https://releaseblueprints.ibm.com/download/attachments/34868360/watson64.png?version=1&amp;modificationDate=1392660020649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7134598" y="2387040"/>
                <a:ext cx="609600" cy="609600"/>
              </a:xfrm>
              <a:prstGeom prst="rect">
                <a:avLst/>
              </a:prstGeom>
              <a:noFill/>
            </p:spPr>
          </p:pic>
        </p:grpSp>
        <p:grpSp>
          <p:nvGrpSpPr>
            <p:cNvPr id="138" name="Group 37"/>
            <p:cNvGrpSpPr/>
            <p:nvPr/>
          </p:nvGrpSpPr>
          <p:grpSpPr>
            <a:xfrm>
              <a:off x="3756671" y="1472805"/>
              <a:ext cx="1010117" cy="861642"/>
              <a:chOff x="5677553" y="3677118"/>
              <a:chExt cx="1027112" cy="904875"/>
            </a:xfrm>
          </p:grpSpPr>
          <p:pic>
            <p:nvPicPr>
              <p:cNvPr id="140" name="Picture 10" descr="https://releaseblueprints.ibm.com/download/attachments/34868360/Push64.png?version=2&amp;modificationDate=1392670068297"/>
              <p:cNvPicPr>
                <a:picLocks noChangeAspect="1" noChangeArrowheads="1"/>
              </p:cNvPicPr>
              <p:nvPr/>
            </p:nvPicPr>
            <p:blipFill>
              <a:blip r:embed="rId22"/>
              <a:srcRect/>
              <a:stretch>
                <a:fillRect/>
              </a:stretch>
            </p:blipFill>
            <p:spPr bwMode="auto">
              <a:xfrm>
                <a:off x="5897469" y="3825875"/>
                <a:ext cx="609600" cy="609600"/>
              </a:xfrm>
              <a:prstGeom prst="rect">
                <a:avLst/>
              </a:prstGeom>
              <a:noFill/>
            </p:spPr>
          </p:pic>
          <p:pic>
            <p:nvPicPr>
              <p:cNvPr id="141" name="Picture 5" descr="C:\Users\Bryan\Desktop\blue rect.png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677553" y="3677118"/>
                <a:ext cx="1027112" cy="904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9" name="Picture 22" descr="http://ebmedia.eventbrite.com/s3-build/images/802439/5212011467/1/logo.png"/>
            <p:cNvPicPr>
              <a:picLocks noChangeAspect="1" noChangeArrowheads="1"/>
            </p:cNvPicPr>
            <p:nvPr/>
          </p:nvPicPr>
          <p:blipFill>
            <a:blip r:embed="rId23"/>
            <a:srcRect b="5412"/>
            <a:stretch>
              <a:fillRect/>
            </a:stretch>
          </p:blipFill>
          <p:spPr bwMode="auto">
            <a:xfrm>
              <a:off x="4809738" y="1415907"/>
              <a:ext cx="839396" cy="928617"/>
            </a:xfrm>
            <a:prstGeom prst="rect">
              <a:avLst/>
            </a:prstGeom>
            <a:noFill/>
          </p:spPr>
        </p:pic>
      </p:grpSp>
      <p:sp>
        <p:nvSpPr>
          <p:cNvPr id="150" name="TextBox 149"/>
          <p:cNvSpPr txBox="1"/>
          <p:nvPr/>
        </p:nvSpPr>
        <p:spPr>
          <a:xfrm>
            <a:off x="2558674" y="1931761"/>
            <a:ext cx="4100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  <a:latin typeface="+mn-lt"/>
              </a:rPr>
              <a:t>Connected appliance solutions, Smarter home solutions…</a:t>
            </a:r>
            <a:endParaRPr lang="en-US" sz="1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10003" y="3505202"/>
            <a:ext cx="1868845" cy="461665"/>
          </a:xfrm>
          <a:prstGeom prst="rect">
            <a:avLst/>
          </a:prstGeom>
          <a:noFill/>
        </p:spPr>
        <p:txBody>
          <a:bodyPr wrap="none" lIns="182880" tIns="146304" rIns="182880" bIns="146304">
            <a:sp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Realtime</a:t>
            </a:r>
            <a:r>
              <a:rPr lang="en-US" sz="12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MQTT APIs</a:t>
            </a:r>
            <a:endParaRPr lang="en-US" sz="1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 flipH="1" flipV="1">
            <a:off x="4500967" y="3805237"/>
            <a:ext cx="3716" cy="33604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83" name="AutoShape 53"/>
          <p:cNvSpPr>
            <a:spLocks noChangeArrowheads="1"/>
          </p:cNvSpPr>
          <p:nvPr/>
        </p:nvSpPr>
        <p:spPr bwMode="auto">
          <a:xfrm>
            <a:off x="4433886" y="4157665"/>
            <a:ext cx="146050" cy="90487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84" name="Line 47"/>
          <p:cNvSpPr>
            <a:spLocks noChangeShapeType="1"/>
          </p:cNvSpPr>
          <p:nvPr/>
        </p:nvSpPr>
        <p:spPr bwMode="auto">
          <a:xfrm flipH="1" flipV="1">
            <a:off x="4716991" y="3805236"/>
            <a:ext cx="6350" cy="32861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2925" tIns="26462" rIns="52925" bIns="26462" anchor="ctr"/>
          <a:lstStyle/>
          <a:p>
            <a:endParaRPr lang="en-GB"/>
          </a:p>
        </p:txBody>
      </p:sp>
      <p:sp>
        <p:nvSpPr>
          <p:cNvPr id="85" name="AutoShape 53"/>
          <p:cNvSpPr>
            <a:spLocks noChangeArrowheads="1"/>
          </p:cNvSpPr>
          <p:nvPr/>
        </p:nvSpPr>
        <p:spPr bwMode="auto">
          <a:xfrm>
            <a:off x="4650316" y="4153182"/>
            <a:ext cx="146050" cy="90487"/>
          </a:xfrm>
          <a:prstGeom prst="roundRect">
            <a:avLst>
              <a:gd name="adj" fmla="val 44829"/>
            </a:avLst>
          </a:prstGeom>
          <a:solidFill>
            <a:srgbClr val="FF6600"/>
          </a:solidFill>
          <a:ln>
            <a:noFill/>
          </a:ln>
          <a:effectLst>
            <a:prstShdw prst="shdw17" dist="17961" dir="2700000">
              <a:srgbClr val="993D00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 defTabSz="911225">
              <a:spcBef>
                <a:spcPct val="20000"/>
              </a:spcBef>
              <a:buSzPct val="100000"/>
              <a:buBlip>
                <a:blip r:embed="rId16"/>
              </a:buBlip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spcBef>
                <a:spcPct val="20000"/>
              </a:spcBef>
              <a:buFont typeface="Lucida Grande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600" b="1">
              <a:solidFill>
                <a:srgbClr val="FFFFFF"/>
              </a:solidFill>
              <a:latin typeface="Calibri" panose="020F0502020204030204" pitchFamily="34" charset="0"/>
              <a:ea typeface="MS Gothic" panose="020B0609070205080204" pitchFamily="49" charset="-128"/>
              <a:sym typeface="Gill Sans"/>
            </a:endParaRPr>
          </a:p>
        </p:txBody>
      </p:sp>
      <p:sp>
        <p:nvSpPr>
          <p:cNvPr id="86" name="Vertical Scroll 85"/>
          <p:cNvSpPr/>
          <p:nvPr/>
        </p:nvSpPr>
        <p:spPr>
          <a:xfrm>
            <a:off x="6710667" y="5220340"/>
            <a:ext cx="1589790" cy="1110391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Device recipe open community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Vertical Scroll 124"/>
          <p:cNvSpPr/>
          <p:nvPr/>
        </p:nvSpPr>
        <p:spPr>
          <a:xfrm>
            <a:off x="7932865" y="2855295"/>
            <a:ext cx="1288595" cy="2181758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App tips open community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BM Analytics_wht_template">
  <a:themeElements>
    <a:clrScheme name="Big_Data_&amp;_Analytics_Brand_wh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Big_Data_&amp;_Analytics_Brand_wht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557</Words>
  <Application>Microsoft Office PowerPoint</Application>
  <PresentationFormat>On-screen Show (4:3)</PresentationFormat>
  <Paragraphs>139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MS Gothic</vt:lpstr>
      <vt:lpstr>ＭＳ Ｐゴシック</vt:lpstr>
      <vt:lpstr>ＭＳ Ｐゴシック</vt:lpstr>
      <vt:lpstr>Arial</vt:lpstr>
      <vt:lpstr>Calibri</vt:lpstr>
      <vt:lpstr>Gill Sans</vt:lpstr>
      <vt:lpstr>HelvNeue Medium for IBM</vt:lpstr>
      <vt:lpstr>Rockwell</vt:lpstr>
      <vt:lpstr>Symbol</vt:lpstr>
      <vt:lpstr>Times New Roman</vt:lpstr>
      <vt:lpstr>Wingdings</vt:lpstr>
      <vt:lpstr>FinalPowerpoint</vt:lpstr>
      <vt:lpstr>2_FinalPowerpoint</vt:lpstr>
      <vt:lpstr>3_FinalPowerpoint</vt:lpstr>
      <vt:lpstr>IBM Analytics_wht_template</vt:lpstr>
      <vt:lpstr>IBM Internet of Things   </vt:lpstr>
      <vt:lpstr>IBM IoT Zone schematic</vt:lpstr>
      <vt:lpstr>Bluemix IoT Recipes</vt:lpstr>
      <vt:lpstr>Moving Data to Bluemix</vt:lpstr>
      <vt:lpstr>Connecting Gateway to Bluemix IoT Foundation</vt:lpstr>
      <vt:lpstr>IoT Airpollution Monitoring and other reference links</vt:lpstr>
      <vt:lpstr>Backup slides</vt:lpstr>
      <vt:lpstr>A key part of IBM’s Bluemix </vt:lpstr>
      <vt:lpstr>IoT becomes a Composable Business</vt:lpstr>
      <vt:lpstr>No company provides all the pieces  Internet of Things solutions need an ecosystem  </vt:lpstr>
      <vt:lpstr>Device Recipes make it faster</vt:lpstr>
      <vt:lpstr>New device recipe examples</vt:lpstr>
      <vt:lpstr>Texas Instruments released new SimpleLink MCUs and SensorTags</vt:lpstr>
      <vt:lpstr>IBM Remix – from static to social</vt:lpstr>
      <vt:lpstr>Our IoT Zone in Bluemix</vt:lpstr>
      <vt:lpstr>IBM IoT Zone schematic</vt:lpstr>
      <vt:lpstr>Try out the Bluemix IoT Zone Demo app</vt:lpstr>
      <vt:lpstr>Syndication support for IoT</vt:lpstr>
      <vt:lpstr>And when it’s time to glean insight …     … Analytics available “as a Service” in Bluemix </vt:lpstr>
      <vt:lpstr>Our favourite use case !</vt:lpstr>
      <vt:lpstr>Start your IoT project today!</vt:lpstr>
    </vt:vector>
  </TitlesOfParts>
  <Company>Creative Concepts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Malcomb</dc:creator>
  <cp:lastModifiedBy>IBM_ADMIN</cp:lastModifiedBy>
  <cp:revision>178</cp:revision>
  <dcterms:created xsi:type="dcterms:W3CDTF">2014-02-28T14:55:07Z</dcterms:created>
  <dcterms:modified xsi:type="dcterms:W3CDTF">2015-12-17T07:36:43Z</dcterms:modified>
</cp:coreProperties>
</file>