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1" r:id="rId4"/>
  </p:sldMasterIdLst>
  <p:notesMasterIdLst>
    <p:notesMasterId r:id="rId22"/>
  </p:notesMasterIdLst>
  <p:sldIdLst>
    <p:sldId id="514" r:id="rId5"/>
    <p:sldId id="515" r:id="rId6"/>
    <p:sldId id="516" r:id="rId7"/>
    <p:sldId id="518" r:id="rId8"/>
    <p:sldId id="534" r:id="rId9"/>
    <p:sldId id="544" r:id="rId10"/>
    <p:sldId id="523" r:id="rId11"/>
    <p:sldId id="524" r:id="rId12"/>
    <p:sldId id="536" r:id="rId13"/>
    <p:sldId id="526" r:id="rId14"/>
    <p:sldId id="537" r:id="rId15"/>
    <p:sldId id="528" r:id="rId16"/>
    <p:sldId id="543" r:id="rId17"/>
    <p:sldId id="519" r:id="rId18"/>
    <p:sldId id="540" r:id="rId19"/>
    <p:sldId id="512" r:id="rId20"/>
    <p:sldId id="541" r:id="rId21"/>
  </p:sldIdLst>
  <p:sldSz cx="9144000" cy="5715000" type="screen16x10"/>
  <p:notesSz cx="7077075" cy="9369425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O'Connor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18F"/>
    <a:srgbClr val="40B6B3"/>
    <a:srgbClr val="E99627"/>
    <a:srgbClr val="E9BF27"/>
    <a:srgbClr val="F5BC0E"/>
    <a:srgbClr val="2F7F95"/>
    <a:srgbClr val="339C96"/>
    <a:srgbClr val="D7DABC"/>
    <a:srgbClr val="DCA75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15" autoAdjust="0"/>
    <p:restoredTop sz="74591" autoAdjust="0"/>
  </p:normalViewPr>
  <p:slideViewPr>
    <p:cSldViewPr snapToGrid="0" snapToObjects="1">
      <p:cViewPr>
        <p:scale>
          <a:sx n="80" d="100"/>
          <a:sy n="80" d="100"/>
        </p:scale>
        <p:origin x="-1554" y="-72"/>
      </p:cViewPr>
      <p:guideLst>
        <p:guide orient="horz" pos="1320"/>
        <p:guide pos="2880"/>
      </p:guideLst>
    </p:cSldViewPr>
  </p:slideViewPr>
  <p:outlineViewPr>
    <p:cViewPr>
      <p:scale>
        <a:sx n="33" d="100"/>
        <a:sy n="33" d="100"/>
      </p:scale>
      <p:origin x="48" y="8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E2DA7A0C-6B3C-0E45-BAC0-C68A6701545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703263"/>
            <a:ext cx="5619750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0477"/>
            <a:ext cx="5661660" cy="421624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8A245F1E-8344-9B42-A451-E0DA5A91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m.co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703263"/>
            <a:ext cx="5619750" cy="35131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32" indent="-234932">
              <a:buFontTx/>
              <a:buChar char="-"/>
            </a:pPr>
            <a:r>
              <a:rPr lang="en-US" dirty="0" smtClean="0">
                <a:latin typeface="Calibri" charset="0"/>
              </a:rPr>
              <a:t>We are </a:t>
            </a:r>
            <a:r>
              <a:rPr lang="en-US" dirty="0">
                <a:latin typeface="Calibri" charset="0"/>
              </a:rPr>
              <a:t>often asked to defend if IoT is ‘real’ – anything more than hype.</a:t>
            </a:r>
          </a:p>
          <a:p>
            <a:pPr marL="234932" indent="-234932">
              <a:buFontTx/>
              <a:buChar char="-"/>
            </a:pPr>
            <a:r>
              <a:rPr lang="en-US" dirty="0">
                <a:latin typeface="Calibri" charset="0"/>
              </a:rPr>
              <a:t>The question itself is interesting – there is a lot of hype.    But there is hard evidence, from organizations spanning all industries, that clearly illustrate the benefits and differentiation and improved client experience enabled by the </a:t>
            </a:r>
            <a:r>
              <a:rPr lang="en-US" dirty="0" err="1">
                <a:latin typeface="Calibri" charset="0"/>
              </a:rPr>
              <a:t>IoT</a:t>
            </a:r>
            <a:endParaRPr lang="en-US" dirty="0">
              <a:latin typeface="Calibri" charset="0"/>
            </a:endParaRPr>
          </a:p>
          <a:p>
            <a:pPr marL="234932" indent="-234932">
              <a:buFontTx/>
              <a:buChar char="-"/>
            </a:pPr>
            <a:r>
              <a:rPr lang="en-US" dirty="0">
                <a:latin typeface="Calibri" charset="0"/>
              </a:rPr>
              <a:t>I’ll share some examples in a few minutes, but first….</a:t>
            </a:r>
          </a:p>
          <a:p>
            <a:pPr marL="234932" indent="-234932">
              <a:buFontTx/>
              <a:buChar char="-"/>
            </a:pPr>
            <a:r>
              <a:rPr lang="en-US" dirty="0">
                <a:latin typeface="Calibri" charset="0"/>
              </a:rPr>
              <a:t>Recent surveys and market data tell us.</a:t>
            </a:r>
          </a:p>
          <a:p>
            <a:pPr marL="234932" indent="-234932">
              <a:buFontTx/>
              <a:buChar char="-"/>
            </a:pPr>
            <a:r>
              <a:rPr lang="en-US" dirty="0">
                <a:latin typeface="Calibri" charset="0"/>
              </a:rPr>
              <a:t>Three ways </a:t>
            </a:r>
            <a:r>
              <a:rPr lang="en-US" dirty="0" err="1">
                <a:latin typeface="Calibri" charset="0"/>
              </a:rPr>
              <a:t>IoT</a:t>
            </a:r>
            <a:r>
              <a:rPr lang="en-US" dirty="0">
                <a:latin typeface="Calibri" charset="0"/>
              </a:rPr>
              <a:t> is changing…    Unlock new revenue from existing product/service (connected product).   New working practices/processes (asset maintenance).    Create/change business model (insurance industry).</a:t>
            </a:r>
          </a:p>
          <a:p>
            <a:pPr marL="234932" indent="-234932">
              <a:buFontTx/>
              <a:buChar char="-"/>
            </a:pPr>
            <a:r>
              <a:rPr lang="en-US" dirty="0">
                <a:latin typeface="Calibri" charset="0"/>
              </a:rPr>
              <a:t>Perhaps the most interesting survey response – 62% believe that orgs slow to adopt </a:t>
            </a:r>
            <a:r>
              <a:rPr lang="en-US" dirty="0" err="1">
                <a:latin typeface="Calibri" charset="0"/>
              </a:rPr>
              <a:t>IoT</a:t>
            </a:r>
            <a:r>
              <a:rPr lang="en-US" dirty="0">
                <a:latin typeface="Calibri" charset="0"/>
              </a:rPr>
              <a:t> will fall behind competition.     </a:t>
            </a:r>
            <a:endParaRPr lang="en-US" dirty="0" smtClean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pPr marL="234932" indent="-234932">
              <a:buFontTx/>
              <a:buAutoNum type="arabicPeriod"/>
            </a:pPr>
            <a:endParaRPr lang="en-US" dirty="0" smtClean="0">
              <a:latin typeface="Calibri" charset="0"/>
            </a:endParaRPr>
          </a:p>
          <a:p>
            <a:pPr marL="234932" indent="-234932">
              <a:buFontTx/>
              <a:buAutoNum type="arabicPeriod"/>
            </a:pP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References:</a:t>
            </a:r>
          </a:p>
          <a:p>
            <a:pPr rtl="0"/>
            <a:r>
              <a:rPr lang="en-US" dirty="0"/>
              <a:t>400% - Google Trends analysis using the search term “</a:t>
            </a:r>
            <a:r>
              <a:rPr lang="en-US" dirty="0" err="1"/>
              <a:t>IoT</a:t>
            </a:r>
            <a:r>
              <a:rPr lang="en-US" dirty="0"/>
              <a:t>” for the date range Jan. 2010-15</a:t>
            </a:r>
          </a:p>
          <a:p>
            <a:pPr rtl="0"/>
            <a:r>
              <a:rPr lang="en-US" dirty="0"/>
              <a:t>75% - Economist Intelligence Unit, “The Internet of Things business index: A quiet revolution gathers pace”, 2013 - http://</a:t>
            </a:r>
            <a:r>
              <a:rPr lang="en-US" dirty="0">
                <a:hlinkClick r:id="rId3"/>
              </a:rPr>
              <a:t>www.arm.com/files/pdf/eiu_internet_business_index_web.pdf</a:t>
            </a:r>
          </a:p>
          <a:p>
            <a:pPr rtl="0"/>
            <a:r>
              <a:rPr lang="en-US" dirty="0"/>
              <a:t>62% - Economist Intelligence Unit, “The Internet of Things business index: A quiet revolution gathers pace”, 2013 - http://</a:t>
            </a:r>
            <a:r>
              <a:rPr lang="en-US" dirty="0">
                <a:hlinkClick r:id="rId3"/>
              </a:rPr>
              <a:t>www.arm.com/files/pdf/eiu_internet_business_index_web.pdf</a:t>
            </a:r>
          </a:p>
          <a:p>
            <a:pPr rtl="0"/>
            <a:r>
              <a:rPr lang="en-US" dirty="0"/>
              <a:t>36% - Gartner, “Hype Cycle for the Internet of Things”, July, 2013</a:t>
            </a:r>
            <a:endParaRPr lang="en-US" dirty="0">
              <a:latin typeface="Calibri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63530" indent="-29366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74661" indent="-234932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44526" indent="-234932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390" indent="-234932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84254" indent="-2349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54119" indent="-2349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23983" indent="-2349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93848" indent="-2349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7B3873-0275-2D40-8D7F-B32EB9D39592}" type="slidenum">
              <a:rPr lang="en-US">
                <a:latin typeface="Calibri" charset="0"/>
              </a:rPr>
              <a:pPr eaLnBrk="1" hangingPunct="1"/>
              <a:t>2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9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45F1E-8344-9B42-A451-E0DA5A91D8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en-US" alt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63530" indent="-293665"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74661" indent="-234932"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44526" indent="-234932"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114390" indent="-234932"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84254" indent="-234932" defTabSz="46986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54119" indent="-234932" defTabSz="46986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523983" indent="-234932" defTabSz="46986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993848" indent="-234932" defTabSz="46986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745684-8639-40D3-AE6F-36CA88069271}" type="slidenum">
              <a:rPr lang="en-US" altLang="en-US" sz="1200">
                <a:latin typeface="Calibri" panose="020F0502020204030204" pitchFamily="34" charset="0"/>
              </a:rPr>
              <a:pPr/>
              <a:t>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6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marL="358775" indent="-358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81330E2-D464-4908-B04A-2E37296ACE71}" type="slidenum">
              <a:rPr 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837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901C8-55B2-B247-80E5-74CCDE9EFF4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3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1700" y="10467"/>
            <a:ext cx="3162300" cy="302260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575" y="1521767"/>
            <a:ext cx="1189038" cy="3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05" y="3919445"/>
            <a:ext cx="5943600" cy="37382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en-US" sz="2300" b="1" i="0" dirty="0">
                <a:solidFill>
                  <a:srgbClr val="6D6F71"/>
                </a:solidFill>
                <a:latin typeface="HelvNeue for IBM"/>
                <a:cs typeface="HelvNeue for IBM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47905" y="2186061"/>
            <a:ext cx="5943600" cy="1603795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rgbClr val="339C9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02E87C-FEA2-394A-A8CC-F064244E3104}" type="datetime1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ADC57D55-D524-8747-A2AD-5E291EDF4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08" y="278147"/>
            <a:ext cx="8771867" cy="62916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432907E-AB16-2E44-893B-23A4E12BF1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0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16" y="1714792"/>
            <a:ext cx="7772400" cy="1135063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016" y="2849855"/>
            <a:ext cx="7772400" cy="125015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1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1128296"/>
            <a:ext cx="6172200" cy="1183167"/>
          </a:xfrm>
        </p:spPr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2000" y="2518833"/>
            <a:ext cx="7461504" cy="26208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740836"/>
            <a:ext cx="4645816" cy="370124"/>
          </a:xfrm>
        </p:spPr>
        <p:txBody>
          <a:bodyPr>
            <a:spAutoFit/>
          </a:bodyPr>
          <a:lstStyle>
            <a:lvl1pPr>
              <a:defRPr sz="1400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039387DA-9B70-D84E-A3EA-385FEEDFB387}" type="datetime1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3" y="5134861"/>
            <a:ext cx="455612" cy="301532"/>
          </a:xfrm>
        </p:spPr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F388EBC-9AD7-A446-8E81-4B6DA44FD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1999" y="1128296"/>
            <a:ext cx="4434840" cy="1183167"/>
          </a:xfrm>
        </p:spPr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1999" y="2518833"/>
            <a:ext cx="4434840" cy="2620882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/>
            </a:lvl1pPr>
            <a:lvl2pPr>
              <a:lnSpc>
                <a:spcPct val="140000"/>
              </a:lnSpc>
              <a:spcBef>
                <a:spcPts val="0"/>
              </a:spcBef>
              <a:defRPr/>
            </a:lvl2pPr>
            <a:lvl3pPr>
              <a:lnSpc>
                <a:spcPct val="140000"/>
              </a:lnSpc>
              <a:spcBef>
                <a:spcPts val="0"/>
              </a:spcBef>
              <a:defRPr/>
            </a:lvl3pPr>
            <a:lvl4pPr>
              <a:lnSpc>
                <a:spcPct val="140000"/>
              </a:lnSpc>
              <a:spcBef>
                <a:spcPts val="0"/>
              </a:spcBef>
              <a:defRPr/>
            </a:lvl4pPr>
            <a:lvl5pPr>
              <a:lnSpc>
                <a:spcPct val="14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740836"/>
            <a:ext cx="4434840" cy="370124"/>
          </a:xfrm>
        </p:spPr>
        <p:txBody>
          <a:bodyPr>
            <a:spAutoFit/>
          </a:bodyPr>
          <a:lstStyle>
            <a:lvl1pPr>
              <a:defRPr sz="1400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AC1800EA-983D-384F-BFD7-077F5947DA3F}" type="datetime1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513A3EE2-9205-484B-AD9C-3D61982A5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1128296"/>
            <a:ext cx="6172200" cy="1183167"/>
          </a:xfrm>
        </p:spPr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2000" y="4870051"/>
            <a:ext cx="7461504" cy="269666"/>
          </a:xfr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defRPr sz="700" b="1" i="1">
                <a:latin typeface="HelvNeue for IBM"/>
                <a:cs typeface="HelvNeue for IBM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740836"/>
            <a:ext cx="4434840" cy="370124"/>
          </a:xfrm>
        </p:spPr>
        <p:txBody>
          <a:bodyPr>
            <a:spAutoFit/>
          </a:bodyPr>
          <a:lstStyle>
            <a:lvl1pPr>
              <a:defRPr sz="1400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762000" y="2518835"/>
            <a:ext cx="7461504" cy="2286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9E6269CA-E1ED-D347-9DCE-AA827A9FBDC2}" type="datetime1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12D9151-885A-3247-9AF0-969438E36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740836"/>
            <a:ext cx="4434840" cy="370124"/>
          </a:xfrm>
        </p:spPr>
        <p:txBody>
          <a:bodyPr>
            <a:spAutoFit/>
          </a:bodyPr>
          <a:lstStyle>
            <a:lvl1pPr>
              <a:defRPr sz="1400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189A899B-9967-E349-9379-5B87EBE5833A}" type="datetime1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29613" y="5134861"/>
            <a:ext cx="455612" cy="301532"/>
          </a:xfrm>
        </p:spPr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2B8380A-F8A2-EE49-9833-CD52D3618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no Text conden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49004"/>
            <a:ext cx="7543800" cy="459892"/>
          </a:xfrm>
        </p:spPr>
        <p:txBody>
          <a:bodyPr/>
          <a:lstStyle>
            <a:lvl1pPr>
              <a:defRPr sz="2800">
                <a:solidFill>
                  <a:srgbClr val="339C9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DA66A749-C808-A049-B8C7-82E36F4463D4}" type="datetime1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3" y="5134861"/>
            <a:ext cx="455612" cy="301532"/>
          </a:xfrm>
        </p:spPr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EC7930A3-C655-9643-8F56-97E44D8CA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5" y="5131332"/>
            <a:ext cx="7967663" cy="31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80885"/>
            <a:ext cx="8229600" cy="464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366" y="1821774"/>
            <a:ext cx="5943600" cy="37382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en-US" sz="2300" b="1" i="0" dirty="0">
                <a:solidFill>
                  <a:srgbClr val="FFD91B"/>
                </a:solidFill>
                <a:latin typeface="HelvNeue for IBM"/>
                <a:cs typeface="HelvNeue for IBM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47905" y="2281673"/>
            <a:ext cx="5943600" cy="1603795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08963" y="5140152"/>
            <a:ext cx="455612" cy="303295"/>
          </a:xfrm>
        </p:spPr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A153072-123E-9141-B4DD-9B60C217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no text _conden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0146" y="6225"/>
            <a:ext cx="7466924" cy="45989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D73A4C68-405A-0648-BDB7-F808FD97AEA1}" type="datetime1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3" y="5134861"/>
            <a:ext cx="455612" cy="301532"/>
          </a:xfrm>
        </p:spPr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F388EBC-9AD7-A446-8E81-4B6DA44FD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928813" y="539585"/>
            <a:ext cx="0" cy="4750450"/>
          </a:xfrm>
          <a:prstGeom prst="line">
            <a:avLst/>
          </a:prstGeom>
          <a:ln w="3175" cmpd="sng">
            <a:solidFill>
              <a:srgbClr val="B8B8B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26" y="512067"/>
            <a:ext cx="6851136" cy="739419"/>
          </a:xfrm>
        </p:spPr>
        <p:txBody>
          <a:bodyPr>
            <a:normAutofit/>
          </a:bodyPr>
          <a:lstStyle>
            <a:lvl1pPr>
              <a:defRPr sz="1600" b="1" i="0" spc="-90" normalizeH="0" baseline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1150" y="549669"/>
            <a:ext cx="1584325" cy="4638675"/>
          </a:xfrm>
        </p:spPr>
        <p:txBody>
          <a:bodyPr/>
          <a:lstStyle>
            <a:lvl1pPr marL="171450" indent="-171450">
              <a:buFont typeface="Arial"/>
              <a:buChar char="•"/>
              <a:defRPr sz="1200" b="1">
                <a:latin typeface="Helvetica Neue"/>
                <a:cs typeface="Helvetica Neue"/>
              </a:defRPr>
            </a:lvl1pPr>
            <a:lvl2pPr marL="171450" indent="-171450">
              <a:buFont typeface="Arial"/>
              <a:buChar char="•"/>
              <a:defRPr sz="1100" i="1"/>
            </a:lvl2pPr>
            <a:lvl3pPr marL="168275" indent="-168275">
              <a:buFont typeface="Lucida Grande"/>
              <a:buChar char="+"/>
              <a:defRPr sz="1100" i="1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1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7" descr="IoT_Graphic_Crops_Final_043015.pdf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3188" y="0"/>
            <a:ext cx="1420812" cy="133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5" y="5131332"/>
            <a:ext cx="7967663" cy="31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1128543"/>
            <a:ext cx="6172200" cy="118316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4283" tIns="32142" rIns="64283" bIns="3214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83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5" y="2518058"/>
            <a:ext cx="7464425" cy="261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4283" tIns="32142" rIns="64283" bIns="321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088"/>
            <a:ext cx="2133600" cy="305059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defTabSz="914400" eaLnBrk="1" hangingPunct="1">
              <a:defRPr sz="800" smtClean="0">
                <a:solidFill>
                  <a:srgbClr val="898989"/>
                </a:solidFill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42F894-607C-C74B-BD2C-912C09799731}" type="datetime1">
              <a:rPr lang="en-US">
                <a:latin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12/17/2015</a:t>
            </a:fld>
            <a:endParaRPr lang="en-US">
              <a:latin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6430" y="5140152"/>
            <a:ext cx="455613" cy="303295"/>
          </a:xfrm>
          <a:prstGeom prst="rect">
            <a:avLst/>
          </a:prstGeom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algn="r" defTabSz="914400" eaLnBrk="1" hangingPunct="1">
              <a:defRPr sz="1000" smtClean="0">
                <a:solidFill>
                  <a:srgbClr val="D2D3D5"/>
                </a:solidFill>
                <a:latin typeface="Lubalin for IBM Demi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C6F33B-F45D-4E47-9FCA-0A91BA6C10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  <p:sldLayoutId id="2147493493" r:id="rId2"/>
    <p:sldLayoutId id="2147493494" r:id="rId3"/>
    <p:sldLayoutId id="2147493495" r:id="rId4"/>
    <p:sldLayoutId id="2147493496" r:id="rId5"/>
    <p:sldLayoutId id="2147493497" r:id="rId6"/>
    <p:sldLayoutId id="2147493498" r:id="rId7"/>
    <p:sldLayoutId id="2147493499" r:id="rId8"/>
    <p:sldLayoutId id="2147493500" r:id="rId9"/>
    <p:sldLayoutId id="2147493501" r:id="rId10"/>
    <p:sldLayoutId id="2147493503" r:id="rId11"/>
    <p:sldLayoutId id="2147493504" r:id="rId12"/>
    <p:sldLayoutId id="21474935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190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 spc="-50">
          <a:solidFill>
            <a:srgbClr val="339C96"/>
          </a:solidFill>
          <a:latin typeface="HelvNeue for IBM Light"/>
          <a:ea typeface="MS PGothic" pitchFamily="34" charset="-128"/>
          <a:cs typeface="HelvNeue for IBM Light"/>
        </a:defRPr>
      </a:lvl1pPr>
      <a:lvl2pPr algn="l" defTabSz="3190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2pPr>
      <a:lvl3pPr algn="l" defTabSz="3190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3pPr>
      <a:lvl4pPr algn="l" defTabSz="3190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4pPr>
      <a:lvl5pPr algn="l" defTabSz="3190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5pPr>
      <a:lvl6pPr marL="321419" algn="ctr" defTabSz="321419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6pPr>
      <a:lvl7pPr marL="642840" algn="ctr" defTabSz="321419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7pPr>
      <a:lvl8pPr marL="964259" algn="ctr" defTabSz="321419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8pPr>
      <a:lvl9pPr marL="1285679" algn="ctr" defTabSz="321419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9pPr>
    </p:titleStyle>
    <p:bodyStyle>
      <a:lvl1pPr marL="342900" indent="-342900" algn="l" defTabSz="319088" rtl="0" eaLnBrk="0" fontAlgn="base" hangingPunct="0">
        <a:lnSpc>
          <a:spcPct val="150000"/>
        </a:lnSpc>
        <a:spcBef>
          <a:spcPts val="538"/>
        </a:spcBef>
        <a:spcAft>
          <a:spcPct val="0"/>
        </a:spcAft>
        <a:buFont typeface="Arial" charset="0"/>
        <a:defRPr sz="1200" kern="120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1pPr>
      <a:lvl2pPr marL="285750" indent="-285750" algn="l" defTabSz="319088" rtl="0" eaLnBrk="0" fontAlgn="base" hangingPunct="0">
        <a:lnSpc>
          <a:spcPct val="150000"/>
        </a:lnSpc>
        <a:spcBef>
          <a:spcPts val="1075"/>
        </a:spcBef>
        <a:spcAft>
          <a:spcPct val="0"/>
        </a:spcAft>
        <a:buClr>
          <a:srgbClr val="4FFAFF"/>
        </a:buClr>
        <a:buFont typeface="Arial" charset="0"/>
        <a:buChar char="•"/>
        <a:defRPr sz="1200" kern="120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2pPr>
      <a:lvl3pPr marL="1143000" indent="-228600" algn="l" defTabSz="319088" rtl="0" eaLnBrk="0" fontAlgn="base" hangingPunct="0">
        <a:lnSpc>
          <a:spcPct val="150000"/>
        </a:lnSpc>
        <a:spcBef>
          <a:spcPts val="900"/>
        </a:spcBef>
        <a:spcAft>
          <a:spcPct val="0"/>
        </a:spcAft>
        <a:buClr>
          <a:srgbClr val="4FFAFF"/>
        </a:buClr>
        <a:defRPr lang="en-US" sz="1200" kern="1200" dirty="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3pPr>
      <a:lvl4pPr marL="74613" indent="-74613" algn="l" defTabSz="319088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39B2E7"/>
        </a:buClr>
        <a:buSzPct val="125000"/>
        <a:buFont typeface="Arial" charset="0"/>
        <a:buChar char="•"/>
        <a:defRPr sz="1200" kern="1200">
          <a:solidFill>
            <a:srgbClr val="6D6F71"/>
          </a:solidFill>
          <a:latin typeface="HelvNeue for IBM Light"/>
          <a:ea typeface="HelvNeue for IBM" charset="0"/>
          <a:cs typeface="HelvNeue for IBM Light"/>
        </a:defRPr>
      </a:lvl4pPr>
      <a:lvl5pPr marL="307975" indent="-144463" algn="l" defTabSz="319088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39B2E7"/>
        </a:buClr>
        <a:buFont typeface="Arial" charset="0"/>
        <a:buChar char="–"/>
        <a:defRPr sz="1200" kern="120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5pPr>
      <a:lvl6pPr marL="1767808" indent="-160710" algn="l" defTabSz="32141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229" indent="-160710" algn="l" defTabSz="32141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648" indent="-160710" algn="l" defTabSz="32141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068" indent="-160710" algn="l" defTabSz="32141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0" algn="l" defTabSz="3214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59" algn="l" defTabSz="3214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9" algn="l" defTabSz="3214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9" algn="l" defTabSz="3214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19" algn="l" defTabSz="3214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38" algn="l" defTabSz="3214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58" algn="l" defTabSz="32141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18" Type="http://schemas.openxmlformats.org/officeDocument/2006/relationships/image" Target="../media/image47.emf"/><Relationship Id="rId3" Type="http://schemas.openxmlformats.org/officeDocument/2006/relationships/image" Target="../media/image32.emf"/><Relationship Id="rId21" Type="http://schemas.openxmlformats.org/officeDocument/2006/relationships/image" Target="../media/image50.jpg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23" Type="http://schemas.openxmlformats.org/officeDocument/2006/relationships/image" Target="../media/image52.jpeg"/><Relationship Id="rId10" Type="http://schemas.openxmlformats.org/officeDocument/2006/relationships/image" Target="../media/image39.emf"/><Relationship Id="rId19" Type="http://schemas.openxmlformats.org/officeDocument/2006/relationships/image" Target="../media/image48.jpeg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Relationship Id="rId22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png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016" y="1912415"/>
            <a:ext cx="7772400" cy="12501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Connecting things that </a:t>
            </a:r>
            <a:r>
              <a:rPr lang="en-US" sz="1800" dirty="0" smtClean="0"/>
              <a:t>Matter</a:t>
            </a:r>
          </a:p>
          <a:p>
            <a:r>
              <a:rPr lang="en-US" sz="1800" dirty="0" smtClean="0"/>
              <a:t>								@jeffreydare</a:t>
            </a:r>
            <a:endParaRPr lang="en-US" sz="1800" dirty="0" smtClean="0"/>
          </a:p>
        </p:txBody>
      </p:sp>
      <p:pic>
        <p:nvPicPr>
          <p:cNvPr id="4" name="Picture 12" descr="BDA_PPT_color_4x3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600" y="2715387"/>
            <a:ext cx="8631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2016" y="579729"/>
            <a:ext cx="7772400" cy="1135063"/>
          </a:xfrm>
        </p:spPr>
        <p:txBody>
          <a:bodyPr/>
          <a:lstStyle/>
          <a:p>
            <a:r>
              <a:rPr lang="en-GB" dirty="0" smtClean="0"/>
              <a:t>IBM </a:t>
            </a:r>
            <a:r>
              <a:rPr lang="en-GB" cap="none" dirty="0" smtClean="0"/>
              <a:t>Internet of Things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557508" y="1411088"/>
            <a:ext cx="8084698" cy="3729183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IBM IoT Foundation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4411" y="261417"/>
            <a:ext cx="7604906" cy="4136796"/>
          </a:xfrm>
        </p:spPr>
        <p:txBody>
          <a:bodyPr/>
          <a:lstStyle/>
          <a:p>
            <a:r>
              <a:rPr lang="en-GB" sz="2400" dirty="0" smtClean="0"/>
              <a:t>IBM </a:t>
            </a:r>
            <a:r>
              <a:rPr lang="en-GB" sz="2400" dirty="0" err="1" smtClean="0"/>
              <a:t>IoT</a:t>
            </a:r>
            <a:r>
              <a:rPr lang="en-GB" sz="2400" dirty="0" smtClean="0"/>
              <a:t> Foundation Analytics</a:t>
            </a:r>
            <a:br>
              <a:rPr lang="en-GB" sz="2400" dirty="0" smtClean="0"/>
            </a:br>
            <a:r>
              <a:rPr lang="en-GB" sz="1800" i="1" dirty="0" smtClean="0"/>
              <a:t>Contextually </a:t>
            </a:r>
            <a:r>
              <a:rPr lang="en-GB" sz="1800" i="1" dirty="0"/>
              <a:t>link </a:t>
            </a:r>
            <a:r>
              <a:rPr lang="en-GB" sz="1800" i="1" dirty="0" err="1"/>
              <a:t>IoT</a:t>
            </a:r>
            <a:r>
              <a:rPr lang="en-GB" sz="1800" i="1" dirty="0"/>
              <a:t> data with systems of record and other rich data sources to gain insight, take appropriate automated actions and resolve issues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endParaRPr lang="en-GB" sz="1800" i="1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00994" y="1960100"/>
            <a:ext cx="6635227" cy="263115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marL="0" marR="0" indent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Analytics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95073" y="2452965"/>
            <a:ext cx="6341451" cy="1919576"/>
          </a:xfrm>
          <a:prstGeom prst="roundRect">
            <a:avLst/>
          </a:prstGeom>
          <a:solidFill>
            <a:srgbClr val="D7DA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1200" dirty="0">
              <a:latin typeface="Calibri" panose="020F0502020204030204" pitchFamily="34" charset="0"/>
            </a:endParaRPr>
          </a:p>
          <a:p>
            <a:pPr algn="r"/>
            <a:r>
              <a:rPr lang="en-US" sz="1200" dirty="0">
                <a:latin typeface="Calibri" panose="020F0502020204030204" pitchFamily="34" charset="0"/>
              </a:rPr>
              <a:t>Trending</a:t>
            </a:r>
          </a:p>
          <a:p>
            <a:pPr algn="r"/>
            <a:r>
              <a:rPr lang="en-US" sz="1200" dirty="0">
                <a:latin typeface="Calibri" panose="020F0502020204030204" pitchFamily="34" charset="0"/>
              </a:rPr>
              <a:t>Forecasting</a:t>
            </a:r>
          </a:p>
          <a:p>
            <a:pPr algn="r"/>
            <a:r>
              <a:rPr lang="en-US" sz="1200" dirty="0">
                <a:latin typeface="Calibri" panose="020F0502020204030204" pitchFamily="34" charset="0"/>
              </a:rPr>
              <a:t>Optimization</a:t>
            </a:r>
          </a:p>
          <a:p>
            <a:pPr algn="r"/>
            <a:r>
              <a:rPr lang="en-US" sz="1200" dirty="0">
                <a:latin typeface="Calibri" panose="020F0502020204030204" pitchFamily="34" charset="0"/>
              </a:rPr>
              <a:t>Prescriptive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02089" y="2592514"/>
            <a:ext cx="4744224" cy="1707062"/>
          </a:xfrm>
          <a:prstGeom prst="roundRect">
            <a:avLst/>
          </a:prstGeom>
          <a:solidFill>
            <a:srgbClr val="E996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Cognitive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1200" dirty="0">
              <a:latin typeface="Calibri" panose="020F0502020204030204" pitchFamily="34" charset="0"/>
            </a:endParaRPr>
          </a:p>
          <a:p>
            <a:pPr algn="r"/>
            <a:r>
              <a:rPr lang="en-US" sz="1200" dirty="0">
                <a:latin typeface="Calibri" panose="020F0502020204030204" pitchFamily="34" charset="0"/>
              </a:rPr>
              <a:t>Machine learning</a:t>
            </a:r>
          </a:p>
          <a:p>
            <a:pPr algn="r"/>
            <a:r>
              <a:rPr lang="en-US" sz="1200" dirty="0">
                <a:latin typeface="Calibri" panose="020F0502020204030204" pitchFamily="34" charset="0"/>
              </a:rPr>
              <a:t>Correlation &amp; pattern discovery</a:t>
            </a:r>
          </a:p>
          <a:p>
            <a:pPr algn="r"/>
            <a:r>
              <a:rPr lang="en-US" sz="1200" dirty="0">
                <a:latin typeface="Calibri" panose="020F0502020204030204" pitchFamily="34" charset="0"/>
              </a:rPr>
              <a:t>Advanced visualization tools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350875" y="2707520"/>
            <a:ext cx="2023326" cy="1477050"/>
          </a:xfrm>
          <a:prstGeom prst="roundRect">
            <a:avLst/>
          </a:prstGeom>
          <a:solidFill>
            <a:srgbClr val="D7DA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Real-Time</a:t>
            </a:r>
            <a:endParaRPr lang="en-US" sz="1400" b="1" dirty="0" smtClean="0">
              <a:latin typeface="Calibri" panose="020F0502020204030204" pitchFamily="34" charset="0"/>
            </a:endParaRP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augmentation</a:t>
            </a:r>
          </a:p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lang="en-US" sz="1200" dirty="0" smtClean="0">
                <a:latin typeface="Calibri" panose="020F0502020204030204" pitchFamily="34" charset="0"/>
              </a:rPr>
              <a:t>Rules processing</a:t>
            </a:r>
          </a:p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Dashboards &amp; visualization</a:t>
            </a:r>
          </a:p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</a:pPr>
            <a:r>
              <a:rPr lang="en-US" sz="1200" dirty="0" smtClean="0">
                <a:latin typeface="Calibri" panose="020F0502020204030204" pitchFamily="34" charset="0"/>
              </a:rPr>
              <a:t>Action engine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5137" y="342714"/>
            <a:ext cx="7164186" cy="739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2A7F5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GB" sz="2400" dirty="0" smtClean="0">
                <a:solidFill>
                  <a:srgbClr val="339C96"/>
                </a:solidFill>
                <a:latin typeface="HelvNeue for IBM"/>
              </a:rPr>
              <a:t>Enhanced security with IBM </a:t>
            </a:r>
            <a:r>
              <a:rPr lang="en-GB" sz="2400" dirty="0" err="1" smtClean="0">
                <a:solidFill>
                  <a:srgbClr val="339C96"/>
                </a:solidFill>
                <a:latin typeface="HelvNeue for IBM"/>
              </a:rPr>
              <a:t>IoT</a:t>
            </a:r>
            <a:r>
              <a:rPr lang="en-GB" sz="2400" dirty="0" smtClean="0">
                <a:solidFill>
                  <a:srgbClr val="339C96"/>
                </a:solidFill>
                <a:latin typeface="HelvNeue for IBM"/>
              </a:rPr>
              <a:t> Foundation Risk Management</a:t>
            </a:r>
            <a:endParaRPr lang="en-GB" sz="2400" dirty="0">
              <a:solidFill>
                <a:srgbClr val="339C96"/>
              </a:solidFill>
              <a:latin typeface="HelvNeue for IBM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0505" y="1312465"/>
            <a:ext cx="3854724" cy="314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1" tIns="42856" rIns="85711" bIns="42856"/>
          <a:lstStyle>
            <a:lvl1pPr marL="342900" indent="-342900" algn="l" defTabSz="319088" rtl="0" eaLnBrk="0" fontAlgn="base" hangingPunct="0">
              <a:lnSpc>
                <a:spcPct val="15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1pPr>
            <a:lvl2pPr marL="285750" indent="-285750" algn="l" defTabSz="319088" rtl="0" eaLnBrk="0" fontAlgn="base" hangingPunct="0">
              <a:lnSpc>
                <a:spcPct val="150000"/>
              </a:lnSpc>
              <a:spcBef>
                <a:spcPts val="1075"/>
              </a:spcBef>
              <a:spcAft>
                <a:spcPct val="0"/>
              </a:spcAft>
              <a:buClr>
                <a:srgbClr val="4FFAFF"/>
              </a:buClr>
              <a:buFont typeface="Arial" panose="020B0604020202020204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2pPr>
            <a:lvl3pPr marL="1143000" indent="-228600" algn="l" defTabSz="319088" rtl="0" eaLnBrk="0" fontAlgn="base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rgbClr val="4FFAFF"/>
              </a:buClr>
              <a:defRPr lang="en-US" sz="1200" kern="1200" dirty="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3pPr>
            <a:lvl4pPr marL="74613" indent="-7461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SzPct val="125000"/>
              <a:buFont typeface="Arial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HelvNeue for IBM" charset="0"/>
                <a:cs typeface="HelvNeue for IBM Light"/>
              </a:defRPr>
            </a:lvl4pPr>
            <a:lvl5pPr marL="307975" indent="-14446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Font typeface="Arial" panose="020B0604020202020204" pitchFamily="34" charset="0"/>
              <a:buChar char="–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5pPr>
            <a:lvl6pPr marL="176780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229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64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06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sz="2133" b="1" dirty="0" smtClean="0">
                <a:solidFill>
                  <a:srgbClr val="000000"/>
                </a:solidFill>
                <a:latin typeface="Calibri" pitchFamily="34" charset="0"/>
              </a:rPr>
              <a:t>Today …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Device-Cloud communication security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Device-Cloud authentication 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App authentication 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Underlying cloud infrastructure security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Different across each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IoT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related service</a:t>
            </a:r>
          </a:p>
          <a:p>
            <a:pPr marL="0" indent="0"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20597" y="1311012"/>
            <a:ext cx="3854724" cy="314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1" tIns="42856" rIns="85711" bIns="42856"/>
          <a:lstStyle>
            <a:lvl1pPr marL="342900" indent="-342900" algn="l" defTabSz="319088" rtl="0" eaLnBrk="0" fontAlgn="base" hangingPunct="0">
              <a:lnSpc>
                <a:spcPct val="15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1pPr>
            <a:lvl2pPr marL="285750" indent="-285750" algn="l" defTabSz="319088" rtl="0" eaLnBrk="0" fontAlgn="base" hangingPunct="0">
              <a:lnSpc>
                <a:spcPct val="150000"/>
              </a:lnSpc>
              <a:spcBef>
                <a:spcPts val="1075"/>
              </a:spcBef>
              <a:spcAft>
                <a:spcPct val="0"/>
              </a:spcAft>
              <a:buClr>
                <a:srgbClr val="4FFAFF"/>
              </a:buClr>
              <a:buFont typeface="Arial" panose="020B0604020202020204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2pPr>
            <a:lvl3pPr marL="1143000" indent="-228600" algn="l" defTabSz="319088" rtl="0" eaLnBrk="0" fontAlgn="base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rgbClr val="4FFAFF"/>
              </a:buClr>
              <a:defRPr lang="en-US" sz="1200" kern="1200" dirty="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3pPr>
            <a:lvl4pPr marL="74613" indent="-7461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SzPct val="125000"/>
              <a:buFont typeface="Arial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HelvNeue for IBM" charset="0"/>
                <a:cs typeface="HelvNeue for IBM Light"/>
              </a:defRPr>
            </a:lvl4pPr>
            <a:lvl5pPr marL="307975" indent="-14446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Font typeface="Arial" panose="020B0604020202020204" pitchFamily="34" charset="0"/>
              <a:buChar char="–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5pPr>
            <a:lvl6pPr marL="176780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229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64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06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sz="2133" b="1" dirty="0" smtClean="0">
                <a:solidFill>
                  <a:srgbClr val="000000"/>
                </a:solidFill>
                <a:latin typeface="Calibri" pitchFamily="34" charset="0"/>
              </a:rPr>
              <a:t>Tomorrow …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Base level security in the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IoT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Foundation with consistent approach across all elements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Extra level of proactive security purchasable </a:t>
            </a:r>
          </a:p>
          <a:p>
            <a:pPr marL="0" indent="0"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733" y="249188"/>
            <a:ext cx="7483513" cy="739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2A7F5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GB" sz="2400" dirty="0" smtClean="0">
                <a:solidFill>
                  <a:srgbClr val="339C96"/>
                </a:solidFill>
                <a:latin typeface="HelvNeue for IBM"/>
              </a:rPr>
              <a:t>IBM </a:t>
            </a:r>
            <a:r>
              <a:rPr lang="en-GB" sz="2400" dirty="0" err="1" smtClean="0">
                <a:solidFill>
                  <a:srgbClr val="339C96"/>
                </a:solidFill>
                <a:latin typeface="HelvNeue for IBM"/>
              </a:rPr>
              <a:t>IoT</a:t>
            </a:r>
            <a:r>
              <a:rPr lang="en-GB" sz="2400" dirty="0" smtClean="0">
                <a:solidFill>
                  <a:srgbClr val="339C96"/>
                </a:solidFill>
                <a:latin typeface="HelvNeue for IBM"/>
              </a:rPr>
              <a:t> Foundation Risk Management – </a:t>
            </a:r>
          </a:p>
          <a:p>
            <a:r>
              <a:rPr lang="en-GB" sz="2400" dirty="0" smtClean="0">
                <a:solidFill>
                  <a:srgbClr val="339C96"/>
                </a:solidFill>
                <a:latin typeface="HelvNeue for IBM"/>
              </a:rPr>
              <a:t>Protect, Detect, Correct </a:t>
            </a:r>
            <a:endParaRPr lang="en-GB" sz="2400" dirty="0">
              <a:solidFill>
                <a:srgbClr val="339C96"/>
              </a:solidFill>
              <a:latin typeface="HelvNeue for IBM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45414" y="1415761"/>
            <a:ext cx="7239000" cy="3519795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IBM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IoT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Foundation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079532" y="2012764"/>
            <a:ext cx="4731108" cy="2616386"/>
          </a:xfrm>
          <a:prstGeom prst="roundRect">
            <a:avLst/>
          </a:prstGeom>
          <a:solidFill>
            <a:srgbClr val="3391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Risk Management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974" y="2389842"/>
            <a:ext cx="699812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Proactive Protection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Server-side anomaly detection and response triggering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More advanced auditing, logging and reporting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Data segregation and encryption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Dedicated security dashboard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Device-side secure firmware update agents and additional device-side security code</a:t>
            </a: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Automated security rules checking </a:t>
            </a:r>
            <a:endParaRPr lang="en-GB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829050" lvl="8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Bespoke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security schemes (e.g. </a:t>
            </a: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X.509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</a:rPr>
              <a:t>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60" y="368269"/>
            <a:ext cx="7580494" cy="397310"/>
          </a:xfrm>
        </p:spPr>
        <p:txBody>
          <a:bodyPr/>
          <a:lstStyle/>
          <a:p>
            <a:r>
              <a:rPr lang="en-US" sz="2400" dirty="0" smtClean="0"/>
              <a:t>We’re helping to create electronics industry leaders</a:t>
            </a:r>
            <a:endParaRPr lang="en-US" sz="24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 bwMode="auto">
          <a:xfrm>
            <a:off x="3237054" y="1461502"/>
            <a:ext cx="4263967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4283" tIns="32142" rIns="64283" bIns="32142" numCol="1" anchor="ctr" anchorCtr="0" compatLnSpc="1">
            <a:prstTxWarp prst="textNoShape">
              <a:avLst/>
            </a:prstTxWarp>
          </a:bodyPr>
          <a:lstStyle>
            <a:lvl1pPr marL="342900" indent="-342900" algn="l" defTabSz="319088" rtl="0" eaLnBrk="0" fontAlgn="base" hangingPunct="0">
              <a:lnSpc>
                <a:spcPct val="150000"/>
              </a:lnSpc>
              <a:spcBef>
                <a:spcPts val="538"/>
              </a:spcBef>
              <a:spcAft>
                <a:spcPct val="0"/>
              </a:spcAft>
              <a:buFont typeface="Arial" charset="0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1pPr>
            <a:lvl2pPr marL="285750" indent="-285750" algn="l" defTabSz="319088" rtl="0" eaLnBrk="0" fontAlgn="base" hangingPunct="0">
              <a:lnSpc>
                <a:spcPct val="150000"/>
              </a:lnSpc>
              <a:spcBef>
                <a:spcPts val="1075"/>
              </a:spcBef>
              <a:spcAft>
                <a:spcPct val="0"/>
              </a:spcAft>
              <a:buClr>
                <a:srgbClr val="4FFAFF"/>
              </a:buClr>
              <a:buFont typeface="Arial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2pPr>
            <a:lvl3pPr marL="1143000" indent="-228600" algn="l" defTabSz="319088" rtl="0" eaLnBrk="0" fontAlgn="base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rgbClr val="4FFAFF"/>
              </a:buClr>
              <a:defRPr lang="en-US" sz="1200" kern="1200" dirty="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3pPr>
            <a:lvl4pPr marL="74613" indent="-7461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SzPct val="125000"/>
              <a:buFont typeface="Arial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HelvNeue for IBM" charset="0"/>
                <a:cs typeface="HelvNeue for IBM Light"/>
              </a:defRPr>
            </a:lvl4pPr>
            <a:lvl5pPr marL="307975" indent="-14446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Font typeface="Arial" charset="0"/>
              <a:buChar char="–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5pPr>
            <a:lvl6pPr marL="176780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229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64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06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</a:pPr>
            <a:r>
              <a:rPr lang="en-US" sz="1600" b="1" smtClean="0">
                <a:solidFill>
                  <a:srgbClr val="319CC6"/>
                </a:solidFill>
                <a:latin typeface="Helvetica" charset="0"/>
                <a:ea typeface="MS PGothic" charset="0"/>
              </a:rPr>
              <a:t>They’re building new and better products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Helvetica" charset="0"/>
                <a:ea typeface="MS PGothic" charset="0"/>
              </a:rPr>
              <a:t>that capitalize on our increasingly instrumented, interconnected and intelligent world.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89031" y="2476084"/>
            <a:ext cx="376603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83" tIns="32142" rIns="64283" bIns="32142" anchor="ctr"/>
          <a:lstStyle>
            <a:lvl1pPr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3190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3190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3190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3190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rgbClr val="319CC6"/>
                </a:solidFill>
                <a:latin typeface="Helvetica" charset="0"/>
                <a:ea typeface="MS PGothic" charset="0"/>
              </a:rPr>
              <a:t>They’re optimizing </a:t>
            </a:r>
            <a:r>
              <a:rPr lang="en-US" sz="1600" b="1" dirty="0">
                <a:solidFill>
                  <a:srgbClr val="319CC6"/>
                </a:solidFill>
                <a:latin typeface="Helvetica" charset="0"/>
                <a:ea typeface="MS PGothic" charset="0"/>
              </a:rPr>
              <a:t>operations</a:t>
            </a:r>
          </a:p>
          <a:p>
            <a:pPr>
              <a:buFont typeface="Arial" charset="0"/>
              <a:buNone/>
            </a:pPr>
            <a:r>
              <a:rPr lang="en-US" sz="1200" dirty="0">
                <a:solidFill>
                  <a:srgbClr val="6D6F71"/>
                </a:solidFill>
                <a:latin typeface="Helvetica" charset="0"/>
                <a:ea typeface="MS PGothic" charset="0"/>
              </a:rPr>
              <a:t>across complex, interconnected systems to continually improve production, quality and </a:t>
            </a:r>
            <a:r>
              <a:rPr lang="en-US" sz="1200" dirty="0" smtClean="0">
                <a:solidFill>
                  <a:srgbClr val="6D6F71"/>
                </a:solidFill>
                <a:latin typeface="Helvetica" charset="0"/>
                <a:ea typeface="MS PGothic" charset="0"/>
              </a:rPr>
              <a:t>safety.</a:t>
            </a:r>
            <a:endParaRPr lang="en-US" sz="1200" dirty="0">
              <a:solidFill>
                <a:srgbClr val="6D6F71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532485" y="3582988"/>
            <a:ext cx="3616351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83" tIns="32142" rIns="64283" bIns="32142" anchor="ctr"/>
          <a:lstStyle>
            <a:lvl1pPr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31908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defTabSz="3190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defTabSz="3190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defTabSz="3190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defTabSz="31908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1600" b="1" dirty="0" smtClean="0">
                <a:solidFill>
                  <a:srgbClr val="319CC6"/>
                </a:solidFill>
                <a:latin typeface="Helvetica" charset="0"/>
                <a:ea typeface="MS PGothic" charset="0"/>
              </a:rPr>
              <a:t>And they’re engaging </a:t>
            </a:r>
            <a:r>
              <a:rPr lang="en-US" sz="1600" b="1" dirty="0">
                <a:solidFill>
                  <a:srgbClr val="319CC6"/>
                </a:solidFill>
                <a:latin typeface="Helvetica" charset="0"/>
                <a:ea typeface="MS PGothic" charset="0"/>
              </a:rPr>
              <a:t>customers </a:t>
            </a:r>
            <a:endParaRPr lang="en-US" sz="1600" b="1" dirty="0" smtClean="0">
              <a:solidFill>
                <a:srgbClr val="319CC6"/>
              </a:solidFill>
              <a:latin typeface="Helvetica" charset="0"/>
              <a:ea typeface="MS PGothic" charset="0"/>
            </a:endParaRPr>
          </a:p>
          <a:p>
            <a:r>
              <a:rPr lang="en-US" sz="1600" b="1" dirty="0" smtClean="0">
                <a:solidFill>
                  <a:srgbClr val="319CC6"/>
                </a:solidFill>
                <a:latin typeface="Helvetica" charset="0"/>
                <a:ea typeface="MS PGothic" charset="0"/>
              </a:rPr>
              <a:t>and </a:t>
            </a:r>
            <a:r>
              <a:rPr lang="en-US" sz="1600" b="1" dirty="0">
                <a:solidFill>
                  <a:srgbClr val="319CC6"/>
                </a:solidFill>
                <a:latin typeface="Helvetica" charset="0"/>
                <a:ea typeface="MS PGothic" charset="0"/>
              </a:rPr>
              <a:t>colleagues </a:t>
            </a:r>
          </a:p>
          <a:p>
            <a:r>
              <a:rPr lang="en-US" sz="1200" dirty="0">
                <a:solidFill>
                  <a:srgbClr val="6D6F71"/>
                </a:solidFill>
                <a:latin typeface="Helvetica" charset="0"/>
                <a:ea typeface="MS PGothic" charset="0"/>
              </a:rPr>
              <a:t>in new ways to more effectively establish and nurture relationships and foster rich </a:t>
            </a:r>
            <a:r>
              <a:rPr lang="en-US" sz="1200" dirty="0" smtClean="0">
                <a:solidFill>
                  <a:srgbClr val="6D6F71"/>
                </a:solidFill>
                <a:latin typeface="Helvetica" charset="0"/>
                <a:ea typeface="MS PGothic" charset="0"/>
              </a:rPr>
              <a:t>collaboration. </a:t>
            </a:r>
            <a:endParaRPr lang="en-US" sz="1200" dirty="0">
              <a:solidFill>
                <a:srgbClr val="6D6F71"/>
              </a:solidFill>
              <a:latin typeface="Helvetica" charset="0"/>
              <a:ea typeface="MS PGothic" charset="0"/>
            </a:endParaRPr>
          </a:p>
        </p:txBody>
      </p:sp>
      <p:sp>
        <p:nvSpPr>
          <p:cNvPr id="6" name="Hexagon 5"/>
          <p:cNvSpPr/>
          <p:nvPr/>
        </p:nvSpPr>
        <p:spPr bwMode="auto">
          <a:xfrm>
            <a:off x="1956942" y="1422400"/>
            <a:ext cx="1095375" cy="946150"/>
          </a:xfrm>
          <a:prstGeom prst="hexagon">
            <a:avLst>
              <a:gd name="adj" fmla="val 29098"/>
              <a:gd name="vf" fmla="val 115470"/>
            </a:avLst>
          </a:prstGeom>
          <a:solidFill>
            <a:srgbClr val="339C96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en-US" sz="2000" b="1" cap="all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-144908" y="1384300"/>
            <a:ext cx="3248025" cy="1030288"/>
            <a:chOff x="0" y="1303450"/>
            <a:chExt cx="3247290" cy="1029364"/>
          </a:xfrm>
        </p:grpSpPr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2359235" y="1303450"/>
              <a:ext cx="888055" cy="1029364"/>
              <a:chOff x="1585150" y="2128595"/>
              <a:chExt cx="3391698" cy="3930416"/>
            </a:xfrm>
          </p:grpSpPr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>
                <a:off x="1591406" y="4078164"/>
                <a:ext cx="3385442" cy="1980847"/>
                <a:chOff x="1804112" y="2590468"/>
                <a:chExt cx="3385442" cy="1980847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0463" y="4571315"/>
                  <a:ext cx="2242819" cy="0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007530" y="2590964"/>
                  <a:ext cx="1182024" cy="1980351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8"/>
              <p:cNvGrpSpPr>
                <a:grpSpLocks/>
              </p:cNvGrpSpPr>
              <p:nvPr/>
            </p:nvGrpSpPr>
            <p:grpSpPr bwMode="auto">
              <a:xfrm flipV="1">
                <a:off x="1585150" y="2128595"/>
                <a:ext cx="3391698" cy="1949568"/>
                <a:chOff x="1797856" y="2590467"/>
                <a:chExt cx="3391698" cy="194956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1795015" y="4540035"/>
                  <a:ext cx="2206450" cy="0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4025712" y="2589967"/>
                  <a:ext cx="1163842" cy="1950068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 bwMode="auto">
            <a:xfrm flipH="1" flipV="1">
              <a:off x="2047412" y="1820511"/>
              <a:ext cx="306319" cy="509131"/>
            </a:xfrm>
            <a:prstGeom prst="line">
              <a:avLst/>
            </a:prstGeom>
            <a:ln w="12700" cmpd="sng">
              <a:solidFill>
                <a:srgbClr val="F19027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2047412" y="1303450"/>
              <a:ext cx="306319" cy="513889"/>
            </a:xfrm>
            <a:prstGeom prst="line">
              <a:avLst/>
            </a:prstGeom>
            <a:ln w="12700" cmpd="sng">
              <a:solidFill>
                <a:srgbClr val="F19027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0" y="1820511"/>
              <a:ext cx="2044237" cy="0"/>
            </a:xfrm>
            <a:prstGeom prst="line">
              <a:avLst/>
            </a:prstGeom>
            <a:ln w="12700" cmpd="sng">
              <a:solidFill>
                <a:srgbClr val="F19027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Hexagon 17"/>
          <p:cNvSpPr/>
          <p:nvPr/>
        </p:nvSpPr>
        <p:spPr bwMode="auto">
          <a:xfrm>
            <a:off x="2601467" y="2522538"/>
            <a:ext cx="1093788" cy="946150"/>
          </a:xfrm>
          <a:prstGeom prst="hexagon">
            <a:avLst>
              <a:gd name="adj" fmla="val 29098"/>
              <a:gd name="vf" fmla="val 115470"/>
            </a:avLst>
          </a:prstGeom>
          <a:solidFill>
            <a:srgbClr val="339C96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en-US" sz="2000" b="1" cap="all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-144908" y="2474913"/>
            <a:ext cx="3890963" cy="1028700"/>
            <a:chOff x="-643577" y="2434235"/>
            <a:chExt cx="3890867" cy="1029364"/>
          </a:xfrm>
        </p:grpSpPr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2359235" y="2434235"/>
              <a:ext cx="888055" cy="1029364"/>
              <a:chOff x="1585150" y="2128595"/>
              <a:chExt cx="3391698" cy="3930416"/>
            </a:xfrm>
          </p:grpSpPr>
          <p:grpSp>
            <p:nvGrpSpPr>
              <p:cNvPr id="24" name="Group 32"/>
              <p:cNvGrpSpPr>
                <a:grpSpLocks/>
              </p:cNvGrpSpPr>
              <p:nvPr/>
            </p:nvGrpSpPr>
            <p:grpSpPr bwMode="auto">
              <a:xfrm>
                <a:off x="1591406" y="4078164"/>
                <a:ext cx="3385442" cy="1980847"/>
                <a:chOff x="1804112" y="2590468"/>
                <a:chExt cx="3385442" cy="1980847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806457" y="4571315"/>
                  <a:ext cx="2176578" cy="0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4007287" y="2587908"/>
                  <a:ext cx="1182267" cy="1983407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33"/>
              <p:cNvGrpSpPr>
                <a:grpSpLocks/>
              </p:cNvGrpSpPr>
              <p:nvPr/>
            </p:nvGrpSpPr>
            <p:grpSpPr bwMode="auto">
              <a:xfrm flipV="1">
                <a:off x="1585150" y="2128595"/>
                <a:ext cx="3391698" cy="1949568"/>
                <a:chOff x="1797856" y="2590467"/>
                <a:chExt cx="3391698" cy="1949568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800392" y="4540035"/>
                  <a:ext cx="2200834" cy="0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4025478" y="2593027"/>
                  <a:ext cx="1164076" cy="1947008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/>
            <p:cNvCxnSpPr/>
            <p:nvPr/>
          </p:nvCxnSpPr>
          <p:spPr bwMode="auto">
            <a:xfrm flipH="1" flipV="1">
              <a:off x="2047170" y="2952094"/>
              <a:ext cx="306379" cy="508328"/>
            </a:xfrm>
            <a:prstGeom prst="line">
              <a:avLst/>
            </a:prstGeom>
            <a:ln w="12700" cmpd="sng">
              <a:solidFill>
                <a:srgbClr val="F19027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2047170" y="2434235"/>
              <a:ext cx="306379" cy="513093"/>
            </a:xfrm>
            <a:prstGeom prst="line">
              <a:avLst/>
            </a:prstGeom>
            <a:ln w="12700" cmpd="sng">
              <a:solidFill>
                <a:srgbClr val="F19027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-643577" y="2952094"/>
              <a:ext cx="2689159" cy="0"/>
            </a:xfrm>
            <a:prstGeom prst="line">
              <a:avLst/>
            </a:prstGeom>
            <a:ln w="12700" cmpd="sng">
              <a:solidFill>
                <a:srgbClr val="F19027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0" y="3565525"/>
            <a:ext cx="4395788" cy="1028700"/>
            <a:chOff x="-1149126" y="3565020"/>
            <a:chExt cx="4396416" cy="1029364"/>
          </a:xfrm>
        </p:grpSpPr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2359235" y="3565020"/>
              <a:ext cx="888055" cy="1029364"/>
              <a:chOff x="1585150" y="2128595"/>
              <a:chExt cx="3391698" cy="3930416"/>
            </a:xfrm>
          </p:grpSpPr>
          <p:grpSp>
            <p:nvGrpSpPr>
              <p:cNvPr id="35" name="Group 32"/>
              <p:cNvGrpSpPr>
                <a:grpSpLocks/>
              </p:cNvGrpSpPr>
              <p:nvPr/>
            </p:nvGrpSpPr>
            <p:grpSpPr bwMode="auto">
              <a:xfrm>
                <a:off x="1591406" y="4078164"/>
                <a:ext cx="3385442" cy="1980847"/>
                <a:chOff x="1804112" y="2590468"/>
                <a:chExt cx="3385442" cy="1980847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805888" y="4571315"/>
                  <a:ext cx="2176944" cy="0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4007088" y="2587912"/>
                  <a:ext cx="1182466" cy="1983403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3"/>
              <p:cNvGrpSpPr>
                <a:grpSpLocks/>
              </p:cNvGrpSpPr>
              <p:nvPr/>
            </p:nvGrpSpPr>
            <p:grpSpPr bwMode="auto">
              <a:xfrm flipV="1">
                <a:off x="1585150" y="2128595"/>
                <a:ext cx="3391698" cy="1949568"/>
                <a:chOff x="1797856" y="2590467"/>
                <a:chExt cx="3391698" cy="1949568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799823" y="4540035"/>
                  <a:ext cx="2201203" cy="0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4025282" y="2593023"/>
                  <a:ext cx="1164272" cy="1947012"/>
                </a:xfrm>
                <a:prstGeom prst="line">
                  <a:avLst/>
                </a:prstGeom>
                <a:ln w="12700" cmpd="sng">
                  <a:solidFill>
                    <a:srgbClr val="F19027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2" name="Straight Connector 31"/>
            <p:cNvCxnSpPr/>
            <p:nvPr/>
          </p:nvCxnSpPr>
          <p:spPr bwMode="auto">
            <a:xfrm flipH="1">
              <a:off x="-1149126" y="4082879"/>
              <a:ext cx="3194506" cy="0"/>
            </a:xfrm>
            <a:prstGeom prst="line">
              <a:avLst/>
            </a:prstGeom>
            <a:ln w="12700" cmpd="sng">
              <a:solidFill>
                <a:srgbClr val="F19027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flipH="1" flipV="1">
              <a:off x="2048556" y="4082879"/>
              <a:ext cx="304844" cy="508328"/>
            </a:xfrm>
            <a:prstGeom prst="line">
              <a:avLst/>
            </a:prstGeom>
            <a:ln w="12700" cmpd="sng">
              <a:solidFill>
                <a:srgbClr val="F19027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048556" y="3565020"/>
              <a:ext cx="304844" cy="513094"/>
            </a:xfrm>
            <a:prstGeom prst="line">
              <a:avLst/>
            </a:prstGeom>
            <a:ln w="12700" cmpd="sng">
              <a:solidFill>
                <a:srgbClr val="F19027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Hexagon 40"/>
          <p:cNvSpPr/>
          <p:nvPr/>
        </p:nvSpPr>
        <p:spPr bwMode="auto">
          <a:xfrm>
            <a:off x="3251200" y="3613150"/>
            <a:ext cx="1093788" cy="946150"/>
          </a:xfrm>
          <a:prstGeom prst="hexagon">
            <a:avLst>
              <a:gd name="adj" fmla="val 29098"/>
              <a:gd name="vf" fmla="val 115470"/>
            </a:avLst>
          </a:prstGeom>
          <a:solidFill>
            <a:srgbClr val="339C96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defRPr/>
            </a:pPr>
            <a:endParaRPr lang="en-US" sz="2000" b="1" cap="all" dirty="0">
              <a:solidFill>
                <a:prstClr val="white"/>
              </a:solidFill>
              <a:latin typeface="Helvetica"/>
              <a:cs typeface="Helvetica"/>
            </a:endParaRPr>
          </a:p>
        </p:txBody>
      </p:sp>
      <p:pic>
        <p:nvPicPr>
          <p:cNvPr id="42" name="Picture 194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80" y="1624013"/>
            <a:ext cx="4953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 descr="optim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04" y="2671274"/>
            <a:ext cx="640984" cy="640984"/>
          </a:xfrm>
          <a:prstGeom prst="rect">
            <a:avLst/>
          </a:prstGeom>
        </p:spPr>
      </p:pic>
      <p:pic>
        <p:nvPicPr>
          <p:cNvPr id="44" name="Picture 43" descr="eng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44" y="3686732"/>
            <a:ext cx="775590" cy="7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9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474" y="429247"/>
            <a:ext cx="7466924" cy="459892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rgbClr val="339C96"/>
                </a:solidFill>
              </a:rPr>
              <a:t>Ecosystem &amp; partnership strategy extend </a:t>
            </a:r>
            <a:r>
              <a:rPr lang="en-GB" sz="2400" dirty="0" smtClean="0"/>
              <a:t>the IBM </a:t>
            </a:r>
            <a:r>
              <a:rPr lang="en-GB" sz="2400" dirty="0" err="1" smtClean="0"/>
              <a:t>IoT</a:t>
            </a:r>
            <a:r>
              <a:rPr lang="en-GB" sz="2400" dirty="0" smtClean="0"/>
              <a:t> platform</a:t>
            </a:r>
            <a:endParaRPr lang="en-GB" sz="2400" dirty="0">
              <a:solidFill>
                <a:srgbClr val="339C96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25065" y="1065572"/>
            <a:ext cx="2305016" cy="16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 defTabSz="609585">
              <a:buClr>
                <a:srgbClr val="000000"/>
              </a:buClr>
              <a:buFont typeface="Wingdings" charset="0"/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 </a:t>
            </a:r>
          </a:p>
          <a:p>
            <a:pPr marL="0" indent="0" defTabSz="609585">
              <a:buClr>
                <a:srgbClr val="000000"/>
              </a:buClr>
              <a:buFont typeface="Wingdings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Derive </a:t>
            </a:r>
            <a:r>
              <a:rPr lang="en-US" sz="1400" b="1" dirty="0" err="1" smtClean="0">
                <a:solidFill>
                  <a:srgbClr val="000000"/>
                </a:solidFill>
                <a:latin typeface="Arial"/>
              </a:rPr>
              <a:t>IoT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</a:rPr>
              <a:t> value on the Cloud through strong industry partnerships and open ecosystem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892" y="3276055"/>
            <a:ext cx="846405" cy="38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448" y="3063354"/>
            <a:ext cx="675127" cy="4968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763" y="4139605"/>
            <a:ext cx="1035613" cy="66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8137" y="3720455"/>
            <a:ext cx="1275534" cy="47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11947" y="4309181"/>
            <a:ext cx="1117636" cy="49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159347" y="1975951"/>
            <a:ext cx="4842608" cy="2893013"/>
            <a:chOff x="2659558" y="1237107"/>
            <a:chExt cx="6341813" cy="4036873"/>
          </a:xfrm>
        </p:grpSpPr>
        <p:pic>
          <p:nvPicPr>
            <p:cNvPr id="13" name="Picture 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644" y="1237107"/>
              <a:ext cx="3534727" cy="29033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644" y="2811679"/>
              <a:ext cx="3534727" cy="246230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558" y="1237107"/>
              <a:ext cx="2806059" cy="8952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2728432" y="2343286"/>
              <a:ext cx="2738211" cy="203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711" tIns="42856" rIns="85711" bIns="42856"/>
            <a:lstStyle>
              <a:lvl1pPr marL="342900" indent="-342900" algn="l" defTabSz="319088" rtl="0" eaLnBrk="0" fontAlgn="base" hangingPunct="0">
                <a:lnSpc>
                  <a:spcPct val="150000"/>
                </a:lnSpc>
                <a:spcBef>
                  <a:spcPts val="538"/>
                </a:spcBef>
                <a:spcAft>
                  <a:spcPct val="0"/>
                </a:spcAft>
                <a:buFont typeface="Arial" panose="020B0604020202020204" pitchFamily="34" charset="0"/>
                <a:defRPr sz="1200" kern="1200">
                  <a:solidFill>
                    <a:srgbClr val="6D6F71"/>
                  </a:solidFill>
                  <a:latin typeface="HelvNeue for IBM Light"/>
                  <a:ea typeface="MS PGothic" pitchFamily="34" charset="-128"/>
                  <a:cs typeface="HelvNeue for IBM Light"/>
                </a:defRPr>
              </a:lvl1pPr>
              <a:lvl2pPr marL="285750" indent="-285750" algn="l" defTabSz="319088" rtl="0" eaLnBrk="0" fontAlgn="base" hangingPunct="0">
                <a:lnSpc>
                  <a:spcPct val="150000"/>
                </a:lnSpc>
                <a:spcBef>
                  <a:spcPts val="1075"/>
                </a:spcBef>
                <a:spcAft>
                  <a:spcPct val="0"/>
                </a:spcAft>
                <a:buClr>
                  <a:srgbClr val="4FFAFF"/>
                </a:buClr>
                <a:buFont typeface="Arial" panose="020B0604020202020204" pitchFamily="34" charset="0"/>
                <a:buChar char="•"/>
                <a:defRPr sz="1200" kern="1200">
                  <a:solidFill>
                    <a:srgbClr val="6D6F71"/>
                  </a:solidFill>
                  <a:latin typeface="HelvNeue for IBM Light"/>
                  <a:ea typeface="MS PGothic" pitchFamily="34" charset="-128"/>
                  <a:cs typeface="HelvNeue for IBM Light"/>
                </a:defRPr>
              </a:lvl2pPr>
              <a:lvl3pPr marL="1143000" indent="-228600" algn="l" defTabSz="319088" rtl="0" eaLnBrk="0" fontAlgn="base" hangingPunct="0">
                <a:lnSpc>
                  <a:spcPct val="150000"/>
                </a:lnSpc>
                <a:spcBef>
                  <a:spcPts val="900"/>
                </a:spcBef>
                <a:spcAft>
                  <a:spcPct val="0"/>
                </a:spcAft>
                <a:buClr>
                  <a:srgbClr val="4FFAFF"/>
                </a:buClr>
                <a:defRPr lang="en-US" sz="1200" kern="1200" dirty="0">
                  <a:solidFill>
                    <a:srgbClr val="6D6F71"/>
                  </a:solidFill>
                  <a:latin typeface="HelvNeue for IBM Light"/>
                  <a:ea typeface="MS PGothic" pitchFamily="34" charset="-128"/>
                  <a:cs typeface="HelvNeue for IBM Light"/>
                </a:defRPr>
              </a:lvl3pPr>
              <a:lvl4pPr marL="74613" indent="-74613" algn="l" defTabSz="319088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9B2E7"/>
                </a:buClr>
                <a:buSzPct val="125000"/>
                <a:buFont typeface="Arial" pitchFamily="34" charset="0"/>
                <a:buChar char="•"/>
                <a:defRPr sz="1200" kern="1200">
                  <a:solidFill>
                    <a:srgbClr val="6D6F71"/>
                  </a:solidFill>
                  <a:latin typeface="HelvNeue for IBM Light"/>
                  <a:ea typeface="HelvNeue for IBM" charset="0"/>
                  <a:cs typeface="HelvNeue for IBM Light"/>
                </a:defRPr>
              </a:lvl4pPr>
              <a:lvl5pPr marL="307975" indent="-144463" algn="l" defTabSz="319088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9B2E7"/>
                </a:buClr>
                <a:buFont typeface="Arial" panose="020B0604020202020204" pitchFamily="34" charset="0"/>
                <a:buChar char="–"/>
                <a:defRPr sz="1200" kern="1200">
                  <a:solidFill>
                    <a:srgbClr val="6D6F71"/>
                  </a:solidFill>
                  <a:latin typeface="HelvNeue for IBM Light"/>
                  <a:ea typeface="MS PGothic" pitchFamily="34" charset="-128"/>
                  <a:cs typeface="HelvNeue for IBM Light"/>
                </a:defRPr>
              </a:lvl5pPr>
              <a:lvl6pPr marL="1767808" indent="-160710" algn="l" defTabSz="321419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89229" indent="-160710" algn="l" defTabSz="321419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10648" indent="-160710" algn="l" defTabSz="321419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32068" indent="-160710" algn="l" defTabSz="321419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</a:pPr>
              <a:r>
                <a:rPr lang="en-US" sz="1800" b="1" dirty="0" smtClean="0">
                  <a:solidFill>
                    <a:srgbClr val="000000"/>
                  </a:solidFill>
                  <a:latin typeface="Calibri" pitchFamily="34" charset="0"/>
                </a:rPr>
                <a:t>Wide variety of supported devices</a:t>
              </a:r>
            </a:p>
            <a:p>
              <a:pPr marL="380990" indent="-380990">
                <a:lnSpc>
                  <a:spcPct val="100000"/>
                </a:lnSpc>
                <a:buFont typeface="Wingdings" charset="2"/>
                <a:buChar char="ü"/>
              </a:pP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Self Service</a:t>
              </a:r>
            </a:p>
            <a:p>
              <a:pPr marL="380990" indent="-380990">
                <a:lnSpc>
                  <a:spcPct val="100000"/>
                </a:lnSpc>
                <a:buFont typeface="Wingdings" charset="2"/>
                <a:buChar char="ü"/>
              </a:pP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Open ecosystem</a:t>
              </a:r>
            </a:p>
            <a:p>
              <a:pPr marL="380990" indent="-380990">
                <a:lnSpc>
                  <a:spcPct val="100000"/>
                </a:lnSpc>
                <a:buFont typeface="Wingdings" charset="2"/>
                <a:buChar char="ü"/>
              </a:pP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Simple tutorials</a:t>
              </a:r>
            </a:p>
            <a:p>
              <a:pPr marL="380990" indent="-380990">
                <a:lnSpc>
                  <a:spcPct val="100000"/>
                </a:lnSpc>
                <a:buFont typeface="Wingdings" charset="2"/>
                <a:buChar char="ü"/>
              </a:pP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Connect in moments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93915" y="2911813"/>
            <a:ext cx="102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09585">
              <a:buClr>
                <a:srgbClr val="000000"/>
              </a:buClr>
            </a:pPr>
            <a:r>
              <a:rPr lang="en-US" sz="1400" dirty="0">
                <a:solidFill>
                  <a:srgbClr val="FFFFFF">
                    <a:lumMod val="65000"/>
                  </a:srgbClr>
                </a:solidFill>
                <a:latin typeface="Arial"/>
              </a:rPr>
              <a:t>Examples: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5864" y="1344488"/>
            <a:ext cx="6138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Connecting Devices to the IBM IoT platform:</a:t>
            </a:r>
          </a:p>
          <a:p>
            <a:endParaRPr lang="en-US" sz="1600" dirty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600742" y="1624046"/>
            <a:ext cx="0" cy="3596824"/>
          </a:xfrm>
          <a:prstGeom prst="line">
            <a:avLst/>
          </a:prstGeom>
          <a:ln w="3175" cmpd="sng">
            <a:solidFill>
              <a:srgbClr val="C4C3C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flipH="1">
            <a:off x="335474" y="2839365"/>
            <a:ext cx="2269077" cy="0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9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329613" y="5299961"/>
            <a:ext cx="455612" cy="301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154F527-C17A-704E-B4F8-974155D46094}" type="slidenum">
              <a:rPr lang="en-US"/>
              <a:pPr/>
              <a:t>14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3" y="5297893"/>
            <a:ext cx="1463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HelvNeue Roman for IBM"/>
                <a:cs typeface="HelvNeue Roman for IBM"/>
              </a:rPr>
              <a:t>IBM Confidential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Neue Roman for IBM"/>
              <a:cs typeface="HelvNeue Roman for IBM"/>
            </a:endParaRPr>
          </a:p>
        </p:txBody>
      </p:sp>
    </p:spTree>
    <p:extLst>
      <p:ext uri="{BB962C8B-B14F-4D97-AF65-F5344CB8AC3E}">
        <p14:creationId xmlns:p14="http://schemas.microsoft.com/office/powerpoint/2010/main" val="10978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65125" y="605632"/>
            <a:ext cx="65357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440" tIns="32040" rIns="64440" bIns="32040"/>
          <a:lstStyle>
            <a:lvl1pPr>
              <a:tabLst>
                <a:tab pos="0" algn="l"/>
                <a:tab pos="317500" algn="l"/>
                <a:tab pos="636588" algn="l"/>
                <a:tab pos="955675" algn="l"/>
                <a:tab pos="1274763" algn="l"/>
                <a:tab pos="1593850" algn="l"/>
                <a:tab pos="1912938" algn="l"/>
                <a:tab pos="2232025" algn="l"/>
                <a:tab pos="2551113" algn="l"/>
                <a:tab pos="2870200" algn="l"/>
                <a:tab pos="3189288" algn="l"/>
                <a:tab pos="3508375" algn="l"/>
                <a:tab pos="3827463" algn="l"/>
                <a:tab pos="4146550" algn="l"/>
                <a:tab pos="4465638" algn="l"/>
                <a:tab pos="4784725" algn="l"/>
                <a:tab pos="5103813" algn="l"/>
                <a:tab pos="5422900" algn="l"/>
                <a:tab pos="5741988" algn="l"/>
                <a:tab pos="6061075" algn="l"/>
                <a:tab pos="6380163" algn="l"/>
                <a:tab pos="65151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317500" algn="l"/>
                <a:tab pos="636588" algn="l"/>
                <a:tab pos="955675" algn="l"/>
                <a:tab pos="1274763" algn="l"/>
                <a:tab pos="1593850" algn="l"/>
                <a:tab pos="1912938" algn="l"/>
                <a:tab pos="2232025" algn="l"/>
                <a:tab pos="2551113" algn="l"/>
                <a:tab pos="2870200" algn="l"/>
                <a:tab pos="3189288" algn="l"/>
                <a:tab pos="3508375" algn="l"/>
                <a:tab pos="3827463" algn="l"/>
                <a:tab pos="4146550" algn="l"/>
                <a:tab pos="4465638" algn="l"/>
                <a:tab pos="4784725" algn="l"/>
                <a:tab pos="5103813" algn="l"/>
                <a:tab pos="5422900" algn="l"/>
                <a:tab pos="5741988" algn="l"/>
                <a:tab pos="6061075" algn="l"/>
                <a:tab pos="6380163" algn="l"/>
                <a:tab pos="65151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317500" algn="l"/>
                <a:tab pos="636588" algn="l"/>
                <a:tab pos="955675" algn="l"/>
                <a:tab pos="1274763" algn="l"/>
                <a:tab pos="1593850" algn="l"/>
                <a:tab pos="1912938" algn="l"/>
                <a:tab pos="2232025" algn="l"/>
                <a:tab pos="2551113" algn="l"/>
                <a:tab pos="2870200" algn="l"/>
                <a:tab pos="3189288" algn="l"/>
                <a:tab pos="3508375" algn="l"/>
                <a:tab pos="3827463" algn="l"/>
                <a:tab pos="4146550" algn="l"/>
                <a:tab pos="4465638" algn="l"/>
                <a:tab pos="4784725" algn="l"/>
                <a:tab pos="5103813" algn="l"/>
                <a:tab pos="5422900" algn="l"/>
                <a:tab pos="5741988" algn="l"/>
                <a:tab pos="6061075" algn="l"/>
                <a:tab pos="6380163" algn="l"/>
                <a:tab pos="65151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317500" algn="l"/>
                <a:tab pos="636588" algn="l"/>
                <a:tab pos="955675" algn="l"/>
                <a:tab pos="1274763" algn="l"/>
                <a:tab pos="1593850" algn="l"/>
                <a:tab pos="1912938" algn="l"/>
                <a:tab pos="2232025" algn="l"/>
                <a:tab pos="2551113" algn="l"/>
                <a:tab pos="2870200" algn="l"/>
                <a:tab pos="3189288" algn="l"/>
                <a:tab pos="3508375" algn="l"/>
                <a:tab pos="3827463" algn="l"/>
                <a:tab pos="4146550" algn="l"/>
                <a:tab pos="4465638" algn="l"/>
                <a:tab pos="4784725" algn="l"/>
                <a:tab pos="5103813" algn="l"/>
                <a:tab pos="5422900" algn="l"/>
                <a:tab pos="5741988" algn="l"/>
                <a:tab pos="6061075" algn="l"/>
                <a:tab pos="6380163" algn="l"/>
                <a:tab pos="65151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317500" algn="l"/>
                <a:tab pos="636588" algn="l"/>
                <a:tab pos="955675" algn="l"/>
                <a:tab pos="1274763" algn="l"/>
                <a:tab pos="1593850" algn="l"/>
                <a:tab pos="1912938" algn="l"/>
                <a:tab pos="2232025" algn="l"/>
                <a:tab pos="2551113" algn="l"/>
                <a:tab pos="2870200" algn="l"/>
                <a:tab pos="3189288" algn="l"/>
                <a:tab pos="3508375" algn="l"/>
                <a:tab pos="3827463" algn="l"/>
                <a:tab pos="4146550" algn="l"/>
                <a:tab pos="4465638" algn="l"/>
                <a:tab pos="4784725" algn="l"/>
                <a:tab pos="5103813" algn="l"/>
                <a:tab pos="5422900" algn="l"/>
                <a:tab pos="5741988" algn="l"/>
                <a:tab pos="6061075" algn="l"/>
                <a:tab pos="6380163" algn="l"/>
                <a:tab pos="65151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17500" algn="l"/>
                <a:tab pos="636588" algn="l"/>
                <a:tab pos="955675" algn="l"/>
                <a:tab pos="1274763" algn="l"/>
                <a:tab pos="1593850" algn="l"/>
                <a:tab pos="1912938" algn="l"/>
                <a:tab pos="2232025" algn="l"/>
                <a:tab pos="2551113" algn="l"/>
                <a:tab pos="2870200" algn="l"/>
                <a:tab pos="3189288" algn="l"/>
                <a:tab pos="3508375" algn="l"/>
                <a:tab pos="3827463" algn="l"/>
                <a:tab pos="4146550" algn="l"/>
                <a:tab pos="4465638" algn="l"/>
                <a:tab pos="4784725" algn="l"/>
                <a:tab pos="5103813" algn="l"/>
                <a:tab pos="5422900" algn="l"/>
                <a:tab pos="5741988" algn="l"/>
                <a:tab pos="6061075" algn="l"/>
                <a:tab pos="6380163" algn="l"/>
                <a:tab pos="65151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17500" algn="l"/>
                <a:tab pos="636588" algn="l"/>
                <a:tab pos="955675" algn="l"/>
                <a:tab pos="1274763" algn="l"/>
                <a:tab pos="1593850" algn="l"/>
                <a:tab pos="1912938" algn="l"/>
                <a:tab pos="2232025" algn="l"/>
                <a:tab pos="2551113" algn="l"/>
                <a:tab pos="2870200" algn="l"/>
                <a:tab pos="3189288" algn="l"/>
                <a:tab pos="3508375" algn="l"/>
                <a:tab pos="3827463" algn="l"/>
                <a:tab pos="4146550" algn="l"/>
                <a:tab pos="4465638" algn="l"/>
                <a:tab pos="4784725" algn="l"/>
                <a:tab pos="5103813" algn="l"/>
                <a:tab pos="5422900" algn="l"/>
                <a:tab pos="5741988" algn="l"/>
                <a:tab pos="6061075" algn="l"/>
                <a:tab pos="6380163" algn="l"/>
                <a:tab pos="65151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17500" algn="l"/>
                <a:tab pos="636588" algn="l"/>
                <a:tab pos="955675" algn="l"/>
                <a:tab pos="1274763" algn="l"/>
                <a:tab pos="1593850" algn="l"/>
                <a:tab pos="1912938" algn="l"/>
                <a:tab pos="2232025" algn="l"/>
                <a:tab pos="2551113" algn="l"/>
                <a:tab pos="2870200" algn="l"/>
                <a:tab pos="3189288" algn="l"/>
                <a:tab pos="3508375" algn="l"/>
                <a:tab pos="3827463" algn="l"/>
                <a:tab pos="4146550" algn="l"/>
                <a:tab pos="4465638" algn="l"/>
                <a:tab pos="4784725" algn="l"/>
                <a:tab pos="5103813" algn="l"/>
                <a:tab pos="5422900" algn="l"/>
                <a:tab pos="5741988" algn="l"/>
                <a:tab pos="6061075" algn="l"/>
                <a:tab pos="6380163" algn="l"/>
                <a:tab pos="65151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17500" algn="l"/>
                <a:tab pos="636588" algn="l"/>
                <a:tab pos="955675" algn="l"/>
                <a:tab pos="1274763" algn="l"/>
                <a:tab pos="1593850" algn="l"/>
                <a:tab pos="1912938" algn="l"/>
                <a:tab pos="2232025" algn="l"/>
                <a:tab pos="2551113" algn="l"/>
                <a:tab pos="2870200" algn="l"/>
                <a:tab pos="3189288" algn="l"/>
                <a:tab pos="3508375" algn="l"/>
                <a:tab pos="3827463" algn="l"/>
                <a:tab pos="4146550" algn="l"/>
                <a:tab pos="4465638" algn="l"/>
                <a:tab pos="4784725" algn="l"/>
                <a:tab pos="5103813" algn="l"/>
                <a:tab pos="5422900" algn="l"/>
                <a:tab pos="5741988" algn="l"/>
                <a:tab pos="6061075" algn="l"/>
                <a:tab pos="6380163" algn="l"/>
                <a:tab pos="65151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sz="2400" dirty="0" smtClean="0">
                <a:solidFill>
                  <a:srgbClr val="33918F"/>
                </a:solidFill>
                <a:latin typeface="HelvNeue for IBM Light"/>
              </a:rPr>
              <a:t>IBM IoT – Get started today</a:t>
            </a:r>
            <a:endParaRPr lang="en-US" sz="2400" dirty="0">
              <a:solidFill>
                <a:srgbClr val="33918F"/>
              </a:solidFill>
              <a:latin typeface="HelvNeue for IBM Light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8266113" y="4906169"/>
            <a:ext cx="4556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440" tIns="32040" rIns="64440" bIns="3204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2FD58E3D-8CFF-4933-912C-ADF36AFDB52B}" type="slidenum">
              <a:rPr lang="en-US" sz="1000">
                <a:solidFill>
                  <a:srgbClr val="D2D3D5"/>
                </a:solidFill>
                <a:latin typeface="Lubalin for IBM Demi" charset="0"/>
              </a:rPr>
              <a:pPr algn="r" eaLnBrk="1" hangingPunct="1">
                <a:buSzPct val="100000"/>
              </a:pPr>
              <a:t>15</a:t>
            </a:fld>
            <a:endParaRPr lang="en-US" sz="1000">
              <a:solidFill>
                <a:srgbClr val="D2D3D5"/>
              </a:solidFill>
              <a:latin typeface="Lubalin for IBM Demi" charset="0"/>
            </a:endParaRPr>
          </a:p>
        </p:txBody>
      </p:sp>
      <p:pic>
        <p:nvPicPr>
          <p:cNvPr id="37893" name="Picture 4" descr="336x2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6" y="1630825"/>
            <a:ext cx="3355975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557214" y="1754128"/>
            <a:ext cx="4198937" cy="255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SzPct val="100000"/>
            </a:pPr>
            <a:r>
              <a:rPr lang="en-US" sz="1800" dirty="0">
                <a:solidFill>
                  <a:schemeClr val="tx1"/>
                </a:solidFill>
                <a:latin typeface="HelvNeue for IBM" charset="0"/>
              </a:rPr>
              <a:t>Learn more about IBM’s point of view on the Internet of Things </a:t>
            </a:r>
          </a:p>
          <a:p>
            <a:pPr eaLnBrk="1" hangingPunct="1">
              <a:lnSpc>
                <a:spcPct val="95000"/>
              </a:lnSpc>
              <a:buSzPct val="100000"/>
            </a:pPr>
            <a:r>
              <a:rPr lang="en-US" sz="2200" b="1" dirty="0">
                <a:solidFill>
                  <a:schemeClr val="tx1"/>
                </a:solidFill>
                <a:latin typeface="HelvNeue for IBM" charset="0"/>
              </a:rPr>
              <a:t>ibm.com/IoT</a:t>
            </a:r>
          </a:p>
          <a:p>
            <a:pPr eaLnBrk="1" hangingPunct="1">
              <a:lnSpc>
                <a:spcPct val="95000"/>
              </a:lnSpc>
              <a:buSzPct val="100000"/>
            </a:pPr>
            <a:endParaRPr lang="en-US" sz="1400" b="1" dirty="0">
              <a:solidFill>
                <a:schemeClr val="tx1"/>
              </a:solidFill>
              <a:latin typeface="HelvNeue for IBM" charset="0"/>
            </a:endParaRPr>
          </a:p>
          <a:p>
            <a:pPr eaLnBrk="1" hangingPunct="1">
              <a:lnSpc>
                <a:spcPct val="95000"/>
              </a:lnSpc>
              <a:buSzPct val="100000"/>
            </a:pPr>
            <a:r>
              <a:rPr lang="en-US" sz="1800" dirty="0">
                <a:solidFill>
                  <a:schemeClr val="tx1"/>
                </a:solidFill>
                <a:latin typeface="HelvNeue for IBM" charset="0"/>
              </a:rPr>
              <a:t>Try out Internet of Things on Bluemix </a:t>
            </a:r>
            <a:r>
              <a:rPr lang="en-US" sz="2200" b="1" dirty="0">
                <a:solidFill>
                  <a:schemeClr val="tx1"/>
                </a:solidFill>
                <a:latin typeface="HelvNeue for IBM" charset="0"/>
              </a:rPr>
              <a:t>ibm.biz/</a:t>
            </a:r>
            <a:r>
              <a:rPr lang="en-US" sz="2200" b="1" dirty="0" err="1">
                <a:solidFill>
                  <a:schemeClr val="tx1"/>
                </a:solidFill>
                <a:latin typeface="HelvNeue for IBM" charset="0"/>
              </a:rPr>
              <a:t>try_iot</a:t>
            </a:r>
            <a:endParaRPr lang="en-US" sz="2200" b="1" dirty="0">
              <a:solidFill>
                <a:schemeClr val="tx1"/>
              </a:solidFill>
              <a:latin typeface="HelvNeue for IBM" charset="0"/>
            </a:endParaRPr>
          </a:p>
          <a:p>
            <a:pPr eaLnBrk="1" hangingPunct="1">
              <a:lnSpc>
                <a:spcPct val="95000"/>
              </a:lnSpc>
              <a:buSzPct val="100000"/>
            </a:pPr>
            <a:endParaRPr lang="en-US" sz="1600" dirty="0">
              <a:solidFill>
                <a:schemeClr val="tx1"/>
              </a:solidFill>
              <a:latin typeface="HelvNeue for IBM" charset="0"/>
            </a:endParaRPr>
          </a:p>
          <a:p>
            <a:pPr eaLnBrk="1" hangingPunct="1">
              <a:lnSpc>
                <a:spcPct val="95000"/>
              </a:lnSpc>
              <a:buSzPct val="100000"/>
            </a:pPr>
            <a:r>
              <a:rPr lang="en-US" sz="1800" dirty="0">
                <a:solidFill>
                  <a:schemeClr val="tx1"/>
                </a:solidFill>
                <a:latin typeface="HelvNeue for IBM" charset="0"/>
              </a:rPr>
              <a:t>Join us in our IoT conversations</a:t>
            </a:r>
          </a:p>
          <a:p>
            <a:pPr eaLnBrk="1" hangingPunct="1">
              <a:lnSpc>
                <a:spcPct val="95000"/>
              </a:lnSpc>
              <a:buSzPct val="100000"/>
            </a:pPr>
            <a:r>
              <a:rPr lang="en-US" sz="2200" b="1" dirty="0">
                <a:solidFill>
                  <a:schemeClr val="tx1"/>
                </a:solidFill>
                <a:latin typeface="HelvNeue for IBM" charset="0"/>
              </a:rPr>
              <a:t>@</a:t>
            </a:r>
            <a:r>
              <a:rPr lang="en-US" sz="2200" b="1" dirty="0" err="1">
                <a:solidFill>
                  <a:schemeClr val="tx1"/>
                </a:solidFill>
                <a:latin typeface="HelvNeue for IBM" charset="0"/>
              </a:rPr>
              <a:t>IBMIoT</a:t>
            </a:r>
            <a:endParaRPr lang="en-US" sz="2200" b="1" dirty="0">
              <a:solidFill>
                <a:schemeClr val="tx1"/>
              </a:solidFill>
              <a:latin typeface="HelvNeue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32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05" y="2281673"/>
            <a:ext cx="5943600" cy="834353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329613" y="5134861"/>
            <a:ext cx="455612" cy="301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154F527-C17A-704E-B4F8-974155D46094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roup 388"/>
          <p:cNvGrpSpPr/>
          <p:nvPr/>
        </p:nvGrpSpPr>
        <p:grpSpPr>
          <a:xfrm>
            <a:off x="189710" y="2509443"/>
            <a:ext cx="2055019" cy="1122759"/>
            <a:chOff x="4498242" y="4518148"/>
            <a:chExt cx="2740025" cy="1497012"/>
          </a:xfrm>
        </p:grpSpPr>
        <p:pic>
          <p:nvPicPr>
            <p:cNvPr id="390" name="Picture 68" descr="4-blue2.ai-01.eps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17" y="4518148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69" descr="5-blue2.ai-01.eps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692" y="4518148"/>
              <a:ext cx="623888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2" name="Picture 70" descr="6-blue2.ai-01.eps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980" y="4518148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3" name="Picture 71" descr="7-blue2.ai-01.eps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636" y="5453675"/>
              <a:ext cx="623887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" name="Picture 75" descr="11-blue2.ai-01.eps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242" y="4962648"/>
              <a:ext cx="623888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5" name="Picture 76" descr="12-blue2.ai-01.eps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880" y="4962648"/>
              <a:ext cx="623887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6" name="Picture 78" descr="14-blue2.ai-01.eps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55" y="4962648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7" name="Picture 79" descr="15-blue2.ai-01.eps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792" y="4962648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8" name="Picture 84" descr="20-blue2.ai-01.eps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880" y="5461123"/>
              <a:ext cx="623887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" name="Picture 85" descr="21-blue2.ai-01.eps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930" y="5461123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" name="Picture 35" descr="1-yellow2.ai-01.eps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464" y="5453430"/>
              <a:ext cx="625475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1" name="Picture 40" descr="6-yellow2.ai-01.eps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418" y="4522911"/>
              <a:ext cx="625475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2" name="Picture 43" descr="9-yellow2.ai-01.eps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042" y="4966311"/>
              <a:ext cx="625475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5" name="Group 374"/>
          <p:cNvGrpSpPr/>
          <p:nvPr/>
        </p:nvGrpSpPr>
        <p:grpSpPr>
          <a:xfrm>
            <a:off x="189710" y="3560178"/>
            <a:ext cx="2055019" cy="1122759"/>
            <a:chOff x="4498242" y="4518148"/>
            <a:chExt cx="2740025" cy="1497012"/>
          </a:xfrm>
        </p:grpSpPr>
        <p:pic>
          <p:nvPicPr>
            <p:cNvPr id="376" name="Picture 68" descr="4-blue2.ai-01.eps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817" y="4518148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7" name="Picture 69" descr="5-blue2.ai-01.eps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692" y="4518148"/>
              <a:ext cx="623888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" name="Picture 70" descr="6-blue2.ai-01.eps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980" y="4518148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" name="Picture 71" descr="7-blue2.ai-01.eps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636" y="5453675"/>
              <a:ext cx="623887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0" name="Picture 75" descr="11-blue2.ai-01.eps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242" y="4962648"/>
              <a:ext cx="623888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1" name="Picture 76" descr="12-blue2.ai-01.eps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880" y="4962648"/>
              <a:ext cx="623887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2" name="Picture 78" descr="14-blue2.ai-01.eps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55" y="4962648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3" name="Picture 79" descr="15-blue2.ai-01.eps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792" y="4962648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4" name="Picture 84" descr="20-blue2.ai-01.eps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880" y="5461123"/>
              <a:ext cx="623887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5" name="Picture 85" descr="21-blue2.ai-01.eps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930" y="5461123"/>
              <a:ext cx="625475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6" name="Picture 35" descr="1-yellow2.ai-01.eps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464" y="5453430"/>
              <a:ext cx="625475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7" name="Picture 40" descr="6-yellow2.ai-01.eps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418" y="4522911"/>
              <a:ext cx="625475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8" name="Picture 43" descr="9-yellow2.ai-01.eps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042" y="4966311"/>
              <a:ext cx="625475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2" name="Rounded Rectangle 311"/>
          <p:cNvSpPr/>
          <p:nvPr/>
        </p:nvSpPr>
        <p:spPr bwMode="auto">
          <a:xfrm>
            <a:off x="2972952" y="2241749"/>
            <a:ext cx="3093933" cy="2110670"/>
          </a:xfrm>
          <a:prstGeom prst="roundRect">
            <a:avLst>
              <a:gd name="adj" fmla="val 2418"/>
            </a:avLst>
          </a:prstGeom>
          <a:solidFill>
            <a:srgbClr val="E99627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kumimoji="1" lang="en-US" sz="743" kern="0" dirty="0"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13" name="Rounded Rectangle 312"/>
          <p:cNvSpPr/>
          <p:nvPr/>
        </p:nvSpPr>
        <p:spPr bwMode="auto">
          <a:xfrm>
            <a:off x="2944419" y="1055248"/>
            <a:ext cx="3097530" cy="721519"/>
          </a:xfrm>
          <a:prstGeom prst="roundRect">
            <a:avLst>
              <a:gd name="adj" fmla="val 9598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1" lang="en-US" sz="900" b="1" kern="0" dirty="0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14" name="Text Box 48"/>
          <p:cNvSpPr txBox="1">
            <a:spLocks noChangeArrowheads="1"/>
          </p:cNvSpPr>
          <p:nvPr/>
        </p:nvSpPr>
        <p:spPr bwMode="auto">
          <a:xfrm>
            <a:off x="3239724" y="1240986"/>
            <a:ext cx="2493168" cy="16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sz="1215" b="1" kern="0" dirty="0">
                <a:solidFill>
                  <a:prstClr val="white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rPr>
              <a:t>Applications</a:t>
            </a:r>
          </a:p>
        </p:txBody>
      </p:sp>
      <p:sp>
        <p:nvSpPr>
          <p:cNvPr id="315" name="Rounded Rectangle 314"/>
          <p:cNvSpPr/>
          <p:nvPr/>
        </p:nvSpPr>
        <p:spPr bwMode="auto">
          <a:xfrm>
            <a:off x="3194466" y="3149006"/>
            <a:ext cx="2436019" cy="751523"/>
          </a:xfrm>
          <a:prstGeom prst="roundRect">
            <a:avLst>
              <a:gd name="adj" fmla="val 811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kumimoji="1" lang="en-US" sz="743" kern="0" dirty="0"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16" name="Text Box 43"/>
          <p:cNvSpPr txBox="1">
            <a:spLocks noChangeArrowheads="1"/>
          </p:cNvSpPr>
          <p:nvPr/>
        </p:nvSpPr>
        <p:spPr bwMode="auto">
          <a:xfrm>
            <a:off x="3383060" y="3179009"/>
            <a:ext cx="2037398" cy="1246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sz="900" kern="0" dirty="0">
                <a:solidFill>
                  <a:srgbClr val="000000"/>
                </a:solidFill>
                <a:ea typeface="MS PGothic" charset="0"/>
                <a:cs typeface="MS PGothic" charset="0"/>
              </a:rPr>
              <a:t>Analytics</a:t>
            </a:r>
          </a:p>
        </p:txBody>
      </p:sp>
      <p:sp>
        <p:nvSpPr>
          <p:cNvPr id="317" name="Rounded Rectangle 316"/>
          <p:cNvSpPr/>
          <p:nvPr/>
        </p:nvSpPr>
        <p:spPr bwMode="auto">
          <a:xfrm>
            <a:off x="4826097" y="3339029"/>
            <a:ext cx="695802" cy="498634"/>
          </a:xfrm>
          <a:prstGeom prst="roundRect">
            <a:avLst>
              <a:gd name="adj" fmla="val 14233"/>
            </a:avLst>
          </a:prstGeom>
          <a:solidFill>
            <a:schemeClr val="bg1"/>
          </a:solidFill>
          <a:ln w="19050">
            <a:solidFill>
              <a:srgbClr val="FFD65E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kumimoji="1" lang="en-US" sz="743" kern="0" dirty="0"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18" name="Text Box 45"/>
          <p:cNvSpPr txBox="1">
            <a:spLocks noChangeArrowheads="1"/>
          </p:cNvSpPr>
          <p:nvPr/>
        </p:nvSpPr>
        <p:spPr bwMode="auto">
          <a:xfrm>
            <a:off x="4834670" y="3373318"/>
            <a:ext cx="695802" cy="19646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sz="709" b="0" kern="0" dirty="0">
                <a:solidFill>
                  <a:srgbClr val="000000"/>
                </a:solidFill>
                <a:ea typeface="MS PGothic" charset="0"/>
                <a:cs typeface="MS PGothic" charset="0"/>
              </a:rPr>
              <a:t>Learning</a:t>
            </a:r>
            <a:br>
              <a:rPr kumimoji="1" lang="en-US" sz="709" b="0" kern="0" dirty="0">
                <a:solidFill>
                  <a:srgbClr val="000000"/>
                </a:solidFill>
                <a:ea typeface="MS PGothic" charset="0"/>
                <a:cs typeface="MS PGothic" charset="0"/>
              </a:rPr>
            </a:br>
            <a:endParaRPr kumimoji="1" lang="en-US" sz="709" b="0" kern="0" dirty="0">
              <a:solidFill>
                <a:srgbClr val="000000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319" name="Picture 12" descr="BigInsights-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33" y="3510480"/>
            <a:ext cx="384333" cy="29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" name="Rounded Rectangle 319"/>
          <p:cNvSpPr/>
          <p:nvPr/>
        </p:nvSpPr>
        <p:spPr bwMode="auto">
          <a:xfrm>
            <a:off x="3241615" y="3339029"/>
            <a:ext cx="671513" cy="498634"/>
          </a:xfrm>
          <a:prstGeom prst="roundRect">
            <a:avLst>
              <a:gd name="adj" fmla="val 14233"/>
            </a:avLst>
          </a:prstGeom>
          <a:solidFill>
            <a:schemeClr val="bg1"/>
          </a:solidFill>
          <a:ln w="28575">
            <a:solidFill>
              <a:srgbClr val="333399">
                <a:lumMod val="60000"/>
                <a:lumOff val="40000"/>
              </a:srgbClr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kumimoji="1" lang="en-US" sz="743" kern="0" dirty="0"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21" name="Text Box 46"/>
          <p:cNvSpPr txBox="1">
            <a:spLocks noChangeArrowheads="1"/>
          </p:cNvSpPr>
          <p:nvPr/>
        </p:nvSpPr>
        <p:spPr bwMode="auto">
          <a:xfrm>
            <a:off x="3258759" y="3386178"/>
            <a:ext cx="667226" cy="9823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ctr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 kumimoji="1" sz="788" b="0" kern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709" dirty="0"/>
              <a:t>Real Time</a:t>
            </a:r>
          </a:p>
        </p:txBody>
      </p:sp>
      <p:pic>
        <p:nvPicPr>
          <p:cNvPr id="322" name="Picture 13" descr="Stream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88" y="3510479"/>
            <a:ext cx="367189" cy="28860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23" name="Rounded Rectangle 322"/>
          <p:cNvSpPr/>
          <p:nvPr/>
        </p:nvSpPr>
        <p:spPr bwMode="auto">
          <a:xfrm>
            <a:off x="4011711" y="3334743"/>
            <a:ext cx="694373" cy="495776"/>
          </a:xfrm>
          <a:prstGeom prst="roundRect">
            <a:avLst>
              <a:gd name="adj" fmla="val 14233"/>
            </a:avLst>
          </a:prstGeom>
          <a:solidFill>
            <a:schemeClr val="bg1"/>
          </a:solidFill>
          <a:ln w="28575">
            <a:solidFill>
              <a:srgbClr val="A9E399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kumimoji="1" lang="en-US" sz="743" kern="0" dirty="0"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24" name="Text Box 44"/>
          <p:cNvSpPr txBox="1">
            <a:spLocks noChangeArrowheads="1"/>
          </p:cNvSpPr>
          <p:nvPr/>
        </p:nvSpPr>
        <p:spPr bwMode="auto">
          <a:xfrm>
            <a:off x="4031712" y="3386178"/>
            <a:ext cx="628650" cy="9823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sz="709" b="0" kern="0" dirty="0">
                <a:solidFill>
                  <a:srgbClr val="000000"/>
                </a:solidFill>
                <a:ea typeface="MS PGothic" charset="0"/>
                <a:cs typeface="MS PGothic" charset="0"/>
              </a:rPr>
              <a:t>Predictive</a:t>
            </a:r>
          </a:p>
        </p:txBody>
      </p:sp>
      <p:pic>
        <p:nvPicPr>
          <p:cNvPr id="325" name="Picture 53"/>
          <p:cNvPicPr>
            <a:picLocks noChangeAspect="1" noChangeArrowheads="1"/>
          </p:cNvPicPr>
          <p:nvPr/>
        </p:nvPicPr>
        <p:blipFill rotWithShape="1">
          <a:blip r:embed="rId18" cstate="email">
            <a:extLst/>
          </a:blip>
          <a:srcRect l="3509" t="-128" r="4934" b="25532"/>
          <a:stretch/>
        </p:blipFill>
        <p:spPr bwMode="auto">
          <a:xfrm>
            <a:off x="4191682" y="3511001"/>
            <a:ext cx="358935" cy="26523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326" name="Rounded Rectangle 325"/>
          <p:cNvSpPr/>
          <p:nvPr/>
        </p:nvSpPr>
        <p:spPr bwMode="auto">
          <a:xfrm rot="16200000">
            <a:off x="1792632" y="2574939"/>
            <a:ext cx="1201578" cy="410051"/>
          </a:xfrm>
          <a:prstGeom prst="roundRect">
            <a:avLst>
              <a:gd name="adj" fmla="val 160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de-DE" sz="900" b="1" kern="0" dirty="0">
                <a:solidFill>
                  <a:prstClr val="white"/>
                </a:solidFill>
                <a:latin typeface="Arial"/>
                <a:ea typeface="ＭＳ Ｐゴシック" charset="0"/>
                <a:cs typeface="ＭＳ Ｐゴシック" charset="0"/>
              </a:rPr>
              <a:t>Connected Devices</a:t>
            </a:r>
            <a:endParaRPr kumimoji="1" lang="en-US" sz="900" b="1" kern="0" dirty="0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28" name="Right Arrow 327"/>
          <p:cNvSpPr/>
          <p:nvPr/>
        </p:nvSpPr>
        <p:spPr bwMode="auto">
          <a:xfrm rot="16200000">
            <a:off x="3791936" y="880227"/>
            <a:ext cx="127158" cy="188595"/>
          </a:xfrm>
          <a:prstGeom prst="rightArrow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sz="1158" kern="0">
              <a:solidFill>
                <a:srgbClr val="7889FB"/>
              </a:solidFill>
              <a:latin typeface="Calibri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329" name="Right Arrow 328"/>
          <p:cNvSpPr/>
          <p:nvPr/>
        </p:nvSpPr>
        <p:spPr bwMode="auto">
          <a:xfrm rot="16200000">
            <a:off x="4477022" y="879513"/>
            <a:ext cx="127158" cy="190023"/>
          </a:xfrm>
          <a:prstGeom prst="rightArrow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sz="1158" kern="0">
              <a:solidFill>
                <a:srgbClr val="7889FB"/>
              </a:solidFill>
              <a:latin typeface="Calibri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330" name="Right Arrow 329"/>
          <p:cNvSpPr/>
          <p:nvPr/>
        </p:nvSpPr>
        <p:spPr bwMode="auto">
          <a:xfrm rot="16200000">
            <a:off x="5157107" y="879513"/>
            <a:ext cx="127158" cy="190023"/>
          </a:xfrm>
          <a:prstGeom prst="rightArrow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sz="1158" kern="0">
              <a:solidFill>
                <a:srgbClr val="7889FB"/>
              </a:solidFill>
              <a:latin typeface="Calibri"/>
              <a:ea typeface="ＭＳ Ｐゴシック" panose="020B0600070205080204" pitchFamily="34" charset="-128"/>
              <a:cs typeface="Arial" charset="0"/>
            </a:endParaRPr>
          </a:p>
        </p:txBody>
      </p:sp>
      <p:pic>
        <p:nvPicPr>
          <p:cNvPr id="331" name="Picture 106" descr="http://cdns2.freepik.com/free-photo/smartphone_318-2338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70" y="646138"/>
            <a:ext cx="181451" cy="23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2" name="Picture 108" descr="http://megaicons.net/static/img/icons_title/8/178/title/computer-hardware-monitor-icon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04" y="616505"/>
            <a:ext cx="257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" name="Rounded Rectangle 332"/>
          <p:cNvSpPr/>
          <p:nvPr/>
        </p:nvSpPr>
        <p:spPr bwMode="auto">
          <a:xfrm>
            <a:off x="2955622" y="4416141"/>
            <a:ext cx="3093933" cy="240995"/>
          </a:xfrm>
          <a:prstGeom prst="roundRect">
            <a:avLst>
              <a:gd name="adj" fmla="val 14654"/>
            </a:avLst>
          </a:prstGeom>
          <a:solidFill>
            <a:srgbClr val="2D86BD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kumimoji="1" lang="en-US" sz="743" kern="0" dirty="0"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34" name="Text Box 54"/>
          <p:cNvSpPr txBox="1">
            <a:spLocks noChangeArrowheads="1"/>
          </p:cNvSpPr>
          <p:nvPr/>
        </p:nvSpPr>
        <p:spPr bwMode="auto">
          <a:xfrm>
            <a:off x="3026840" y="1109540"/>
            <a:ext cx="727234" cy="11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sz="810" b="1" kern="0" dirty="0">
                <a:solidFill>
                  <a:prstClr val="white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rPr>
              <a:t>Manufacturing</a:t>
            </a:r>
          </a:p>
        </p:txBody>
      </p:sp>
      <p:sp>
        <p:nvSpPr>
          <p:cNvPr id="335" name="Text Box 54"/>
          <p:cNvSpPr txBox="1">
            <a:spLocks noChangeArrowheads="1"/>
          </p:cNvSpPr>
          <p:nvPr/>
        </p:nvSpPr>
        <p:spPr bwMode="auto">
          <a:xfrm>
            <a:off x="3724071" y="1109540"/>
            <a:ext cx="1250157" cy="11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de-DE" sz="810" b="1" kern="0" dirty="0">
                <a:solidFill>
                  <a:prstClr val="white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rPr>
              <a:t>Supply  Fleet Operators</a:t>
            </a:r>
            <a:endParaRPr kumimoji="1" lang="en-US" sz="810" b="1" kern="0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  <a:cs typeface="ＭＳ Ｐゴシック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3195894" y="3990540"/>
            <a:ext cx="2450306" cy="211455"/>
          </a:xfrm>
          <a:prstGeom prst="roundRect">
            <a:avLst>
              <a:gd name="adj" fmla="val 10589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kumimoji="1" lang="en-US" sz="743" kern="0" dirty="0"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39" name="Text Box 43"/>
          <p:cNvSpPr txBox="1">
            <a:spLocks noChangeArrowheads="1"/>
          </p:cNvSpPr>
          <p:nvPr/>
        </p:nvSpPr>
        <p:spPr bwMode="auto">
          <a:xfrm>
            <a:off x="3401634" y="4040545"/>
            <a:ext cx="2035968" cy="1246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sz="900" kern="0" dirty="0" err="1">
                <a:solidFill>
                  <a:srgbClr val="000000"/>
                </a:solidFill>
                <a:ea typeface="MS PGothic" charset="0"/>
                <a:cs typeface="MS PGothic" charset="0"/>
              </a:rPr>
              <a:t>IoT</a:t>
            </a:r>
            <a:r>
              <a:rPr kumimoji="1" lang="en-US" sz="900" kern="0" dirty="0">
                <a:solidFill>
                  <a:srgbClr val="000000"/>
                </a:solidFill>
                <a:ea typeface="MS PGothic" charset="0"/>
                <a:cs typeface="MS PGothic" charset="0"/>
              </a:rPr>
              <a:t> </a:t>
            </a:r>
            <a:r>
              <a:rPr kumimoji="1" lang="en-US" sz="900" kern="0" dirty="0" smtClean="0">
                <a:solidFill>
                  <a:srgbClr val="000000"/>
                </a:solidFill>
                <a:ea typeface="MS PGothic" charset="0"/>
                <a:cs typeface="MS PGothic" charset="0"/>
              </a:rPr>
              <a:t>Foundation </a:t>
            </a:r>
            <a:r>
              <a:rPr kumimoji="1" lang="en-US" sz="900" kern="0" dirty="0">
                <a:solidFill>
                  <a:srgbClr val="000000"/>
                </a:solidFill>
                <a:ea typeface="MS PGothic" charset="0"/>
                <a:cs typeface="MS PGothic" charset="0"/>
              </a:rPr>
              <a:t>(PaaS / </a:t>
            </a:r>
            <a:r>
              <a:rPr kumimoji="1" lang="en-US" sz="900" kern="0" dirty="0" err="1">
                <a:solidFill>
                  <a:srgbClr val="000000"/>
                </a:solidFill>
                <a:ea typeface="MS PGothic" charset="0"/>
                <a:cs typeface="MS PGothic" charset="0"/>
              </a:rPr>
              <a:t>Bluemix</a:t>
            </a:r>
            <a:r>
              <a:rPr kumimoji="1" lang="en-US" sz="900" kern="0" dirty="0">
                <a:solidFill>
                  <a:srgbClr val="000000"/>
                </a:solidFill>
                <a:ea typeface="MS PGothic" charset="0"/>
                <a:cs typeface="MS PGothic" charset="0"/>
              </a:rPr>
              <a:t>)</a:t>
            </a:r>
          </a:p>
        </p:txBody>
      </p:sp>
      <p:sp>
        <p:nvSpPr>
          <p:cNvPr id="340" name="Rounded Rectangle 339"/>
          <p:cNvSpPr/>
          <p:nvPr/>
        </p:nvSpPr>
        <p:spPr bwMode="auto">
          <a:xfrm rot="16200000">
            <a:off x="4916109" y="3170437"/>
            <a:ext cx="1841658" cy="221457"/>
          </a:xfrm>
          <a:prstGeom prst="roundRect">
            <a:avLst>
              <a:gd name="adj" fmla="val 19304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kumimoji="1" lang="en-US" sz="743" kern="0" dirty="0"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41" name="Text Box 43"/>
          <p:cNvSpPr txBox="1">
            <a:spLocks noChangeArrowheads="1"/>
          </p:cNvSpPr>
          <p:nvPr/>
        </p:nvSpPr>
        <p:spPr bwMode="auto">
          <a:xfrm rot="16200000">
            <a:off x="4996119" y="3211487"/>
            <a:ext cx="1677353" cy="11221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sz="810" kern="0" dirty="0">
                <a:solidFill>
                  <a:srgbClr val="000000"/>
                </a:solidFill>
                <a:ea typeface="MS PGothic" charset="0"/>
                <a:cs typeface="MS PGothic" charset="0"/>
              </a:rPr>
              <a:t>Privacy &amp; Security</a:t>
            </a:r>
          </a:p>
        </p:txBody>
      </p:sp>
      <p:sp>
        <p:nvSpPr>
          <p:cNvPr id="342" name="Rounded Rectangle 341"/>
          <p:cNvSpPr/>
          <p:nvPr/>
        </p:nvSpPr>
        <p:spPr bwMode="auto">
          <a:xfrm rot="16200000">
            <a:off x="1872604" y="3861961"/>
            <a:ext cx="995839" cy="411480"/>
          </a:xfrm>
          <a:prstGeom prst="roundRect">
            <a:avLst>
              <a:gd name="adj" fmla="val 5778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de-DE" sz="900" b="1" kern="0" dirty="0">
                <a:solidFill>
                  <a:prstClr val="white"/>
                </a:solidFill>
                <a:latin typeface="Arial"/>
                <a:ea typeface="ＭＳ Ｐゴシック" charset="0"/>
                <a:cs typeface="ＭＳ Ｐゴシック" charset="0"/>
              </a:rPr>
              <a:t>Factory </a:t>
            </a:r>
            <a:r>
              <a:rPr kumimoji="1" lang="de-DE" sz="900" b="1" kern="0" dirty="0" smtClean="0">
                <a:solidFill>
                  <a:prstClr val="white"/>
                </a:solidFill>
                <a:latin typeface="Arial"/>
                <a:ea typeface="ＭＳ Ｐゴシック" charset="0"/>
                <a:cs typeface="ＭＳ Ｐゴシック" charset="0"/>
              </a:rPr>
              <a:t>Optimization</a:t>
            </a:r>
            <a:endParaRPr kumimoji="1" lang="en-US" sz="900" b="1" kern="0" dirty="0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44" name="Up-Down Arrow 343"/>
          <p:cNvSpPr/>
          <p:nvPr/>
        </p:nvSpPr>
        <p:spPr>
          <a:xfrm>
            <a:off x="3798828" y="1860348"/>
            <a:ext cx="212883" cy="284321"/>
          </a:xfrm>
          <a:prstGeom prst="upDownArrow">
            <a:avLst/>
          </a:prstGeom>
          <a:solidFill>
            <a:schemeClr val="bg2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20" kern="0">
              <a:solidFill>
                <a:prstClr val="white"/>
              </a:solidFill>
              <a:latin typeface="Arial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345" name="Up-Down Arrow 344"/>
          <p:cNvSpPr/>
          <p:nvPr/>
        </p:nvSpPr>
        <p:spPr>
          <a:xfrm>
            <a:off x="4993261" y="1826303"/>
            <a:ext cx="197168" cy="337185"/>
          </a:xfrm>
          <a:prstGeom prst="upDownArrow">
            <a:avLst/>
          </a:prstGeom>
          <a:solidFill>
            <a:schemeClr val="bg2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20" kern="0">
              <a:solidFill>
                <a:prstClr val="white"/>
              </a:solidFill>
              <a:latin typeface="Arial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346" name="Right Arrow 345"/>
          <p:cNvSpPr/>
          <p:nvPr/>
        </p:nvSpPr>
        <p:spPr bwMode="auto">
          <a:xfrm rot="10800000">
            <a:off x="6123403" y="4034830"/>
            <a:ext cx="255747" cy="194310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Arial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347" name="Left-Right Arrow 346"/>
          <p:cNvSpPr/>
          <p:nvPr/>
        </p:nvSpPr>
        <p:spPr>
          <a:xfrm>
            <a:off x="2584389" y="3990539"/>
            <a:ext cx="358616" cy="231458"/>
          </a:xfrm>
          <a:prstGeom prst="leftRightArrow">
            <a:avLst/>
          </a:prstGeom>
          <a:solidFill>
            <a:schemeClr val="bg2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20" kern="0">
              <a:solidFill>
                <a:prstClr val="white"/>
              </a:solidFill>
              <a:latin typeface="Arial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>
          <a:xfrm>
            <a:off x="2894427" y="2193833"/>
            <a:ext cx="3214688" cy="2816067"/>
          </a:xfrm>
          <a:prstGeom prst="roundRect">
            <a:avLst>
              <a:gd name="adj" fmla="val 2311"/>
            </a:avLst>
          </a:prstGeom>
          <a:noFill/>
          <a:ln w="25400" cap="flat" cmpd="sng" algn="ctr">
            <a:solidFill>
              <a:srgbClr val="003F6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40" kern="0">
              <a:solidFill>
                <a:srgbClr val="FFFFFF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352" name="Text Box 43"/>
          <p:cNvSpPr txBox="1">
            <a:spLocks noChangeArrowheads="1"/>
          </p:cNvSpPr>
          <p:nvPr/>
        </p:nvSpPr>
        <p:spPr bwMode="auto">
          <a:xfrm>
            <a:off x="3397348" y="4486315"/>
            <a:ext cx="2035969" cy="1246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sz="900" kern="0" dirty="0">
                <a:solidFill>
                  <a:prstClr val="white"/>
                </a:solidFill>
                <a:ea typeface="MS PGothic" charset="0"/>
                <a:cs typeface="MS PGothic" charset="0"/>
              </a:rPr>
              <a:t>IBM Cloud (IaaS)</a:t>
            </a:r>
          </a:p>
        </p:txBody>
      </p:sp>
      <p:sp>
        <p:nvSpPr>
          <p:cNvPr id="353" name="Left-Right Arrow 352"/>
          <p:cNvSpPr/>
          <p:nvPr/>
        </p:nvSpPr>
        <p:spPr>
          <a:xfrm>
            <a:off x="2601534" y="2873256"/>
            <a:ext cx="358616" cy="231458"/>
          </a:xfrm>
          <a:prstGeom prst="leftRightArrow">
            <a:avLst/>
          </a:prstGeom>
          <a:solidFill>
            <a:schemeClr val="bg2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20" kern="0">
              <a:solidFill>
                <a:prstClr val="white"/>
              </a:solidFill>
              <a:latin typeface="Arial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354" name="Left-Right Arrow 353"/>
          <p:cNvSpPr/>
          <p:nvPr/>
        </p:nvSpPr>
        <p:spPr>
          <a:xfrm>
            <a:off x="6123403" y="2873256"/>
            <a:ext cx="358617" cy="231458"/>
          </a:xfrm>
          <a:prstGeom prst="leftRightArrow">
            <a:avLst/>
          </a:prstGeom>
          <a:solidFill>
            <a:schemeClr val="bg2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20" kern="0">
              <a:solidFill>
                <a:prstClr val="white"/>
              </a:solidFill>
              <a:latin typeface="Arial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355" name="TextBox 291"/>
          <p:cNvSpPr txBox="1">
            <a:spLocks noChangeArrowheads="1"/>
          </p:cNvSpPr>
          <p:nvPr/>
        </p:nvSpPr>
        <p:spPr bwMode="auto">
          <a:xfrm>
            <a:off x="2955864" y="4689198"/>
            <a:ext cx="3076098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1530" b="1" dirty="0">
                <a:solidFill>
                  <a:srgbClr val="1F497D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IBM IoT For Electronics</a:t>
            </a: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3183035" y="2296041"/>
            <a:ext cx="2437448" cy="810102"/>
          </a:xfrm>
          <a:prstGeom prst="roundRect">
            <a:avLst>
              <a:gd name="adj" fmla="val 811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kumimoji="1" lang="en-US" sz="743" kern="0" dirty="0"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3248689" y="2591521"/>
            <a:ext cx="711518" cy="22288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Owner Services</a:t>
            </a: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4039616" y="2584461"/>
            <a:ext cx="711518" cy="22288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Product Line Engineering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4847529" y="2579035"/>
            <a:ext cx="711518" cy="221457"/>
          </a:xfrm>
          <a:prstGeom prst="roundRect">
            <a:avLst/>
          </a:prstGeom>
          <a:solidFill>
            <a:srgbClr val="F5BC0E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Requirements Management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3248689" y="2839409"/>
            <a:ext cx="711518" cy="22288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Command &amp; Control</a:t>
            </a: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4038531" y="2837350"/>
            <a:ext cx="711518" cy="22288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Application Lifecycle</a:t>
            </a: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4847529" y="2832502"/>
            <a:ext cx="711518" cy="221457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Maintenance</a:t>
            </a:r>
          </a:p>
        </p:txBody>
      </p:sp>
      <p:sp>
        <p:nvSpPr>
          <p:cNvPr id="364" name="Rounded Rectangle 36"/>
          <p:cNvSpPr/>
          <p:nvPr/>
        </p:nvSpPr>
        <p:spPr bwMode="auto">
          <a:xfrm>
            <a:off x="3211150" y="1432437"/>
            <a:ext cx="715803" cy="240030"/>
          </a:xfrm>
          <a:prstGeom prst="roundRect">
            <a:avLst>
              <a:gd name="adj" fmla="val 5291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Connected Products</a:t>
            </a:r>
          </a:p>
        </p:txBody>
      </p:sp>
      <p:sp>
        <p:nvSpPr>
          <p:cNvPr id="365" name="Rounded Rectangle 37"/>
          <p:cNvSpPr/>
          <p:nvPr/>
        </p:nvSpPr>
        <p:spPr bwMode="auto">
          <a:xfrm>
            <a:off x="4059827" y="1432437"/>
            <a:ext cx="767238" cy="240030"/>
          </a:xfrm>
          <a:prstGeom prst="roundRect">
            <a:avLst>
              <a:gd name="adj" fmla="val 5291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After Market Sales and Services</a:t>
            </a:r>
          </a:p>
        </p:txBody>
      </p:sp>
      <p:sp>
        <p:nvSpPr>
          <p:cNvPr id="366" name="Rounded Rectangle 38"/>
          <p:cNvSpPr/>
          <p:nvPr/>
        </p:nvSpPr>
        <p:spPr bwMode="auto">
          <a:xfrm>
            <a:off x="4907075" y="1431009"/>
            <a:ext cx="715804" cy="240030"/>
          </a:xfrm>
          <a:prstGeom prst="roundRect">
            <a:avLst>
              <a:gd name="adj" fmla="val 5291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Infrastructure</a:t>
            </a:r>
            <a:b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</a:b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Insights</a:t>
            </a:r>
          </a:p>
        </p:txBody>
      </p:sp>
      <p:sp>
        <p:nvSpPr>
          <p:cNvPr id="367" name="Rounded Rectangle 366"/>
          <p:cNvSpPr>
            <a:spLocks noChangeArrowheads="1"/>
          </p:cNvSpPr>
          <p:nvPr/>
        </p:nvSpPr>
        <p:spPr bwMode="auto">
          <a:xfrm>
            <a:off x="6482019" y="3677718"/>
            <a:ext cx="2194560" cy="614363"/>
          </a:xfrm>
          <a:prstGeom prst="roundRect">
            <a:avLst>
              <a:gd name="adj" fmla="val 11318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de-DE" sz="900" b="1" kern="0" dirty="0">
                <a:solidFill>
                  <a:prstClr val="white"/>
                </a:solidFill>
                <a:latin typeface="Arial"/>
                <a:ea typeface="ＭＳ Ｐゴシック" charset="0"/>
                <a:cs typeface="ＭＳ Ｐゴシック" charset="0"/>
              </a:rPr>
              <a:t>Business Systems</a:t>
            </a:r>
          </a:p>
          <a:p>
            <a:pPr algn="ctr">
              <a:lnSpc>
                <a:spcPct val="90000"/>
              </a:lnSpc>
              <a:defRPr/>
            </a:pPr>
            <a:endParaRPr kumimoji="1" lang="de-DE" sz="900" b="1" kern="0" dirty="0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defRPr/>
            </a:pPr>
            <a:endParaRPr kumimoji="1" lang="en-US" sz="900" b="1" kern="0" dirty="0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68" name="Rounded Rectangle 367"/>
          <p:cNvSpPr>
            <a:spLocks noChangeArrowheads="1"/>
          </p:cNvSpPr>
          <p:nvPr/>
        </p:nvSpPr>
        <p:spPr bwMode="auto">
          <a:xfrm>
            <a:off x="6492988" y="2483998"/>
            <a:ext cx="2188845" cy="614363"/>
          </a:xfrm>
          <a:prstGeom prst="roundRect">
            <a:avLst>
              <a:gd name="adj" fmla="val 992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sz="900" b="1" kern="0" dirty="0">
                <a:solidFill>
                  <a:prstClr val="white"/>
                </a:solidFill>
                <a:latin typeface="Arial"/>
                <a:ea typeface="ＭＳ Ｐゴシック" charset="0"/>
                <a:cs typeface="ＭＳ Ｐゴシック" charset="0"/>
              </a:rPr>
              <a:t>Value Add Data</a:t>
            </a:r>
          </a:p>
          <a:p>
            <a:pPr algn="ctr">
              <a:lnSpc>
                <a:spcPct val="90000"/>
              </a:lnSpc>
              <a:defRPr/>
            </a:pPr>
            <a:endParaRPr kumimoji="1" lang="en-US" sz="900" b="1" kern="0" dirty="0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defRPr/>
            </a:pPr>
            <a:endParaRPr kumimoji="1" lang="en-US" sz="900" b="1" kern="0" dirty="0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69" name="Rounded Rectangle 368"/>
          <p:cNvSpPr>
            <a:spLocks noChangeArrowheads="1"/>
          </p:cNvSpPr>
          <p:nvPr/>
        </p:nvSpPr>
        <p:spPr bwMode="auto">
          <a:xfrm>
            <a:off x="7247686" y="3992284"/>
            <a:ext cx="681513" cy="230028"/>
          </a:xfrm>
          <a:prstGeom prst="round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defRPr/>
            </a:pPr>
            <a:r>
              <a:rPr lang="de-DE" sz="630" b="1" dirty="0">
                <a:solidFill>
                  <a:srgbClr val="1F497D"/>
                </a:solidFill>
                <a:latin typeface="Arial"/>
                <a:ea typeface="MS PGothic" charset="0"/>
                <a:cs typeface="MS PGothic" charset="0"/>
              </a:rPr>
              <a:t>CRM</a:t>
            </a:r>
            <a:endParaRPr lang="en-US" sz="630" b="1" dirty="0">
              <a:solidFill>
                <a:srgbClr val="1F497D"/>
              </a:solidFill>
              <a:latin typeface="Arial"/>
              <a:ea typeface="MS PGothic" charset="0"/>
              <a:cs typeface="MS PGothic" charset="0"/>
            </a:endParaRPr>
          </a:p>
        </p:txBody>
      </p:sp>
      <p:sp>
        <p:nvSpPr>
          <p:cNvPr id="370" name="Rounded Rectangle 369"/>
          <p:cNvSpPr>
            <a:spLocks noChangeArrowheads="1"/>
          </p:cNvSpPr>
          <p:nvPr/>
        </p:nvSpPr>
        <p:spPr bwMode="auto">
          <a:xfrm>
            <a:off x="6519279" y="3990539"/>
            <a:ext cx="681514" cy="230028"/>
          </a:xfrm>
          <a:prstGeom prst="roundRect">
            <a:avLst>
              <a:gd name="adj" fmla="val 18754"/>
            </a:avLst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defRPr/>
            </a:pPr>
            <a:r>
              <a:rPr lang="de-DE" sz="630" b="1" dirty="0">
                <a:solidFill>
                  <a:srgbClr val="1F497D"/>
                </a:solidFill>
                <a:latin typeface="Arial"/>
                <a:ea typeface="MS PGothic" charset="0"/>
                <a:cs typeface="MS PGothic" charset="0"/>
              </a:rPr>
              <a:t>Supply Chain</a:t>
            </a:r>
            <a:endParaRPr lang="en-US" sz="630" b="1" dirty="0">
              <a:solidFill>
                <a:srgbClr val="1F497D"/>
              </a:solidFill>
              <a:latin typeface="Arial"/>
              <a:ea typeface="MS PGothic" charset="0"/>
              <a:cs typeface="MS PGothic" charset="0"/>
            </a:endParaRPr>
          </a:p>
        </p:txBody>
      </p:sp>
      <p:sp>
        <p:nvSpPr>
          <p:cNvPr id="371" name="Rounded Rectangle 370"/>
          <p:cNvSpPr>
            <a:spLocks noChangeArrowheads="1"/>
          </p:cNvSpPr>
          <p:nvPr/>
        </p:nvSpPr>
        <p:spPr bwMode="auto">
          <a:xfrm>
            <a:off x="7967590" y="3984898"/>
            <a:ext cx="680085" cy="230028"/>
          </a:xfrm>
          <a:prstGeom prst="roundRect">
            <a:avLst>
              <a:gd name="adj" fmla="val 7574"/>
            </a:avLst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defRPr/>
            </a:pPr>
            <a:r>
              <a:rPr lang="de-DE" sz="630" b="1" dirty="0">
                <a:solidFill>
                  <a:srgbClr val="1F497D"/>
                </a:solidFill>
                <a:latin typeface="Arial"/>
                <a:ea typeface="MS PGothic" charset="0"/>
                <a:cs typeface="MS PGothic" charset="0"/>
              </a:rPr>
              <a:t>Payment</a:t>
            </a:r>
            <a:endParaRPr lang="en-US" sz="630" b="1" dirty="0">
              <a:solidFill>
                <a:srgbClr val="1F497D"/>
              </a:solidFill>
              <a:latin typeface="Arial"/>
              <a:ea typeface="MS PGothic" charset="0"/>
              <a:cs typeface="MS PGothic" charset="0"/>
            </a:endParaRPr>
          </a:p>
        </p:txBody>
      </p:sp>
      <p:sp>
        <p:nvSpPr>
          <p:cNvPr id="372" name="Rounded Rectangle 371"/>
          <p:cNvSpPr>
            <a:spLocks noChangeArrowheads="1"/>
          </p:cNvSpPr>
          <p:nvPr/>
        </p:nvSpPr>
        <p:spPr bwMode="auto">
          <a:xfrm>
            <a:off x="6527277" y="2772606"/>
            <a:ext cx="681514" cy="230029"/>
          </a:xfrm>
          <a:prstGeom prst="roundRect">
            <a:avLst>
              <a:gd name="adj" fmla="val 7574"/>
            </a:avLst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defRPr/>
            </a:pPr>
            <a:r>
              <a:rPr lang="de-DE" sz="630" b="1" dirty="0" err="1">
                <a:solidFill>
                  <a:srgbClr val="1F497D"/>
                </a:solidFill>
                <a:latin typeface="Arial"/>
                <a:ea typeface="MS PGothic" charset="0"/>
                <a:cs typeface="MS PGothic" charset="0"/>
              </a:rPr>
              <a:t>Weather</a:t>
            </a:r>
            <a:endParaRPr lang="en-US" sz="630" b="1" dirty="0">
              <a:solidFill>
                <a:srgbClr val="1F497D"/>
              </a:solidFill>
              <a:latin typeface="Arial"/>
              <a:ea typeface="MS PGothic" charset="0"/>
              <a:cs typeface="MS PGothic" charset="0"/>
            </a:endParaRPr>
          </a:p>
        </p:txBody>
      </p:sp>
      <p:sp>
        <p:nvSpPr>
          <p:cNvPr id="373" name="Rounded Rectangle 372"/>
          <p:cNvSpPr>
            <a:spLocks noChangeArrowheads="1"/>
          </p:cNvSpPr>
          <p:nvPr/>
        </p:nvSpPr>
        <p:spPr bwMode="auto">
          <a:xfrm>
            <a:off x="7245940" y="2772606"/>
            <a:ext cx="681513" cy="230029"/>
          </a:xfrm>
          <a:prstGeom prst="roundRect">
            <a:avLst>
              <a:gd name="adj" fmla="val 15028"/>
            </a:avLst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defRPr/>
            </a:pPr>
            <a:r>
              <a:rPr lang="de-DE" sz="630" b="1" dirty="0" err="1">
                <a:solidFill>
                  <a:srgbClr val="1F497D"/>
                </a:solidFill>
                <a:latin typeface="Arial"/>
                <a:ea typeface="MS PGothic" charset="0"/>
                <a:cs typeface="MS PGothic" charset="0"/>
              </a:rPr>
              <a:t>Crowd</a:t>
            </a:r>
            <a:endParaRPr lang="en-US" sz="630" b="1" dirty="0">
              <a:solidFill>
                <a:srgbClr val="1F497D"/>
              </a:solidFill>
              <a:latin typeface="Arial"/>
              <a:ea typeface="MS PGothic" charset="0"/>
              <a:cs typeface="MS PGothic" charset="0"/>
            </a:endParaRPr>
          </a:p>
        </p:txBody>
      </p:sp>
      <p:sp>
        <p:nvSpPr>
          <p:cNvPr id="374" name="Rounded Rectangle 373"/>
          <p:cNvSpPr>
            <a:spLocks noChangeArrowheads="1"/>
          </p:cNvSpPr>
          <p:nvPr/>
        </p:nvSpPr>
        <p:spPr bwMode="auto">
          <a:xfrm>
            <a:off x="7976031" y="2772606"/>
            <a:ext cx="680085" cy="230029"/>
          </a:xfrm>
          <a:prstGeom prst="roundRect">
            <a:avLst>
              <a:gd name="adj" fmla="val 15028"/>
            </a:avLst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defRPr/>
            </a:pPr>
            <a:r>
              <a:rPr lang="de-DE" sz="630" b="1" dirty="0" err="1">
                <a:solidFill>
                  <a:srgbClr val="1F497D"/>
                </a:solidFill>
                <a:latin typeface="Arial"/>
                <a:ea typeface="MS PGothic" charset="0"/>
                <a:cs typeface="MS PGothic" charset="0"/>
              </a:rPr>
              <a:t>Social</a:t>
            </a:r>
            <a:endParaRPr lang="en-US" sz="630" b="1" dirty="0">
              <a:solidFill>
                <a:srgbClr val="1F497D"/>
              </a:solidFill>
              <a:latin typeface="Arial"/>
              <a:ea typeface="MS PGothic" charset="0"/>
              <a:cs typeface="MS PGothic" charset="0"/>
            </a:endParaRPr>
          </a:p>
        </p:txBody>
      </p:sp>
      <p:sp>
        <p:nvSpPr>
          <p:cNvPr id="403" name="Text Box 54"/>
          <p:cNvSpPr txBox="1">
            <a:spLocks noChangeArrowheads="1"/>
          </p:cNvSpPr>
          <p:nvPr/>
        </p:nvSpPr>
        <p:spPr bwMode="auto">
          <a:xfrm>
            <a:off x="4928029" y="1115938"/>
            <a:ext cx="745093" cy="11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de-DE" sz="810" b="1" kern="0" dirty="0">
                <a:solidFill>
                  <a:prstClr val="white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rPr>
              <a:t>End Users</a:t>
            </a:r>
            <a:endParaRPr kumimoji="1" lang="en-US" sz="810" b="1" kern="0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  <a:cs typeface="ＭＳ Ｐゴシック" charset="0"/>
            </a:endParaRPr>
          </a:p>
        </p:txBody>
      </p:sp>
      <p:sp>
        <p:nvSpPr>
          <p:cNvPr id="451" name="Rounded Rectangle 450"/>
          <p:cNvSpPr/>
          <p:nvPr/>
        </p:nvSpPr>
        <p:spPr bwMode="auto">
          <a:xfrm>
            <a:off x="4834670" y="2324617"/>
            <a:ext cx="711518" cy="221457"/>
          </a:xfrm>
          <a:prstGeom prst="roundRect">
            <a:avLst/>
          </a:prstGeom>
          <a:solidFill>
            <a:srgbClr val="F5BC0E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Requirements Management</a:t>
            </a:r>
          </a:p>
        </p:txBody>
      </p:sp>
      <p:sp>
        <p:nvSpPr>
          <p:cNvPr id="452" name="Rounded Rectangle 451"/>
          <p:cNvSpPr/>
          <p:nvPr/>
        </p:nvSpPr>
        <p:spPr bwMode="auto">
          <a:xfrm>
            <a:off x="3239724" y="2324337"/>
            <a:ext cx="711518" cy="221457"/>
          </a:xfrm>
          <a:prstGeom prst="roundRect">
            <a:avLst/>
          </a:prstGeom>
          <a:solidFill>
            <a:srgbClr val="F5BC0E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Asset Management</a:t>
            </a:r>
          </a:p>
        </p:txBody>
      </p:sp>
      <p:sp>
        <p:nvSpPr>
          <p:cNvPr id="453" name="Rounded Rectangle 452"/>
          <p:cNvSpPr/>
          <p:nvPr/>
        </p:nvSpPr>
        <p:spPr bwMode="auto">
          <a:xfrm>
            <a:off x="4040148" y="2306359"/>
            <a:ext cx="711518" cy="221457"/>
          </a:xfrm>
          <a:prstGeom prst="roundRect">
            <a:avLst/>
          </a:prstGeom>
          <a:solidFill>
            <a:srgbClr val="F5BC0E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2400" tIns="52749" rIns="32400" bIns="52749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kumimoji="1" lang="en-US" sz="630" kern="0" dirty="0">
                <a:latin typeface="Arial"/>
                <a:ea typeface="ＭＳ Ｐゴシック" charset="0"/>
                <a:cs typeface="ＭＳ Ｐゴシック" charset="0"/>
              </a:rPr>
              <a:t>Asset Performance</a:t>
            </a:r>
          </a:p>
        </p:txBody>
      </p:sp>
      <p:pic>
        <p:nvPicPr>
          <p:cNvPr id="454" name="Picture 453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711" y="2037316"/>
            <a:ext cx="370064" cy="347733"/>
          </a:xfrm>
          <a:prstGeom prst="rect">
            <a:avLst/>
          </a:prstGeom>
        </p:spPr>
      </p:pic>
      <p:pic>
        <p:nvPicPr>
          <p:cNvPr id="455" name="Picture 4" descr="http://www.multivu.com/players/English/7410451-whirlpool-smart-homes-ces-2015/gallery/image/c94bdc15-c2b2-45a0-a6fd-355c74dd1a2d.HR.jpg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1469" y="1845140"/>
            <a:ext cx="613264" cy="59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6" descr="http://www.cpsc.gov/PageFiles/71726/10048.jpg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025" y="1932923"/>
            <a:ext cx="459310" cy="56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106" descr="http://cdns2.freepik.com/free-photo/smartphone_318-2338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62" y="616423"/>
            <a:ext cx="181451" cy="23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8" name="Title 1"/>
          <p:cNvSpPr txBox="1">
            <a:spLocks/>
          </p:cNvSpPr>
          <p:nvPr/>
        </p:nvSpPr>
        <p:spPr>
          <a:xfrm>
            <a:off x="140261" y="408235"/>
            <a:ext cx="6578900" cy="397310"/>
          </a:xfrm>
          <a:prstGeom prst="rect">
            <a:avLst/>
          </a:prstGeom>
        </p:spPr>
        <p:txBody>
          <a:bodyPr/>
          <a:lstStyle>
            <a:lvl1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 kern="1200" spc="-50">
                <a:solidFill>
                  <a:srgbClr val="4FD9E7"/>
                </a:solidFill>
                <a:latin typeface="Helvetica"/>
                <a:ea typeface="MS PGothic" pitchFamily="34" charset="-128"/>
                <a:cs typeface="Helvetica"/>
              </a:defRPr>
            </a:lvl1pPr>
            <a:lvl2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4FD9E7"/>
                </a:solidFill>
                <a:latin typeface="Helvetica" charset="0"/>
                <a:ea typeface="MS PGothic" pitchFamily="34" charset="-128"/>
                <a:cs typeface="Helvetica" charset="0"/>
              </a:defRPr>
            </a:lvl2pPr>
            <a:lvl3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4FD9E7"/>
                </a:solidFill>
                <a:latin typeface="Helvetica" charset="0"/>
                <a:ea typeface="MS PGothic" pitchFamily="34" charset="-128"/>
                <a:cs typeface="Helvetica" charset="0"/>
              </a:defRPr>
            </a:lvl3pPr>
            <a:lvl4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4FD9E7"/>
                </a:solidFill>
                <a:latin typeface="Helvetica" charset="0"/>
                <a:ea typeface="MS PGothic" pitchFamily="34" charset="-128"/>
                <a:cs typeface="Helvetica" charset="0"/>
              </a:defRPr>
            </a:lvl4pPr>
            <a:lvl5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4FD9E7"/>
                </a:solidFill>
                <a:latin typeface="Helvetica" charset="0"/>
                <a:ea typeface="MS PGothic" pitchFamily="34" charset="-128"/>
                <a:cs typeface="Helvetica" charset="0"/>
              </a:defRPr>
            </a:lvl5pPr>
            <a:lvl6pPr marL="321419" algn="ctr" defTabSz="32141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00">
                <a:solidFill>
                  <a:srgbClr val="4FFAFF"/>
                </a:solidFill>
                <a:latin typeface="Lubalin for IBM Extra Light" charset="0"/>
                <a:ea typeface="ＭＳ Ｐゴシック" charset="0"/>
              </a:defRPr>
            </a:lvl6pPr>
            <a:lvl7pPr marL="642840" algn="ctr" defTabSz="32141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00">
                <a:solidFill>
                  <a:srgbClr val="4FFAFF"/>
                </a:solidFill>
                <a:latin typeface="Lubalin for IBM Extra Light" charset="0"/>
                <a:ea typeface="ＭＳ Ｐゴシック" charset="0"/>
              </a:defRPr>
            </a:lvl7pPr>
            <a:lvl8pPr marL="964259" algn="ctr" defTabSz="32141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00">
                <a:solidFill>
                  <a:srgbClr val="4FFAFF"/>
                </a:solidFill>
                <a:latin typeface="Lubalin for IBM Extra Light" charset="0"/>
                <a:ea typeface="ＭＳ Ｐゴシック" charset="0"/>
              </a:defRPr>
            </a:lvl8pPr>
            <a:lvl9pPr marL="1285679" algn="ctr" defTabSz="32141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00">
                <a:solidFill>
                  <a:srgbClr val="4FFAFF"/>
                </a:solidFill>
                <a:latin typeface="Lubalin for IBM Extra Light" charset="0"/>
                <a:ea typeface="ＭＳ Ｐゴシック" charset="0"/>
              </a:defRPr>
            </a:lvl9pPr>
          </a:lstStyle>
          <a:p>
            <a:r>
              <a:rPr lang="en-US" sz="2400" dirty="0" smtClean="0">
                <a:solidFill>
                  <a:srgbClr val="33918F"/>
                </a:solidFill>
                <a:latin typeface="HelvNeue for IBM"/>
              </a:rPr>
              <a:t>IBM IoT For Electronics</a:t>
            </a:r>
            <a:endParaRPr lang="en-US" sz="2400" dirty="0">
              <a:solidFill>
                <a:srgbClr val="33918F"/>
              </a:solidFill>
              <a:latin typeface="HelvNeue for IBM"/>
            </a:endParaRPr>
          </a:p>
        </p:txBody>
      </p:sp>
    </p:spTree>
    <p:extLst>
      <p:ext uri="{BB962C8B-B14F-4D97-AF65-F5344CB8AC3E}">
        <p14:creationId xmlns:p14="http://schemas.microsoft.com/office/powerpoint/2010/main" val="3693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563" y="411336"/>
            <a:ext cx="8809037" cy="729709"/>
          </a:xfrm>
        </p:spPr>
        <p:txBody>
          <a:bodyPr/>
          <a:lstStyle/>
          <a:p>
            <a:pPr eaLnBrk="1" hangingPunct="1"/>
            <a:r>
              <a:rPr lang="en-US" sz="2400" dirty="0" err="1"/>
              <a:t>IoT</a:t>
            </a:r>
            <a:r>
              <a:rPr lang="en-US" sz="2400" dirty="0"/>
              <a:t> is revolutionizing the market and a tremendous growth opportunity</a:t>
            </a:r>
          </a:p>
        </p:txBody>
      </p:sp>
      <p:grpSp>
        <p:nvGrpSpPr>
          <p:cNvPr id="5127" name="Group 20"/>
          <p:cNvGrpSpPr>
            <a:grpSpLocks/>
          </p:cNvGrpSpPr>
          <p:nvPr/>
        </p:nvGrpSpPr>
        <p:grpSpPr bwMode="auto">
          <a:xfrm>
            <a:off x="4348129" y="4258868"/>
            <a:ext cx="3933829" cy="584776"/>
            <a:chOff x="-94223" y="1425523"/>
            <a:chExt cx="3704737" cy="779965"/>
          </a:xfrm>
        </p:grpSpPr>
        <p:sp>
          <p:nvSpPr>
            <p:cNvPr id="5142" name="TextBox 11"/>
            <p:cNvSpPr txBox="1">
              <a:spLocks noChangeArrowheads="1"/>
            </p:cNvSpPr>
            <p:nvPr/>
          </p:nvSpPr>
          <p:spPr bwMode="auto">
            <a:xfrm>
              <a:off x="-94223" y="1483058"/>
              <a:ext cx="1621413" cy="697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800" b="1" dirty="0">
                  <a:solidFill>
                    <a:srgbClr val="33918F"/>
                  </a:solidFill>
                  <a:latin typeface="+mj-lt"/>
                </a:rPr>
                <a:t>400%</a:t>
              </a:r>
            </a:p>
          </p:txBody>
        </p:sp>
        <p:sp>
          <p:nvSpPr>
            <p:cNvPr id="5143" name="TextBox 12"/>
            <p:cNvSpPr txBox="1">
              <a:spLocks noChangeArrowheads="1"/>
            </p:cNvSpPr>
            <p:nvPr/>
          </p:nvSpPr>
          <p:spPr bwMode="auto">
            <a:xfrm>
              <a:off x="1527191" y="1425523"/>
              <a:ext cx="2083323" cy="779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Growth in Google search interest</a:t>
              </a:r>
              <a:endParaRPr lang="en-US" sz="1600" baseline="30000" dirty="0"/>
            </a:p>
          </p:txBody>
        </p:sp>
      </p:grpSp>
      <p:grpSp>
        <p:nvGrpSpPr>
          <p:cNvPr id="5128" name="Group 19"/>
          <p:cNvGrpSpPr>
            <a:grpSpLocks/>
          </p:cNvGrpSpPr>
          <p:nvPr/>
        </p:nvGrpSpPr>
        <p:grpSpPr bwMode="auto">
          <a:xfrm>
            <a:off x="152400" y="3616208"/>
            <a:ext cx="4084638" cy="615553"/>
            <a:chOff x="-1" y="2343689"/>
            <a:chExt cx="4084314" cy="821017"/>
          </a:xfrm>
        </p:grpSpPr>
        <p:sp>
          <p:nvSpPr>
            <p:cNvPr id="5140" name="TextBox 13"/>
            <p:cNvSpPr txBox="1">
              <a:spLocks noChangeArrowheads="1"/>
            </p:cNvSpPr>
            <p:nvPr/>
          </p:nvSpPr>
          <p:spPr bwMode="auto">
            <a:xfrm>
              <a:off x="-1" y="2378741"/>
              <a:ext cx="1621411" cy="69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800" b="1" dirty="0">
                  <a:solidFill>
                    <a:srgbClr val="33918F"/>
                  </a:solidFill>
                  <a:latin typeface="+mj-lt"/>
                </a:rPr>
                <a:t>75%</a:t>
              </a:r>
            </a:p>
          </p:txBody>
        </p:sp>
        <p:sp>
          <p:nvSpPr>
            <p:cNvPr id="5141" name="TextBox 14"/>
            <p:cNvSpPr txBox="1">
              <a:spLocks noChangeArrowheads="1"/>
            </p:cNvSpPr>
            <p:nvPr/>
          </p:nvSpPr>
          <p:spPr bwMode="auto">
            <a:xfrm>
              <a:off x="1621410" y="2343689"/>
              <a:ext cx="2462903" cy="82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of Companies are exploring</a:t>
              </a:r>
              <a:r>
                <a:rPr lang="en-US" dirty="0"/>
                <a:t> </a:t>
              </a:r>
              <a:r>
                <a:rPr lang="en-US" dirty="0" err="1"/>
                <a:t>IoT</a:t>
              </a:r>
              <a:endParaRPr lang="en-US" baseline="30000" dirty="0"/>
            </a:p>
          </p:txBody>
        </p:sp>
      </p:grpSp>
      <p:grpSp>
        <p:nvGrpSpPr>
          <p:cNvPr id="5129" name="Group 18"/>
          <p:cNvGrpSpPr>
            <a:grpSpLocks/>
          </p:cNvGrpSpPr>
          <p:nvPr/>
        </p:nvGrpSpPr>
        <p:grpSpPr bwMode="auto">
          <a:xfrm>
            <a:off x="152493" y="4246050"/>
            <a:ext cx="4084549" cy="830997"/>
            <a:chOff x="88" y="3333349"/>
            <a:chExt cx="4084226" cy="1108368"/>
          </a:xfrm>
        </p:grpSpPr>
        <p:sp>
          <p:nvSpPr>
            <p:cNvPr id="5138" name="TextBox 15"/>
            <p:cNvSpPr txBox="1">
              <a:spLocks noChangeArrowheads="1"/>
            </p:cNvSpPr>
            <p:nvPr/>
          </p:nvSpPr>
          <p:spPr bwMode="auto">
            <a:xfrm>
              <a:off x="88" y="3407659"/>
              <a:ext cx="1621412" cy="69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800" b="1" dirty="0">
                  <a:solidFill>
                    <a:srgbClr val="33918F"/>
                  </a:solidFill>
                  <a:latin typeface="+mj-lt"/>
                </a:rPr>
                <a:t>62%</a:t>
              </a:r>
            </a:p>
          </p:txBody>
        </p:sp>
        <p:sp>
          <p:nvSpPr>
            <p:cNvPr id="5139" name="TextBox 16"/>
            <p:cNvSpPr txBox="1">
              <a:spLocks noChangeArrowheads="1"/>
            </p:cNvSpPr>
            <p:nvPr/>
          </p:nvSpPr>
          <p:spPr bwMode="auto">
            <a:xfrm>
              <a:off x="1621411" y="3333349"/>
              <a:ext cx="2462903" cy="110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smtClean="0"/>
                <a:t>Of C-suite execs believe </a:t>
              </a:r>
              <a:r>
                <a:rPr lang="en-US" sz="1600" dirty="0"/>
                <a:t>failure to adopt </a:t>
              </a:r>
              <a:r>
                <a:rPr lang="en-US" sz="1600" dirty="0" err="1"/>
                <a:t>IoT</a:t>
              </a:r>
              <a:r>
                <a:rPr lang="en-US" sz="1600" dirty="0"/>
                <a:t> will </a:t>
              </a:r>
              <a:r>
                <a:rPr lang="en-US" sz="1600" dirty="0" smtClean="0"/>
                <a:t>mean getting </a:t>
              </a:r>
              <a:r>
                <a:rPr lang="en-US" sz="1600" dirty="0"/>
                <a:t>left behind</a:t>
              </a:r>
              <a:endParaRPr lang="en-US" sz="1600" baseline="30000" dirty="0"/>
            </a:p>
          </p:txBody>
        </p:sp>
      </p:grpSp>
      <p:sp>
        <p:nvSpPr>
          <p:cNvPr id="5130" name="TextBox 21"/>
          <p:cNvSpPr txBox="1">
            <a:spLocks noChangeArrowheads="1"/>
          </p:cNvSpPr>
          <p:nvPr/>
        </p:nvSpPr>
        <p:spPr bwMode="auto">
          <a:xfrm>
            <a:off x="1371600" y="1209355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 dirty="0">
                <a:solidFill>
                  <a:srgbClr val="33918F"/>
                </a:solidFill>
              </a:rPr>
              <a:t>Top 3 ways </a:t>
            </a:r>
            <a:r>
              <a:rPr lang="en-US" sz="2000" b="1" dirty="0" err="1">
                <a:solidFill>
                  <a:srgbClr val="33918F"/>
                </a:solidFill>
              </a:rPr>
              <a:t>IoT</a:t>
            </a:r>
            <a:r>
              <a:rPr lang="en-US" sz="2000" b="1" dirty="0">
                <a:solidFill>
                  <a:srgbClr val="33918F"/>
                </a:solidFill>
              </a:rPr>
              <a:t> will change how business operates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1765921" y="1650329"/>
            <a:ext cx="901083" cy="411835"/>
          </a:xfrm>
          <a:prstGeom prst="rect">
            <a:avLst/>
          </a:prstGeom>
          <a:solidFill>
            <a:srgbClr val="E99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765921" y="2171702"/>
            <a:ext cx="901083" cy="411835"/>
          </a:xfrm>
          <a:prstGeom prst="rect">
            <a:avLst/>
          </a:prstGeom>
          <a:solidFill>
            <a:srgbClr val="E99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765921" y="2731418"/>
            <a:ext cx="901083" cy="411835"/>
          </a:xfrm>
          <a:prstGeom prst="rect">
            <a:avLst/>
          </a:prstGeom>
          <a:solidFill>
            <a:srgbClr val="E99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5134" name="TextBox 25"/>
          <p:cNvSpPr txBox="1">
            <a:spLocks noChangeArrowheads="1"/>
          </p:cNvSpPr>
          <p:nvPr/>
        </p:nvSpPr>
        <p:spPr bwMode="auto">
          <a:xfrm>
            <a:off x="2819400" y="1741547"/>
            <a:ext cx="55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Unlock new revenue from existing products/service</a:t>
            </a:r>
          </a:p>
        </p:txBody>
      </p:sp>
      <p:sp>
        <p:nvSpPr>
          <p:cNvPr id="5135" name="TextBox 26"/>
          <p:cNvSpPr txBox="1">
            <a:spLocks noChangeArrowheads="1"/>
          </p:cNvSpPr>
          <p:nvPr/>
        </p:nvSpPr>
        <p:spPr bwMode="auto">
          <a:xfrm>
            <a:off x="2819400" y="2249378"/>
            <a:ext cx="55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Inspire new working practices or processes</a:t>
            </a:r>
          </a:p>
        </p:txBody>
      </p:sp>
      <p:sp>
        <p:nvSpPr>
          <p:cNvPr id="5136" name="TextBox 27"/>
          <p:cNvSpPr txBox="1">
            <a:spLocks noChangeArrowheads="1"/>
          </p:cNvSpPr>
          <p:nvPr/>
        </p:nvSpPr>
        <p:spPr bwMode="auto">
          <a:xfrm>
            <a:off x="2819400" y="2821536"/>
            <a:ext cx="55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Change or create new business model or strategy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448176" y="3616204"/>
            <a:ext cx="3933825" cy="584776"/>
            <a:chOff x="0" y="1425523"/>
            <a:chExt cx="3933304" cy="779967"/>
          </a:xfrm>
        </p:grpSpPr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>
              <a:off x="0" y="1483059"/>
              <a:ext cx="1621413" cy="69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800" b="1" dirty="0">
                  <a:solidFill>
                    <a:srgbClr val="33918F"/>
                  </a:solidFill>
                  <a:latin typeface="+mj-lt"/>
                </a:rPr>
                <a:t>36%</a:t>
              </a:r>
            </a:p>
          </p:txBody>
        </p: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1621411" y="1425523"/>
              <a:ext cx="2311893" cy="77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Growth in sensing, communicating devices</a:t>
              </a:r>
              <a:endParaRPr lang="en-US" sz="16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3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08" y="278147"/>
            <a:ext cx="8771867" cy="729709"/>
          </a:xfrm>
        </p:spPr>
        <p:txBody>
          <a:bodyPr/>
          <a:lstStyle/>
          <a:p>
            <a:r>
              <a:rPr lang="en-US" sz="2400" dirty="0"/>
              <a:t>Disruptors are utilizing the Internet of Things 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recomposing </a:t>
            </a:r>
            <a:r>
              <a:rPr lang="en-US" sz="2400" dirty="0"/>
              <a:t>their businesses by digital transformation</a:t>
            </a:r>
          </a:p>
        </p:txBody>
      </p:sp>
      <p:pic>
        <p:nvPicPr>
          <p:cNvPr id="4" name="Picture 3" descr="HybridCloud_Illustrations-06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901" y="2161432"/>
            <a:ext cx="2114453" cy="1498163"/>
          </a:xfrm>
          <a:prstGeom prst="rect">
            <a:avLst/>
          </a:prstGeom>
        </p:spPr>
      </p:pic>
      <p:pic>
        <p:nvPicPr>
          <p:cNvPr id="5" name="Picture 4" descr="HybridCloud_Illustrations-07.jpg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8543" y="2213766"/>
            <a:ext cx="2235344" cy="1347193"/>
          </a:xfrm>
          <a:prstGeom prst="rect">
            <a:avLst/>
          </a:prstGeom>
        </p:spPr>
      </p:pic>
      <p:pic>
        <p:nvPicPr>
          <p:cNvPr id="6" name="Picture 5" descr="Hybrid_ppt_more-05.jpg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38427" y="2057195"/>
            <a:ext cx="1820454" cy="1647077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4314" y="4042014"/>
            <a:ext cx="2446868" cy="73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15" rIns="91429" bIns="45715">
            <a:spAutoFit/>
          </a:bodyPr>
          <a:lstStyle>
            <a:lvl1pPr marL="117475" indent="-117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4813" indent="-173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400" b="0" u="none" dirty="0">
                <a:latin typeface="HelvNeue for IBM Light"/>
                <a:cs typeface="Helvetica"/>
              </a:rPr>
              <a:t>New apps </a:t>
            </a:r>
            <a:r>
              <a:rPr lang="en-US" sz="1400" b="0" u="none" dirty="0" smtClean="0">
                <a:latin typeface="HelvNeue for IBM Light"/>
                <a:cs typeface="Helvetica"/>
              </a:rPr>
              <a:t>are consolidating data and capabilities</a:t>
            </a:r>
            <a:r>
              <a:rPr lang="en-US" sz="1400" b="0" u="none" dirty="0">
                <a:latin typeface="HelvNeue for IBM Light"/>
                <a:cs typeface="Helvetica"/>
              </a:rPr>
              <a:t> </a:t>
            </a:r>
            <a:r>
              <a:rPr lang="en-US" sz="1400" b="0" u="none" dirty="0" smtClean="0">
                <a:latin typeface="HelvNeue for IBM Light"/>
                <a:cs typeface="Helvetica"/>
              </a:rPr>
              <a:t>to engage new audiences </a:t>
            </a:r>
            <a:endParaRPr lang="en-US" sz="1400" b="0" u="none" dirty="0">
              <a:latin typeface="HelvNeue for IBM Light"/>
              <a:cs typeface="Helvetic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56157" y="4042018"/>
            <a:ext cx="2486722" cy="116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15" rIns="91429" bIns="45715">
            <a:spAutoFit/>
          </a:bodyPr>
          <a:lstStyle>
            <a:lvl1pPr marL="117475" indent="-117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4813" indent="-173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ts val="200"/>
              </a:spcBef>
            </a:pPr>
            <a:r>
              <a:rPr lang="en-US" sz="1400" b="0" u="none" dirty="0">
                <a:latin typeface="HelvNeue for IBM Light"/>
                <a:cs typeface="Helvetica"/>
              </a:rPr>
              <a:t>Insight from nontraditional sources of data are being infused in business processes to create new business </a:t>
            </a:r>
            <a:r>
              <a:rPr lang="en-US" sz="1400" b="0" u="none" dirty="0" smtClean="0">
                <a:latin typeface="HelvNeue for IBM Light"/>
                <a:cs typeface="Helvetica"/>
              </a:rPr>
              <a:t>moments</a:t>
            </a:r>
            <a:endParaRPr lang="en-US" sz="1400" b="0" u="none" dirty="0">
              <a:latin typeface="HelvNeue for IBM Light"/>
              <a:cs typeface="Helvetic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66267" y="4042018"/>
            <a:ext cx="2509025" cy="95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15" rIns="91429" bIns="45715">
            <a:spAutoFit/>
          </a:bodyPr>
          <a:lstStyle>
            <a:lvl1pPr marL="117475" indent="-117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4813" indent="-173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400" b="0" u="none" dirty="0" smtClean="0">
                <a:latin typeface="HelvNeue for IBM Light"/>
                <a:cs typeface="Helvetica"/>
              </a:rPr>
              <a:t>New </a:t>
            </a:r>
            <a:r>
              <a:rPr lang="en-US" sz="1400" b="0" u="none" dirty="0">
                <a:latin typeface="HelvNeue for IBM Light"/>
                <a:cs typeface="Helvetica"/>
              </a:rPr>
              <a:t>innovations are composed leveraging digital services </a:t>
            </a:r>
            <a:r>
              <a:rPr lang="en-US" sz="1400" b="0" u="none" dirty="0" smtClean="0">
                <a:latin typeface="HelvNeue for IBM Light"/>
                <a:cs typeface="Helvetica"/>
              </a:rPr>
              <a:t>from</a:t>
            </a:r>
            <a:br>
              <a:rPr lang="en-US" sz="1400" b="0" u="none" dirty="0" smtClean="0">
                <a:latin typeface="HelvNeue for IBM Light"/>
                <a:cs typeface="Helvetica"/>
              </a:rPr>
            </a:br>
            <a:r>
              <a:rPr lang="en-US" sz="1400" b="0" u="none" dirty="0" smtClean="0">
                <a:latin typeface="HelvNeue for IBM Light"/>
                <a:cs typeface="Helvetica"/>
              </a:rPr>
              <a:t>a </a:t>
            </a:r>
            <a:r>
              <a:rPr lang="en-US" sz="1400" b="0" u="none" dirty="0">
                <a:latin typeface="HelvNeue for IBM Light"/>
                <a:cs typeface="Helvetica"/>
              </a:rPr>
              <a:t>broad ecosystem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14358" y="1546975"/>
            <a:ext cx="234679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17475" indent="-117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4813" indent="-173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none" dirty="0" smtClean="0">
                <a:solidFill>
                  <a:schemeClr val="bg1">
                    <a:lumMod val="50000"/>
                  </a:schemeClr>
                </a:solidFill>
                <a:latin typeface="HelvNeue for IBM Light"/>
                <a:cs typeface="Helvetica"/>
              </a:rPr>
              <a:t>New channels</a:t>
            </a:r>
          </a:p>
          <a:p>
            <a:pPr marL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none" dirty="0">
                <a:solidFill>
                  <a:schemeClr val="bg1">
                    <a:lumMod val="50000"/>
                  </a:schemeClr>
                </a:solidFill>
                <a:latin typeface="HelvNeue for IBM Light"/>
                <a:cs typeface="Helvetica"/>
              </a:rPr>
              <a:t>a</a:t>
            </a:r>
            <a:r>
              <a:rPr lang="en-US" b="1" u="none" dirty="0" smtClean="0">
                <a:solidFill>
                  <a:schemeClr val="bg1">
                    <a:lumMod val="50000"/>
                  </a:schemeClr>
                </a:solidFill>
                <a:latin typeface="HelvNeue for IBM Light"/>
                <a:cs typeface="Helvetica"/>
              </a:rPr>
              <a:t>nd business models</a:t>
            </a:r>
            <a:endParaRPr lang="en-US" b="1" u="none" dirty="0">
              <a:solidFill>
                <a:schemeClr val="bg1">
                  <a:lumMod val="50000"/>
                </a:schemeClr>
              </a:solidFill>
              <a:latin typeface="HelvNeue for IBM Light"/>
              <a:cs typeface="Helvetica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67096" y="1731640"/>
            <a:ext cx="193642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17475" indent="-117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4813" indent="-173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none" dirty="0" smtClean="0">
                <a:solidFill>
                  <a:schemeClr val="bg1">
                    <a:lumMod val="50000"/>
                  </a:schemeClr>
                </a:solidFill>
                <a:latin typeface="HelvNeue for IBM Light"/>
                <a:cs typeface="Helvetica"/>
              </a:rPr>
              <a:t>Digital Innovation</a:t>
            </a:r>
            <a:endParaRPr lang="en-US" b="1" u="none" dirty="0">
              <a:solidFill>
                <a:schemeClr val="bg1">
                  <a:lumMod val="50000"/>
                </a:schemeClr>
              </a:solidFill>
              <a:latin typeface="HelvNeue for IBM Light"/>
              <a:cs typeface="Helvetica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574283" y="1546975"/>
            <a:ext cx="1910779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17475" indent="-117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4813" indent="-173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none" dirty="0" smtClean="0">
                <a:solidFill>
                  <a:schemeClr val="bg1">
                    <a:lumMod val="50000"/>
                  </a:schemeClr>
                </a:solidFill>
                <a:latin typeface="HelvNeue for IBM Light"/>
                <a:cs typeface="Helvetica"/>
              </a:rPr>
              <a:t>Real time insight </a:t>
            </a:r>
          </a:p>
          <a:p>
            <a:pPr marL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none" dirty="0" smtClean="0">
                <a:solidFill>
                  <a:schemeClr val="bg1">
                    <a:lumMod val="50000"/>
                  </a:schemeClr>
                </a:solidFill>
                <a:latin typeface="HelvNeue for IBM Light"/>
                <a:cs typeface="Helvetica"/>
              </a:rPr>
              <a:t>driven processes</a:t>
            </a:r>
            <a:endParaRPr lang="en-US" b="1" u="none" dirty="0">
              <a:solidFill>
                <a:schemeClr val="bg1">
                  <a:lumMod val="50000"/>
                </a:schemeClr>
              </a:solidFill>
              <a:latin typeface="HelvNeue for IBM Light"/>
              <a:cs typeface="Helvetic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7200" y="3549804"/>
            <a:ext cx="2486722" cy="381000"/>
            <a:chOff x="457200" y="3824868"/>
            <a:chExt cx="2486722" cy="4572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57200" y="4282068"/>
              <a:ext cx="248672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25190" y="3824868"/>
              <a:ext cx="0" cy="4572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234024" y="3549804"/>
            <a:ext cx="2486722" cy="381000"/>
            <a:chOff x="457200" y="3824868"/>
            <a:chExt cx="2486722" cy="457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7200" y="4282068"/>
              <a:ext cx="248672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25190" y="3824868"/>
              <a:ext cx="0" cy="4572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069795" y="3549804"/>
            <a:ext cx="2486722" cy="381000"/>
            <a:chOff x="457200" y="3824868"/>
            <a:chExt cx="2486722" cy="4572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57200" y="4282068"/>
              <a:ext cx="248672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25190" y="3824868"/>
              <a:ext cx="0" cy="4572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078344" y="1393904"/>
            <a:ext cx="2853509" cy="3298903"/>
            <a:chOff x="2933374" y="1505415"/>
            <a:chExt cx="2853509" cy="412595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933374" y="1505415"/>
              <a:ext cx="0" cy="4125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86883" y="1505415"/>
              <a:ext cx="0" cy="4125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5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4" y="361144"/>
            <a:ext cx="8771867" cy="39731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latin typeface="HelvNeue for IBM"/>
              </a:rPr>
              <a:t>IoT</a:t>
            </a:r>
            <a:r>
              <a:rPr lang="en-US" sz="2400" dirty="0" smtClean="0">
                <a:latin typeface="HelvNeue for IBM"/>
              </a:rPr>
              <a:t> value is realized in four foundational areas</a:t>
            </a:r>
            <a:endParaRPr lang="en-US" sz="2400" dirty="0">
              <a:latin typeface="HelvNeue for IB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574" y="4081284"/>
            <a:ext cx="22352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>
              <a:defRPr/>
            </a:pPr>
            <a:r>
              <a:rPr lang="en-US" dirty="0">
                <a:solidFill>
                  <a:prstClr val="white"/>
                </a:solidFill>
                <a:latin typeface="Calibri"/>
                <a:sym typeface="Gill Sans" charset="0"/>
              </a:rPr>
              <a:t>Devices &amp; Networks</a:t>
            </a:r>
          </a:p>
        </p:txBody>
      </p:sp>
      <p:sp>
        <p:nvSpPr>
          <p:cNvPr id="21514" name="TextBox 12"/>
          <p:cNvSpPr txBox="1">
            <a:spLocks noChangeArrowheads="1"/>
          </p:cNvSpPr>
          <p:nvPr/>
        </p:nvSpPr>
        <p:spPr bwMode="auto">
          <a:xfrm>
            <a:off x="2570728" y="4078116"/>
            <a:ext cx="460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defTabSz="457189" eaLnBrk="1" hangingPunct="1"/>
            <a:r>
              <a:rPr lang="en-US" sz="2000" dirty="0"/>
              <a:t>Connecting what matters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29224" y="4441314"/>
            <a:ext cx="5786691" cy="446420"/>
            <a:chOff x="990452" y="1091113"/>
            <a:chExt cx="7620148" cy="586211"/>
          </a:xfrm>
        </p:grpSpPr>
        <p:pic>
          <p:nvPicPr>
            <p:cNvPr id="12" name="Picture 21" descr="42-IoT_Icons_051115_AllColorShape copy copy.ai-01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739" y="1142038"/>
              <a:ext cx="627707" cy="484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2" descr="43-IoT_Icons_051115_AllColorShape copy copy.ai-01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478" y="1112615"/>
              <a:ext cx="627707" cy="54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3" descr="44-IoT_Icons_051115_AllColorShape copy copy.ai-01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25" y="1155618"/>
              <a:ext cx="69409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4" descr="45-IoT_Icons_051115_AllColorShape copy copy.ai-01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064" y="1091113"/>
              <a:ext cx="712206" cy="586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5" descr="46-IoT_Icons_051115_AllColorShape copy copy.ai-01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232" y="1134116"/>
              <a:ext cx="724278" cy="50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6" descr="47-IoT_Icons_051115_AllColorShape copy copy.ai-01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1402" y="1112615"/>
              <a:ext cx="724277" cy="54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7" descr="48-IoT_Icons_051115_AllColorShape copy copy.ai-01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285" y="1173726"/>
              <a:ext cx="772563" cy="42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8" descr="49-IoT_Icons_051115_AllColorShape copy copy.ai-01.ep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452" y="1116009"/>
              <a:ext cx="555279" cy="536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54" descr="SP_Picto_Black_E&amp;U_OilDrill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155618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349578" y="1522303"/>
            <a:ext cx="2212975" cy="682625"/>
          </a:xfrm>
          <a:prstGeom prst="rect">
            <a:avLst/>
          </a:prstGeom>
          <a:solidFill>
            <a:srgbClr val="3AAAA7"/>
          </a:solidFill>
          <a:ln>
            <a:solidFill>
              <a:srgbClr val="3AAA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>
              <a:defRPr/>
            </a:pPr>
            <a:r>
              <a:rPr lang="en-US" dirty="0">
                <a:solidFill>
                  <a:prstClr val="white"/>
                </a:solidFill>
                <a:latin typeface="Calibri"/>
                <a:sym typeface="Gill Sans" charset="0"/>
              </a:rPr>
              <a:t>Industry Transformation</a:t>
            </a: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2570729" y="1509671"/>
            <a:ext cx="2877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defTabSz="457189" eaLnBrk="1" hangingPunct="1"/>
            <a:r>
              <a:rPr lang="en-US" sz="2000" dirty="0"/>
              <a:t>Evolving new business </a:t>
            </a:r>
          </a:p>
          <a:p>
            <a:pPr defTabSz="457189" eaLnBrk="1" hangingPunct="1"/>
            <a:r>
              <a:rPr lang="en-US" sz="2000" dirty="0"/>
              <a:t>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8569" y="1678948"/>
            <a:ext cx="205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IoT for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Electronics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574" y="2377033"/>
            <a:ext cx="2211388" cy="693737"/>
          </a:xfrm>
          <a:prstGeom prst="rect">
            <a:avLst/>
          </a:prstGeom>
          <a:solidFill>
            <a:srgbClr val="00D96E"/>
          </a:solidFill>
          <a:ln>
            <a:solidFill>
              <a:srgbClr val="00D9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Calibri"/>
                <a:sym typeface="Gill Sans" charset="0"/>
              </a:rPr>
              <a:t>Applications &amp; Solutions</a:t>
            </a:r>
          </a:p>
        </p:txBody>
      </p:sp>
      <p:sp>
        <p:nvSpPr>
          <p:cNvPr id="21512" name="TextBox 10"/>
          <p:cNvSpPr txBox="1">
            <a:spLocks noChangeArrowheads="1"/>
          </p:cNvSpPr>
          <p:nvPr/>
        </p:nvSpPr>
        <p:spPr bwMode="auto">
          <a:xfrm>
            <a:off x="2570727" y="2369957"/>
            <a:ext cx="31826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defTabSz="457189" eaLnBrk="1" hangingPunct="1"/>
            <a:r>
              <a:rPr lang="en-US" sz="2000" dirty="0"/>
              <a:t>Optimizing operations and enhancing performance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08570" y="2552030"/>
            <a:ext cx="264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Maximo,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TRIRIGA,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PMQ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574" y="3241792"/>
            <a:ext cx="22352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  <a:sym typeface="Gill Sans" charset="0"/>
              </a:rPr>
              <a:t>Platforms</a:t>
            </a:r>
          </a:p>
        </p:txBody>
      </p:sp>
      <p:sp>
        <p:nvSpPr>
          <p:cNvPr id="21513" name="TextBox 11"/>
          <p:cNvSpPr txBox="1">
            <a:spLocks noChangeArrowheads="1"/>
          </p:cNvSpPr>
          <p:nvPr/>
        </p:nvSpPr>
        <p:spPr bwMode="auto">
          <a:xfrm>
            <a:off x="2570728" y="3230749"/>
            <a:ext cx="30662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defTabSz="457189" eaLnBrk="1" hangingPunct="1"/>
            <a:r>
              <a:rPr lang="en-US" sz="2000" dirty="0"/>
              <a:t>Building and managing IoT solutions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08570" y="3156292"/>
            <a:ext cx="315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Continuous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Engineering,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defTabSz="457189"/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IoT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Foundation,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IoT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Real-time Insights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8570" y="1124699"/>
            <a:ext cx="272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Representative Products</a:t>
            </a:r>
          </a:p>
        </p:txBody>
      </p:sp>
    </p:spTree>
    <p:extLst>
      <p:ext uri="{BB962C8B-B14F-4D97-AF65-F5344CB8AC3E}">
        <p14:creationId xmlns:p14="http://schemas.microsoft.com/office/powerpoint/2010/main" val="36814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8025" y="1385133"/>
            <a:ext cx="896597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  </a:t>
            </a:r>
            <a:r>
              <a:rPr lang="en-US" altLang="en-US" sz="1800" dirty="0" smtClean="0"/>
              <a:t>Connect any devices</a:t>
            </a: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     Pull </a:t>
            </a:r>
            <a:r>
              <a:rPr lang="en-US" altLang="en-US" sz="1800" dirty="0"/>
              <a:t>your data </a:t>
            </a:r>
            <a:r>
              <a:rPr lang="en-US" altLang="en-US" sz="1800" dirty="0" smtClean="0"/>
              <a:t>into </a:t>
            </a:r>
            <a:r>
              <a:rPr lang="en-US" altLang="en-US" sz="1800" dirty="0"/>
              <a:t>the cloud…..shared, dedicated, or even on </a:t>
            </a:r>
            <a:r>
              <a:rPr lang="en-US" altLang="en-US" sz="1800" dirty="0" smtClean="0"/>
              <a:t>premise</a:t>
            </a: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     Integrate </a:t>
            </a:r>
            <a:r>
              <a:rPr lang="en-US" altLang="en-US" sz="1800" dirty="0"/>
              <a:t>your data with all forms of external and internal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     Use </a:t>
            </a:r>
            <a:r>
              <a:rPr lang="en-US" altLang="en-US" sz="1800" dirty="0"/>
              <a:t>powerful </a:t>
            </a:r>
            <a:r>
              <a:rPr lang="en-US" altLang="en-US" sz="1800" dirty="0" smtClean="0"/>
              <a:t>analytics </a:t>
            </a:r>
            <a:r>
              <a:rPr lang="en-US" altLang="en-US" sz="1800" dirty="0"/>
              <a:t>on this data to create insights that matter to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     Build </a:t>
            </a:r>
            <a:r>
              <a:rPr lang="en-US" altLang="en-US" sz="1800" dirty="0"/>
              <a:t>applications to use those insights to engage with your things and your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r>
              <a:rPr lang="en-US" altLang="en-US" sz="1600" i="1" dirty="0" smtClean="0"/>
              <a:t>IBM </a:t>
            </a:r>
            <a:r>
              <a:rPr lang="en-US" altLang="en-US" sz="1600" i="1" dirty="0"/>
              <a:t>is bringing the power of our cloud, analytics, transformation, and ecosystem through the IBM IoT </a:t>
            </a:r>
            <a:r>
              <a:rPr lang="en-US" altLang="en-US" sz="1600" i="1" dirty="0" smtClean="0"/>
              <a:t>platform </a:t>
            </a:r>
            <a:r>
              <a:rPr lang="en-US" altLang="en-US" sz="1600" i="1" dirty="0"/>
              <a:t>to help clients to leverage The Internet of Things to create new value and new ways of working.  </a:t>
            </a:r>
            <a:endParaRPr lang="en-US" altLang="en-US" sz="1600" i="1" dirty="0" smtClean="0"/>
          </a:p>
          <a:p>
            <a:r>
              <a:rPr lang="en-US" altLang="en-US" sz="1600" i="1" dirty="0" smtClean="0"/>
              <a:t>We </a:t>
            </a:r>
            <a:r>
              <a:rPr lang="en-US" altLang="en-US" sz="1600" i="1" dirty="0"/>
              <a:t>are using our industrial strength capabilities and services to bring together people, process and now things in amazing new ways.</a:t>
            </a:r>
            <a:endParaRPr lang="en-US" altLang="en-US" sz="18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2133" y="342380"/>
            <a:ext cx="8771867" cy="403466"/>
          </a:xfrm>
        </p:spPr>
        <p:txBody>
          <a:bodyPr>
            <a:noAutofit/>
          </a:bodyPr>
          <a:lstStyle/>
          <a:p>
            <a:r>
              <a:rPr lang="en-GB" sz="2400" dirty="0" smtClean="0"/>
              <a:t>The IBM </a:t>
            </a:r>
            <a:r>
              <a:rPr lang="en-GB" sz="2400" dirty="0" err="1" smtClean="0"/>
              <a:t>IoT</a:t>
            </a:r>
            <a:r>
              <a:rPr lang="en-GB" sz="2400" dirty="0" smtClean="0"/>
              <a:t> platform -</a:t>
            </a:r>
            <a:br>
              <a:rPr lang="en-GB" sz="2400" dirty="0" smtClean="0"/>
            </a:br>
            <a:r>
              <a:rPr lang="en-GB" sz="2400" dirty="0" smtClean="0"/>
              <a:t>The first step to transforming with the Internet of Things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00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4416930" y="1206711"/>
            <a:ext cx="1805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Abadi MT Condensed Extra Bold"/>
                <a:cs typeface="Abadi MT Condensed Extra Bold"/>
              </a:rPr>
              <a:t>Third Party Apps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637" y="1663967"/>
            <a:ext cx="4129206" cy="3077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900" b="1" kern="0" dirty="0">
                <a:latin typeface="Arial"/>
                <a:ea typeface="MS PGothic" pitchFamily="34" charset="-128"/>
                <a:cs typeface="Arial"/>
              </a:rPr>
              <a:t>IBM </a:t>
            </a:r>
            <a:r>
              <a:rPr lang="en-US" sz="1900" b="1" kern="0" dirty="0" err="1">
                <a:latin typeface="Arial"/>
                <a:ea typeface="MS PGothic" pitchFamily="34" charset="-128"/>
                <a:cs typeface="Arial"/>
              </a:rPr>
              <a:t>IoT</a:t>
            </a:r>
            <a:r>
              <a:rPr lang="en-US" sz="1900" b="1" kern="0" dirty="0">
                <a:latin typeface="Arial"/>
                <a:ea typeface="MS PGothic" pitchFamily="34" charset="-128"/>
                <a:cs typeface="Arial"/>
              </a:rPr>
              <a:t> Foundation Offerings</a:t>
            </a:r>
          </a:p>
          <a:p>
            <a:endParaRPr lang="en-US" sz="1400" kern="0" dirty="0">
              <a:solidFill>
                <a:srgbClr val="558ED5"/>
              </a:solidFill>
              <a:latin typeface="Arial"/>
              <a:cs typeface="Arial"/>
            </a:endParaRPr>
          </a:p>
          <a:p>
            <a:r>
              <a:rPr lang="en-US" sz="1400" b="1" kern="0" dirty="0" smtClean="0">
                <a:solidFill>
                  <a:srgbClr val="2C9DCA"/>
                </a:solidFill>
                <a:latin typeface="Arial"/>
                <a:cs typeface="Arial"/>
              </a:rPr>
              <a:t>IBM </a:t>
            </a:r>
            <a:r>
              <a:rPr lang="en-US" sz="1400" b="1" kern="0" dirty="0" err="1" smtClean="0">
                <a:solidFill>
                  <a:srgbClr val="2C9DCA"/>
                </a:solidFill>
                <a:latin typeface="Arial"/>
                <a:cs typeface="Arial"/>
              </a:rPr>
              <a:t>IoT</a:t>
            </a:r>
            <a:r>
              <a:rPr lang="en-US" sz="1400" b="1" kern="0" dirty="0" smtClean="0">
                <a:solidFill>
                  <a:srgbClr val="2C9DCA"/>
                </a:solidFill>
                <a:latin typeface="Arial"/>
                <a:cs typeface="Arial"/>
              </a:rPr>
              <a:t> Foundation Connect</a:t>
            </a:r>
          </a:p>
          <a:p>
            <a:r>
              <a:rPr lang="en-US" sz="1000" kern="0" dirty="0" smtClean="0">
                <a:solidFill>
                  <a:prstClr val="black"/>
                </a:solidFill>
                <a:latin typeface="Arial"/>
                <a:cs typeface="Arial"/>
              </a:rPr>
              <a:t>Attach, Collect &amp; Organize, Device Management, Secure Connectivity, Visualization</a:t>
            </a:r>
          </a:p>
          <a:p>
            <a:endParaRPr lang="en-US" sz="1400" kern="0" dirty="0">
              <a:solidFill>
                <a:srgbClr val="12A7F5"/>
              </a:solidFill>
              <a:latin typeface="Arial"/>
              <a:cs typeface="Arial"/>
            </a:endParaRPr>
          </a:p>
          <a:p>
            <a:r>
              <a:rPr lang="en-US" sz="1400" b="1" kern="0" dirty="0" smtClean="0">
                <a:solidFill>
                  <a:srgbClr val="2C9DCA"/>
                </a:solidFill>
                <a:latin typeface="Arial"/>
                <a:cs typeface="Arial"/>
              </a:rPr>
              <a:t>IBM </a:t>
            </a:r>
            <a:r>
              <a:rPr lang="en-US" sz="1400" b="1" kern="0" dirty="0" err="1">
                <a:solidFill>
                  <a:srgbClr val="2C9DCA"/>
                </a:solidFill>
                <a:latin typeface="Arial"/>
                <a:cs typeface="Arial"/>
              </a:rPr>
              <a:t>IoT</a:t>
            </a:r>
            <a:r>
              <a:rPr lang="en-US" sz="1400" b="1" kern="0" dirty="0">
                <a:solidFill>
                  <a:srgbClr val="2C9DCA"/>
                </a:solidFill>
                <a:latin typeface="Arial"/>
                <a:cs typeface="Arial"/>
              </a:rPr>
              <a:t> Foundation Information </a:t>
            </a:r>
            <a:r>
              <a:rPr lang="en-US" sz="1400" b="1" kern="0" dirty="0" smtClean="0">
                <a:solidFill>
                  <a:srgbClr val="2C9DCA"/>
                </a:solidFill>
                <a:latin typeface="Arial"/>
                <a:cs typeface="Arial"/>
              </a:rPr>
              <a:t>Management</a:t>
            </a:r>
          </a:p>
          <a:p>
            <a:r>
              <a:rPr lang="en-US" sz="1000" kern="0" dirty="0" smtClean="0">
                <a:solidFill>
                  <a:prstClr val="black"/>
                </a:solidFill>
                <a:latin typeface="Arial"/>
                <a:cs typeface="Arial"/>
              </a:rPr>
              <a:t>Storage &amp; Archive, Metadata Management, Reporting, Streaming data, Parsing and Transformation, Manage unstructured data</a:t>
            </a:r>
          </a:p>
          <a:p>
            <a:endParaRPr lang="en-US" sz="1400" kern="0" dirty="0" smtClean="0">
              <a:solidFill>
                <a:srgbClr val="2C9DCA"/>
              </a:solidFill>
              <a:latin typeface="Arial"/>
              <a:cs typeface="Arial"/>
            </a:endParaRPr>
          </a:p>
          <a:p>
            <a:r>
              <a:rPr lang="en-US" sz="1400" b="1" kern="0" dirty="0" smtClean="0">
                <a:solidFill>
                  <a:srgbClr val="2C9DCA"/>
                </a:solidFill>
                <a:latin typeface="Arial"/>
                <a:cs typeface="Arial"/>
              </a:rPr>
              <a:t>IBM </a:t>
            </a:r>
            <a:r>
              <a:rPr lang="en-US" sz="1400" b="1" kern="0" dirty="0" err="1" smtClean="0">
                <a:solidFill>
                  <a:srgbClr val="2C9DCA"/>
                </a:solidFill>
                <a:latin typeface="Arial"/>
                <a:cs typeface="Arial"/>
              </a:rPr>
              <a:t>IoT</a:t>
            </a:r>
            <a:r>
              <a:rPr lang="en-US" sz="1400" b="1" kern="0" dirty="0" smtClean="0">
                <a:solidFill>
                  <a:srgbClr val="2C9DCA"/>
                </a:solidFill>
                <a:latin typeface="Arial"/>
                <a:cs typeface="Arial"/>
              </a:rPr>
              <a:t> Foundation Analytics</a:t>
            </a:r>
          </a:p>
          <a:p>
            <a:r>
              <a:rPr lang="en-US" sz="1000" kern="0" dirty="0" smtClean="0">
                <a:latin typeface="Arial"/>
                <a:cs typeface="Arial"/>
              </a:rPr>
              <a:t>Predictive, Cognitive, Real-time, and Contextual</a:t>
            </a:r>
          </a:p>
          <a:p>
            <a:endParaRPr lang="en-US" sz="1400" kern="0" dirty="0" smtClean="0">
              <a:solidFill>
                <a:srgbClr val="2C9DCA"/>
              </a:solidFill>
              <a:latin typeface="Arial"/>
              <a:cs typeface="Arial"/>
            </a:endParaRPr>
          </a:p>
          <a:p>
            <a:r>
              <a:rPr lang="en-US" sz="1400" b="1" kern="0" dirty="0" smtClean="0">
                <a:solidFill>
                  <a:srgbClr val="2C9DCA"/>
                </a:solidFill>
                <a:latin typeface="Arial"/>
                <a:cs typeface="Arial"/>
              </a:rPr>
              <a:t>IBM </a:t>
            </a:r>
            <a:r>
              <a:rPr lang="en-US" sz="1400" b="1" kern="0" dirty="0" err="1" smtClean="0">
                <a:solidFill>
                  <a:srgbClr val="2C9DCA"/>
                </a:solidFill>
                <a:latin typeface="Arial"/>
                <a:cs typeface="Arial"/>
              </a:rPr>
              <a:t>IoT</a:t>
            </a:r>
            <a:r>
              <a:rPr lang="en-US" sz="1400" b="1" kern="0" dirty="0" smtClean="0">
                <a:solidFill>
                  <a:srgbClr val="2C9DCA"/>
                </a:solidFill>
                <a:latin typeface="Arial"/>
                <a:cs typeface="Arial"/>
              </a:rPr>
              <a:t> Foundation Risk Management</a:t>
            </a:r>
          </a:p>
          <a:p>
            <a:r>
              <a:rPr lang="en-US" sz="1000" kern="0" dirty="0" smtClean="0">
                <a:solidFill>
                  <a:prstClr val="black"/>
                </a:solidFill>
                <a:latin typeface="Arial"/>
                <a:cs typeface="Arial"/>
              </a:rPr>
              <a:t>Security Analytics, Data Protection, Auditing/Logging,</a:t>
            </a:r>
            <a:br>
              <a:rPr lang="en-US" sz="1000" kern="0" dirty="0" smtClean="0">
                <a:solidFill>
                  <a:prstClr val="black"/>
                </a:solidFill>
                <a:latin typeface="Arial"/>
                <a:cs typeface="Arial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Arial"/>
                <a:cs typeface="Arial"/>
              </a:rPr>
              <a:t>Firmware Updates, Key/Cert </a:t>
            </a:r>
            <a:r>
              <a:rPr lang="en-US" sz="1000" kern="0" dirty="0" err="1" smtClean="0">
                <a:solidFill>
                  <a:prstClr val="black"/>
                </a:solidFill>
                <a:latin typeface="Arial"/>
                <a:cs typeface="Arial"/>
              </a:rPr>
              <a:t>Mgmt</a:t>
            </a:r>
            <a:r>
              <a:rPr lang="en-US" sz="1000" kern="0" dirty="0" smtClean="0">
                <a:solidFill>
                  <a:prstClr val="black"/>
                </a:solidFill>
                <a:latin typeface="Arial"/>
                <a:cs typeface="Arial"/>
              </a:rPr>
              <a:t>, Org Specific Security</a:t>
            </a:r>
            <a:endParaRPr lang="en-US" sz="10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72973" y="1137039"/>
            <a:ext cx="1741114" cy="23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Abadi MT Condensed Extra Bold"/>
                <a:cs typeface="Abadi MT Condensed Extra Bold"/>
              </a:rPr>
              <a:t>Third Party Apps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 bwMode="auto">
          <a:xfrm>
            <a:off x="470637" y="482204"/>
            <a:ext cx="3514172" cy="100670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4283" tIns="32142" rIns="64283" bIns="32142" numCol="1" anchor="t" anchorCtr="0" compatLnSpc="1">
            <a:prstTxWarp prst="textNoShape">
              <a:avLst/>
            </a:prstTxWarp>
            <a:spAutoFit/>
          </a:bodyPr>
          <a:lstStyle>
            <a:lvl1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 spc="-50">
                <a:solidFill>
                  <a:srgbClr val="339C96"/>
                </a:solidFill>
                <a:latin typeface="HelvNeue for IBM Light"/>
                <a:ea typeface="MS PGothic" pitchFamily="34" charset="-128"/>
                <a:cs typeface="HelvNeue for IBM Light"/>
              </a:defRPr>
            </a:lvl1pPr>
            <a:lvl2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4FD9E7"/>
                </a:solidFill>
                <a:latin typeface="HelvNeue for IBM Light" charset="0"/>
                <a:ea typeface="MS PGothic" pitchFamily="34" charset="-128"/>
                <a:cs typeface="HelvNeue for IBM Light" charset="0"/>
              </a:defRPr>
            </a:lvl2pPr>
            <a:lvl3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4FD9E7"/>
                </a:solidFill>
                <a:latin typeface="HelvNeue for IBM Light" charset="0"/>
                <a:ea typeface="MS PGothic" pitchFamily="34" charset="-128"/>
                <a:cs typeface="HelvNeue for IBM Light" charset="0"/>
              </a:defRPr>
            </a:lvl3pPr>
            <a:lvl4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4FD9E7"/>
                </a:solidFill>
                <a:latin typeface="HelvNeue for IBM Light" charset="0"/>
                <a:ea typeface="MS PGothic" pitchFamily="34" charset="-128"/>
                <a:cs typeface="HelvNeue for IBM Light" charset="0"/>
              </a:defRPr>
            </a:lvl4pPr>
            <a:lvl5pPr algn="l" defTabSz="3190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4FD9E7"/>
                </a:solidFill>
                <a:latin typeface="HelvNeue for IBM Light" charset="0"/>
                <a:ea typeface="MS PGothic" pitchFamily="34" charset="-128"/>
                <a:cs typeface="HelvNeue for IBM Light" charset="0"/>
              </a:defRPr>
            </a:lvl5pPr>
            <a:lvl6pPr marL="321419" algn="ctr" defTabSz="32141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00">
                <a:solidFill>
                  <a:srgbClr val="4FFAFF"/>
                </a:solidFill>
                <a:latin typeface="Lubalin for IBM Extra Light" charset="0"/>
                <a:ea typeface="ＭＳ Ｐゴシック" charset="0"/>
              </a:defRPr>
            </a:lvl6pPr>
            <a:lvl7pPr marL="642840" algn="ctr" defTabSz="32141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00">
                <a:solidFill>
                  <a:srgbClr val="4FFAFF"/>
                </a:solidFill>
                <a:latin typeface="Lubalin for IBM Extra Light" charset="0"/>
                <a:ea typeface="ＭＳ Ｐゴシック" charset="0"/>
              </a:defRPr>
            </a:lvl7pPr>
            <a:lvl8pPr marL="964259" algn="ctr" defTabSz="32141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00">
                <a:solidFill>
                  <a:srgbClr val="4FFAFF"/>
                </a:solidFill>
                <a:latin typeface="Lubalin for IBM Extra Light" charset="0"/>
                <a:ea typeface="ＭＳ Ｐゴシック" charset="0"/>
              </a:defRPr>
            </a:lvl8pPr>
            <a:lvl9pPr marL="1285679" algn="ctr" defTabSz="32141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00">
                <a:solidFill>
                  <a:srgbClr val="4FFAFF"/>
                </a:solidFill>
                <a:latin typeface="Lubalin for IBM Extra Light" charset="0"/>
                <a:ea typeface="ＭＳ Ｐゴシック" charset="0"/>
              </a:defRPr>
            </a:lvl9pPr>
          </a:lstStyle>
          <a:p>
            <a:r>
              <a:rPr lang="en-GB" sz="2400" dirty="0" smtClean="0"/>
              <a:t>The IBM </a:t>
            </a:r>
            <a:r>
              <a:rPr lang="en-GB" sz="2400" dirty="0" err="1" smtClean="0"/>
              <a:t>IoT</a:t>
            </a:r>
            <a:r>
              <a:rPr lang="en-GB" sz="2400" dirty="0" smtClean="0"/>
              <a:t> Foundation -</a:t>
            </a:r>
            <a:br>
              <a:rPr lang="en-GB" sz="2400" dirty="0" smtClean="0"/>
            </a:br>
            <a:r>
              <a:rPr lang="en-GB" sz="2200" dirty="0" smtClean="0"/>
              <a:t>Everything </a:t>
            </a:r>
            <a:r>
              <a:rPr lang="en-GB" sz="2200" dirty="0"/>
              <a:t>you need to Innovate with </a:t>
            </a:r>
            <a:r>
              <a:rPr lang="en-GB" sz="2200" dirty="0" err="1" smtClean="0"/>
              <a:t>IoT</a:t>
            </a:r>
            <a:r>
              <a:rPr lang="en-GB" sz="2200" dirty="0" smtClean="0"/>
              <a:t>  </a:t>
            </a:r>
            <a:endParaRPr lang="en-GB" sz="2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24828" y="2010253"/>
            <a:ext cx="38921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4828" y="4940332"/>
            <a:ext cx="38921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94" y="157655"/>
            <a:ext cx="3426009" cy="48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03" y="337186"/>
            <a:ext cx="7286501" cy="729709"/>
          </a:xfrm>
        </p:spPr>
        <p:txBody>
          <a:bodyPr/>
          <a:lstStyle/>
          <a:p>
            <a:r>
              <a:rPr lang="en-GB" sz="2400" dirty="0" smtClean="0"/>
              <a:t>IBM </a:t>
            </a:r>
            <a:r>
              <a:rPr lang="en-GB" sz="2400" dirty="0" err="1" smtClean="0"/>
              <a:t>IoT</a:t>
            </a:r>
            <a:r>
              <a:rPr lang="en-GB" sz="2400" dirty="0" smtClean="0"/>
              <a:t> Foundation Connect &amp; Information Management expand capabilities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9597" y="1339937"/>
            <a:ext cx="3854724" cy="314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1" tIns="42856" rIns="85711" bIns="42856"/>
          <a:lstStyle>
            <a:lvl1pPr marL="342900" indent="-342900" algn="l" defTabSz="319088" rtl="0" eaLnBrk="0" fontAlgn="base" hangingPunct="0">
              <a:lnSpc>
                <a:spcPct val="15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1pPr>
            <a:lvl2pPr marL="285750" indent="-285750" algn="l" defTabSz="319088" rtl="0" eaLnBrk="0" fontAlgn="base" hangingPunct="0">
              <a:lnSpc>
                <a:spcPct val="150000"/>
              </a:lnSpc>
              <a:spcBef>
                <a:spcPts val="1075"/>
              </a:spcBef>
              <a:spcAft>
                <a:spcPct val="0"/>
              </a:spcAft>
              <a:buClr>
                <a:srgbClr val="4FFAFF"/>
              </a:buClr>
              <a:buFont typeface="Arial" panose="020B0604020202020204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2pPr>
            <a:lvl3pPr marL="1143000" indent="-228600" algn="l" defTabSz="319088" rtl="0" eaLnBrk="0" fontAlgn="base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rgbClr val="4FFAFF"/>
              </a:buClr>
              <a:defRPr lang="en-US" sz="1200" kern="1200" dirty="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3pPr>
            <a:lvl4pPr marL="74613" indent="-7461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SzPct val="125000"/>
              <a:buFont typeface="Arial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HelvNeue for IBM" charset="0"/>
                <a:cs typeface="HelvNeue for IBM Light"/>
              </a:defRPr>
            </a:lvl4pPr>
            <a:lvl5pPr marL="307975" indent="-14446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Font typeface="Arial" panose="020B0604020202020204" pitchFamily="34" charset="0"/>
              <a:buChar char="–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5pPr>
            <a:lvl6pPr marL="176780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229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64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06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</a:rPr>
              <a:t>Today …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</a:rPr>
              <a:t>Composable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 services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Rapid innovation with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</a:rPr>
              <a:t>Bluemix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Dashboard/console for each service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Pricing per service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Integrate at the application level 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Focused on device connectivity &amp; data storage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94217" y="1336890"/>
            <a:ext cx="3854724" cy="314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1" tIns="42856" rIns="85711" bIns="42856"/>
          <a:lstStyle>
            <a:lvl1pPr marL="342900" indent="-342900" algn="l" defTabSz="319088" rtl="0" eaLnBrk="0" fontAlgn="base" hangingPunct="0">
              <a:lnSpc>
                <a:spcPct val="15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1pPr>
            <a:lvl2pPr marL="285750" indent="-285750" algn="l" defTabSz="319088" rtl="0" eaLnBrk="0" fontAlgn="base" hangingPunct="0">
              <a:lnSpc>
                <a:spcPct val="150000"/>
              </a:lnSpc>
              <a:spcBef>
                <a:spcPts val="1075"/>
              </a:spcBef>
              <a:spcAft>
                <a:spcPct val="0"/>
              </a:spcAft>
              <a:buClr>
                <a:srgbClr val="4FFAFF"/>
              </a:buClr>
              <a:buFont typeface="Arial" panose="020B0604020202020204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2pPr>
            <a:lvl3pPr marL="1143000" indent="-228600" algn="l" defTabSz="319088" rtl="0" eaLnBrk="0" fontAlgn="base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rgbClr val="4FFAFF"/>
              </a:buClr>
              <a:defRPr lang="en-US" sz="1200" kern="1200" dirty="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3pPr>
            <a:lvl4pPr marL="74613" indent="-7461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SzPct val="125000"/>
              <a:buFont typeface="Arial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HelvNeue for IBM" charset="0"/>
                <a:cs typeface="HelvNeue for IBM Light"/>
              </a:defRPr>
            </a:lvl4pPr>
            <a:lvl5pPr marL="307975" indent="-14446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Font typeface="Arial" panose="020B0604020202020204" pitchFamily="34" charset="0"/>
              <a:buChar char="–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5pPr>
            <a:lvl6pPr marL="176780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229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64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06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</a:rPr>
              <a:t>Tomorrow …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Pre-integrated services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Single console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Simple predictable pricing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Support for consuming other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</a:rPr>
              <a:t>IoT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 platform data 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Integrate at the business services level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Focused on device connectivity, management &amp; data storage, caching &amp; transformation</a:t>
            </a: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08" y="365723"/>
            <a:ext cx="6365384" cy="729709"/>
          </a:xfrm>
        </p:spPr>
        <p:txBody>
          <a:bodyPr/>
          <a:lstStyle/>
          <a:p>
            <a:r>
              <a:rPr lang="en-GB" sz="2400" dirty="0" smtClean="0"/>
              <a:t>IBM </a:t>
            </a:r>
            <a:r>
              <a:rPr lang="en-GB" sz="2400" dirty="0" err="1" smtClean="0"/>
              <a:t>IoT</a:t>
            </a:r>
            <a:r>
              <a:rPr lang="en-GB" sz="2400" dirty="0" smtClean="0"/>
              <a:t> Foundation Connect &amp; Information Management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57508" y="1411088"/>
            <a:ext cx="8084698" cy="3729183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IBM IoT Foundation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57774" y="2315325"/>
            <a:ext cx="3125049" cy="2232752"/>
          </a:xfrm>
          <a:prstGeom prst="roundRect">
            <a:avLst/>
          </a:prstGeom>
          <a:solidFill>
            <a:srgbClr val="40B6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Information Management 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Choice of </a:t>
            </a:r>
            <a:r>
              <a:rPr lang="en-US" sz="1400" dirty="0" err="1" smtClean="0">
                <a:latin typeface="Calibri" panose="020F0502020204030204" pitchFamily="34" charset="0"/>
              </a:rPr>
              <a:t>Cloudant</a:t>
            </a:r>
            <a:r>
              <a:rPr lang="en-US" sz="1400" dirty="0" smtClean="0">
                <a:latin typeface="Calibri" panose="020F0502020204030204" pitchFamily="34" charset="0"/>
              </a:rPr>
              <a:t>, </a:t>
            </a:r>
            <a:r>
              <a:rPr lang="en-US" sz="1400" dirty="0" err="1" smtClean="0">
                <a:latin typeface="Calibri" panose="020F0502020204030204" pitchFamily="34" charset="0"/>
              </a:rPr>
              <a:t>TimeSeries</a:t>
            </a:r>
            <a:r>
              <a:rPr lang="en-US" sz="1400" dirty="0" smtClean="0">
                <a:latin typeface="Calibri" panose="020F0502020204030204" pitchFamily="34" charset="0"/>
              </a:rPr>
              <a:t>, 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HDFS &amp; other storage options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Data offload capability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Data Archive capability</a:t>
            </a:r>
          </a:p>
          <a:p>
            <a:pPr algn="r"/>
            <a:r>
              <a:rPr lang="en-US" sz="1400" dirty="0" smtClean="0">
                <a:latin typeface="Calibri" panose="020F0502020204030204" pitchFamily="34" charset="0"/>
              </a:rPr>
              <a:t>Graphical Data Management</a:t>
            </a:r>
          </a:p>
          <a:p>
            <a:pPr algn="r"/>
            <a:r>
              <a:rPr lang="en-US" sz="1400" dirty="0" smtClean="0">
                <a:latin typeface="Calibri" panose="020F0502020204030204" pitchFamily="34" charset="0"/>
              </a:rPr>
              <a:t>Parsing and transformation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16890" y="2315325"/>
            <a:ext cx="3231260" cy="22327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Connect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lang="en-US" sz="1400" b="1" dirty="0">
              <a:latin typeface="Calibri" panose="020F0502020204030204" pitchFamily="34" charset="0"/>
            </a:endParaRP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Device connectivity</a:t>
            </a:r>
          </a:p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Device management</a:t>
            </a:r>
          </a:p>
          <a:p>
            <a:pPr algn="r"/>
            <a:r>
              <a:rPr lang="en-US" sz="1400" dirty="0" smtClean="0">
                <a:latin typeface="Calibri" panose="020F0502020204030204" pitchFamily="34" charset="0"/>
              </a:rPr>
              <a:t>Data cache</a:t>
            </a:r>
          </a:p>
          <a:p>
            <a:pPr algn="r"/>
            <a:r>
              <a:rPr lang="en-US" sz="1400" dirty="0" smtClean="0">
                <a:latin typeface="Calibri" panose="020F0502020204030204" pitchFamily="34" charset="0"/>
              </a:rPr>
              <a:t>Device metadata repository</a:t>
            </a:r>
          </a:p>
          <a:p>
            <a:pPr algn="r"/>
            <a:r>
              <a:rPr lang="en-US" sz="1400" dirty="0" smtClean="0">
                <a:latin typeface="Calibri" panose="020F0502020204030204" pitchFamily="34" charset="0"/>
              </a:rPr>
              <a:t>User management services </a:t>
            </a:r>
          </a:p>
        </p:txBody>
      </p:sp>
    </p:spTree>
    <p:extLst>
      <p:ext uri="{BB962C8B-B14F-4D97-AF65-F5344CB8AC3E}">
        <p14:creationId xmlns:p14="http://schemas.microsoft.com/office/powerpoint/2010/main" val="23301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216" y="358901"/>
            <a:ext cx="6998800" cy="397310"/>
          </a:xfrm>
        </p:spPr>
        <p:txBody>
          <a:bodyPr/>
          <a:lstStyle/>
          <a:p>
            <a:r>
              <a:rPr lang="en-GB" sz="2400" dirty="0" smtClean="0"/>
              <a:t>Extend insight with IBM </a:t>
            </a:r>
            <a:r>
              <a:rPr lang="en-GB" sz="2400" dirty="0" err="1" smtClean="0"/>
              <a:t>IoT</a:t>
            </a:r>
            <a:r>
              <a:rPr lang="en-GB" sz="2400" dirty="0" smtClean="0"/>
              <a:t> Foundation Analytics</a:t>
            </a: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0216" y="1256262"/>
            <a:ext cx="3267740" cy="314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1" tIns="42856" rIns="85711" bIns="42856"/>
          <a:lstStyle>
            <a:lvl1pPr marL="342900" indent="-342900" algn="l" defTabSz="319088" rtl="0" eaLnBrk="0" fontAlgn="base" hangingPunct="0">
              <a:lnSpc>
                <a:spcPct val="15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1pPr>
            <a:lvl2pPr marL="285750" indent="-285750" algn="l" defTabSz="319088" rtl="0" eaLnBrk="0" fontAlgn="base" hangingPunct="0">
              <a:lnSpc>
                <a:spcPct val="150000"/>
              </a:lnSpc>
              <a:spcBef>
                <a:spcPts val="1075"/>
              </a:spcBef>
              <a:spcAft>
                <a:spcPct val="0"/>
              </a:spcAft>
              <a:buClr>
                <a:srgbClr val="4FFAFF"/>
              </a:buClr>
              <a:buFont typeface="Arial" panose="020B0604020202020204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2pPr>
            <a:lvl3pPr marL="1143000" indent="-228600" algn="l" defTabSz="319088" rtl="0" eaLnBrk="0" fontAlgn="base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rgbClr val="4FFAFF"/>
              </a:buClr>
              <a:defRPr lang="en-US" sz="1200" kern="1200" dirty="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3pPr>
            <a:lvl4pPr marL="74613" indent="-7461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SzPct val="125000"/>
              <a:buFont typeface="Arial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HelvNeue for IBM" charset="0"/>
                <a:cs typeface="HelvNeue for IBM Light"/>
              </a:defRPr>
            </a:lvl4pPr>
            <a:lvl5pPr marL="307975" indent="-14446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Font typeface="Arial" panose="020B0604020202020204" pitchFamily="34" charset="0"/>
              <a:buChar char="–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5pPr>
            <a:lvl6pPr marL="176780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229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64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06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Today …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IoT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Real-Time Insights (individual service)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Real-time dashboards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Other services from IBM, e.g. Hadoop Big Insights, Streams</a:t>
            </a:r>
          </a:p>
          <a:p>
            <a:pPr marL="380990" indent="-380990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Maximo integration</a:t>
            </a:r>
          </a:p>
          <a:p>
            <a:pPr marL="0" indent="0">
              <a:lnSpc>
                <a:spcPct val="100000"/>
              </a:lnSpc>
            </a:pPr>
            <a:endParaRPr lang="en-US" sz="18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7956" y="1256263"/>
            <a:ext cx="5274526" cy="314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1" tIns="42856" rIns="85711" bIns="42856"/>
          <a:lstStyle>
            <a:lvl1pPr marL="342900" indent="-342900" algn="l" defTabSz="319088" rtl="0" eaLnBrk="0" fontAlgn="base" hangingPunct="0">
              <a:lnSpc>
                <a:spcPct val="15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1pPr>
            <a:lvl2pPr marL="285750" indent="-285750" algn="l" defTabSz="319088" rtl="0" eaLnBrk="0" fontAlgn="base" hangingPunct="0">
              <a:lnSpc>
                <a:spcPct val="150000"/>
              </a:lnSpc>
              <a:spcBef>
                <a:spcPts val="1075"/>
              </a:spcBef>
              <a:spcAft>
                <a:spcPct val="0"/>
              </a:spcAft>
              <a:buClr>
                <a:srgbClr val="4FFAFF"/>
              </a:buClr>
              <a:buFont typeface="Arial" panose="020B0604020202020204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2pPr>
            <a:lvl3pPr marL="1143000" indent="-228600" algn="l" defTabSz="319088" rtl="0" eaLnBrk="0" fontAlgn="base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rgbClr val="4FFAFF"/>
              </a:buClr>
              <a:defRPr lang="en-US" sz="1200" kern="1200" dirty="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3pPr>
            <a:lvl4pPr marL="74613" indent="-7461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SzPct val="125000"/>
              <a:buFont typeface="Arial" pitchFamily="34" charset="0"/>
              <a:buChar char="•"/>
              <a:defRPr sz="1200" kern="1200">
                <a:solidFill>
                  <a:srgbClr val="6D6F71"/>
                </a:solidFill>
                <a:latin typeface="HelvNeue for IBM Light"/>
                <a:ea typeface="HelvNeue for IBM" charset="0"/>
                <a:cs typeface="HelvNeue for IBM Light"/>
              </a:defRPr>
            </a:lvl4pPr>
            <a:lvl5pPr marL="307975" indent="-144463" algn="l" defTabSz="319088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9B2E7"/>
              </a:buClr>
              <a:buFont typeface="Arial" panose="020B0604020202020204" pitchFamily="34" charset="0"/>
              <a:buChar char="–"/>
              <a:defRPr sz="1200" kern="1200">
                <a:solidFill>
                  <a:srgbClr val="6D6F71"/>
                </a:solidFill>
                <a:latin typeface="HelvNeue for IBM Light"/>
                <a:ea typeface="MS PGothic" pitchFamily="34" charset="-128"/>
                <a:cs typeface="HelvNeue for IBM Light"/>
              </a:defRPr>
            </a:lvl5pPr>
            <a:lvl6pPr marL="176780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229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64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068" indent="-160710" algn="l" defTabSz="321419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Tomorrow …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Pre bundled set of Analytics capabilities by use case</a:t>
            </a:r>
          </a:p>
          <a:p>
            <a:pPr marL="317479" indent="-317479"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Real-Time</a:t>
            </a:r>
          </a:p>
          <a:p>
            <a:pPr marL="317479" indent="-317479"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Descriptive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analytics – reporting, BI, and discovery</a:t>
            </a:r>
          </a:p>
          <a:p>
            <a:pPr marL="317479" indent="-317479"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Predictive analytics, trending, &amp; machine learning</a:t>
            </a:r>
          </a:p>
          <a:p>
            <a:pPr marL="317479" indent="-317479"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TRIRIGA Integration</a:t>
            </a:r>
          </a:p>
          <a:p>
            <a:pPr marL="317479" indent="-317479"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Multiple deployment options – local/dedicated/public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IoT Design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3B1E5"/>
      </a:hlink>
      <a:folHlink>
        <a:srgbClr val="4FF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sharepoint/v3/field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23567</TotalTime>
  <Words>1188</Words>
  <Application>Microsoft Office PowerPoint</Application>
  <PresentationFormat>On-screen Show (16:10)</PresentationFormat>
  <Paragraphs>253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IoT Design</vt:lpstr>
      <vt:lpstr>IBM Internet of Things platform</vt:lpstr>
      <vt:lpstr>IoT is revolutionizing the market and a tremendous growth opportunity</vt:lpstr>
      <vt:lpstr>Disruptors are utilizing the Internet of Things and  recomposing their businesses by digital transformation</vt:lpstr>
      <vt:lpstr>IoT value is realized in four foundational areas</vt:lpstr>
      <vt:lpstr>The IBM IoT platform - The first step to transforming with the Internet of Things</vt:lpstr>
      <vt:lpstr>PowerPoint Presentation</vt:lpstr>
      <vt:lpstr>IBM IoT Foundation Connect &amp; Information Management expand capabilities</vt:lpstr>
      <vt:lpstr>IBM IoT Foundation Connect &amp; Information Management</vt:lpstr>
      <vt:lpstr>Extend insight with IBM IoT Foundation Analytics</vt:lpstr>
      <vt:lpstr>IBM IoT Foundation Analytics Contextually link IoT data with systems of record and other rich data sources to gain insight, take appropriate automated actions and resolve issues          </vt:lpstr>
      <vt:lpstr>PowerPoint Presentation</vt:lpstr>
      <vt:lpstr>PowerPoint Presentation</vt:lpstr>
      <vt:lpstr>We’re helping to create electronics industry leaders</vt:lpstr>
      <vt:lpstr>Ecosystem &amp; partnership strategy extend the IBM IoT platform</vt:lpstr>
      <vt:lpstr>PowerPoint Presentation</vt:lpstr>
      <vt:lpstr>Backup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ADMINIBM</cp:lastModifiedBy>
  <cp:revision>845</cp:revision>
  <cp:lastPrinted>2015-08-30T02:41:23Z</cp:lastPrinted>
  <dcterms:created xsi:type="dcterms:W3CDTF">2010-04-12T23:12:02Z</dcterms:created>
  <dcterms:modified xsi:type="dcterms:W3CDTF">2015-12-17T07:05:53Z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