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720" r:id="rId3"/>
    <p:sldMasterId id="2147483761" r:id="rId4"/>
    <p:sldMasterId id="2147483777" r:id="rId5"/>
    <p:sldMasterId id="2147483785" r:id="rId6"/>
  </p:sldMasterIdLst>
  <p:notesMasterIdLst>
    <p:notesMasterId r:id="rId24"/>
  </p:notesMasterIdLst>
  <p:sldIdLst>
    <p:sldId id="309" r:id="rId7"/>
    <p:sldId id="503" r:id="rId8"/>
    <p:sldId id="502" r:id="rId9"/>
    <p:sldId id="487" r:id="rId10"/>
    <p:sldId id="512" r:id="rId11"/>
    <p:sldId id="513" r:id="rId12"/>
    <p:sldId id="514" r:id="rId13"/>
    <p:sldId id="509" r:id="rId14"/>
    <p:sldId id="511" r:id="rId15"/>
    <p:sldId id="515" r:id="rId16"/>
    <p:sldId id="510" r:id="rId17"/>
    <p:sldId id="490" r:id="rId18"/>
    <p:sldId id="496" r:id="rId19"/>
    <p:sldId id="508" r:id="rId20"/>
    <p:sldId id="403" r:id="rId21"/>
    <p:sldId id="507" r:id="rId22"/>
    <p:sldId id="402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5783B4"/>
    <a:srgbClr val="FF3399"/>
    <a:srgbClr val="FF7DDD"/>
    <a:srgbClr val="F80897"/>
    <a:srgbClr val="3AE63E"/>
    <a:srgbClr val="FF66CC"/>
    <a:srgbClr val="FB25F1"/>
    <a:srgbClr val="AC35B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5487" autoAdjust="0"/>
  </p:normalViewPr>
  <p:slideViewPr>
    <p:cSldViewPr snapToGrid="0">
      <p:cViewPr varScale="1">
        <p:scale>
          <a:sx n="70" d="100"/>
          <a:sy n="70" d="100"/>
        </p:scale>
        <p:origin x="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5AF13FC-5FEF-4AD0-9D0C-3DC928E95301}" type="datetimeFigureOut">
              <a:rPr lang="en-US"/>
              <a:pPr>
                <a:defRPr/>
              </a:pPr>
              <a:t>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812BD7-3B3B-45C1-B63F-D2E422109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66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z="1000" dirty="0" smtClean="0"/>
          </a:p>
        </p:txBody>
      </p:sp>
      <p:sp>
        <p:nvSpPr>
          <p:cNvPr id="5734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E9B49C-EE02-44DA-8911-11C0AA65C9F1}" type="slidenum">
              <a:rPr lang="en-US" sz="1200">
                <a:latin typeface="Calibri" pitchFamily="34" charset="0"/>
              </a:rPr>
              <a:pPr algn="r"/>
              <a:t>1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98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z="1000" dirty="0" smtClean="0"/>
          </a:p>
        </p:txBody>
      </p:sp>
      <p:sp>
        <p:nvSpPr>
          <p:cNvPr id="5734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E9B49C-EE02-44DA-8911-11C0AA65C9F1}" type="slidenum">
              <a:rPr lang="en-US" sz="1200">
                <a:latin typeface="Calibri" pitchFamily="34" charset="0"/>
              </a:rPr>
              <a:pPr algn="r"/>
              <a:t>14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9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z="1000" dirty="0" smtClean="0"/>
          </a:p>
        </p:txBody>
      </p:sp>
      <p:sp>
        <p:nvSpPr>
          <p:cNvPr id="5734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E9B49C-EE02-44DA-8911-11C0AA65C9F1}" type="slidenum">
              <a:rPr lang="en-US" sz="1200">
                <a:latin typeface="Calibri" pitchFamily="34" charset="0"/>
              </a:rPr>
              <a:pPr algn="r"/>
              <a:t>15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76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z="1000" dirty="0" smtClean="0"/>
          </a:p>
        </p:txBody>
      </p:sp>
      <p:sp>
        <p:nvSpPr>
          <p:cNvPr id="5734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E9B49C-EE02-44DA-8911-11C0AA65C9F1}" type="slidenum">
              <a:rPr lang="en-US" sz="1200">
                <a:latin typeface="Calibri" pitchFamily="34" charset="0"/>
              </a:rPr>
              <a:pPr algn="r"/>
              <a:t>17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02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59C6-9287-4C1E-A6C0-00E6525A8C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z="1000" dirty="0" smtClean="0"/>
          </a:p>
        </p:txBody>
      </p:sp>
      <p:sp>
        <p:nvSpPr>
          <p:cNvPr id="5734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E9B49C-EE02-44DA-8911-11C0AA65C9F1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123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z="1000" dirty="0" smtClean="0"/>
          </a:p>
        </p:txBody>
      </p:sp>
      <p:sp>
        <p:nvSpPr>
          <p:cNvPr id="5734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E9B49C-EE02-44DA-8911-11C0AA65C9F1}" type="slidenum">
              <a:rPr lang="en-US" sz="1200">
                <a:latin typeface="Calibri" pitchFamily="34" charset="0"/>
              </a:rPr>
              <a:pPr algn="r"/>
              <a:t>4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77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z="1000" dirty="0" smtClean="0"/>
          </a:p>
        </p:txBody>
      </p:sp>
      <p:sp>
        <p:nvSpPr>
          <p:cNvPr id="5734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E9B49C-EE02-44DA-8911-11C0AA65C9F1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838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z="1000" dirty="0" smtClean="0"/>
          </a:p>
        </p:txBody>
      </p:sp>
      <p:sp>
        <p:nvSpPr>
          <p:cNvPr id="5734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E9B49C-EE02-44DA-8911-11C0AA65C9F1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4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z="1000" dirty="0" smtClean="0"/>
          </a:p>
        </p:txBody>
      </p:sp>
      <p:sp>
        <p:nvSpPr>
          <p:cNvPr id="5734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E9B49C-EE02-44DA-8911-11C0AA65C9F1}" type="slidenum">
              <a:rPr lang="en-US" sz="1200">
                <a:solidFill>
                  <a:prstClr val="black"/>
                </a:solidFill>
                <a:latin typeface="Calibri" pitchFamily="34" charset="0"/>
              </a:rPr>
              <a:pPr algn="r"/>
              <a:t>11</a:t>
            </a:fld>
            <a:endParaRPr lang="en-US" sz="120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839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z="1000" dirty="0" smtClean="0"/>
          </a:p>
        </p:txBody>
      </p:sp>
      <p:sp>
        <p:nvSpPr>
          <p:cNvPr id="5734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E9B49C-EE02-44DA-8911-11C0AA65C9F1}" type="slidenum">
              <a:rPr lang="en-US" sz="1200">
                <a:solidFill>
                  <a:prstClr val="black"/>
                </a:solidFill>
                <a:latin typeface="Calibri" pitchFamily="34" charset="0"/>
              </a:rPr>
              <a:pPr algn="r"/>
              <a:t>12</a:t>
            </a:fld>
            <a:endParaRPr lang="en-US" sz="120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54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z="1000" dirty="0" smtClean="0"/>
          </a:p>
        </p:txBody>
      </p:sp>
      <p:sp>
        <p:nvSpPr>
          <p:cNvPr id="5734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E9B49C-EE02-44DA-8911-11C0AA65C9F1}" type="slidenum">
              <a:rPr lang="en-US" sz="1200">
                <a:latin typeface="Calibri" pitchFamily="34" charset="0"/>
              </a:rPr>
              <a:pPr algn="r"/>
              <a:t>13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3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6900"/>
            <a:ext cx="8772525" cy="357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0"/>
            <a:ext cx="8839200" cy="4343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6D64151-9B73-4C26-90CD-FDD7DC0AC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97038" y="6537325"/>
            <a:ext cx="5943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xfrm>
            <a:off x="533400" y="6535738"/>
            <a:ext cx="1004888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9B4F1FF-DD6A-4AE1-8FA6-F99560D0FA40}" type="datetime1">
              <a:rPr lang="en-US"/>
              <a:pPr>
                <a:defRPr/>
              </a:pPr>
              <a:t>2/6/2016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596900"/>
            <a:ext cx="2209800" cy="52705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596900"/>
            <a:ext cx="6477000" cy="5270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73A24DD-ECF1-4FBE-80A4-D16FF11EE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97038" y="6537325"/>
            <a:ext cx="5943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xfrm>
            <a:off x="533400" y="6535738"/>
            <a:ext cx="1004888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87CCC6D-B8FF-4143-8327-F437B55D56F2}" type="datetime1">
              <a:rPr lang="en-US"/>
              <a:pPr>
                <a:defRPr/>
              </a:pPr>
              <a:t>2/6/2016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6900"/>
            <a:ext cx="8772525" cy="357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3434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524000"/>
            <a:ext cx="4343400" cy="2095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3771900"/>
            <a:ext cx="4343400" cy="2095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0E03FE5-609D-49FD-963F-74B760B6A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97038" y="6537325"/>
            <a:ext cx="5943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2"/>
          </p:nvPr>
        </p:nvSpPr>
        <p:spPr>
          <a:xfrm>
            <a:off x="533400" y="6535738"/>
            <a:ext cx="1004888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FF1C16B-251C-422A-9311-971C0A63FBBC}" type="datetime1">
              <a:rPr lang="en-US"/>
              <a:pPr>
                <a:defRPr/>
              </a:pPr>
              <a:t>2/6/2016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black">
          <a:xfrm>
            <a:off x="344488" y="6384925"/>
            <a:ext cx="30543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033" rIns="0" bIns="46033">
            <a:spAutoFit/>
          </a:bodyPr>
          <a:lstStyle/>
          <a:p>
            <a:pPr defTabSz="639763">
              <a:defRPr/>
            </a:pPr>
            <a:r>
              <a:rPr lang="en-US" sz="1000">
                <a:solidFill>
                  <a:srgbClr val="000000"/>
                </a:solidFill>
                <a:latin typeface="Arial" pitchFamily="34" charset="0"/>
                <a:cs typeface="+mn-cs"/>
              </a:rPr>
              <a:t>New York • Sept 4 • Sept 5 • Sept 6</a:t>
            </a:r>
          </a:p>
        </p:txBody>
      </p:sp>
      <p:pic>
        <p:nvPicPr>
          <p:cNvPr id="4" name="Picture 18" descr="1-3-9_graphics_071913-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8" y="3533775"/>
            <a:ext cx="84582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9" descr="1-3-9_graphics_071913-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" y="5794375"/>
            <a:ext cx="845820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0" descr="1-3-9_graphics_071913-0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02638" y="6356350"/>
            <a:ext cx="3968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2054225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rgbClr val="5FAF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2365375" y="246063"/>
            <a:ext cx="6646863" cy="18970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lIns="0" rIns="0"/>
          <a:lstStyle/>
          <a:p>
            <a:pPr>
              <a:spcBef>
                <a:spcPct val="15000"/>
              </a:spcBef>
              <a:spcAft>
                <a:spcPct val="10000"/>
              </a:spcAft>
              <a:buSzPct val="90000"/>
              <a:defRPr/>
            </a:pPr>
            <a:r>
              <a:rPr lang="en-US" sz="5200">
                <a:solidFill>
                  <a:srgbClr val="000000"/>
                </a:solidFill>
                <a:latin typeface="HelvNeue Bold for IBM" pitchFamily="34" charset="0"/>
                <a:cs typeface="Arial" pitchFamily="34" charset="0"/>
              </a:rPr>
              <a:t>ICS Sales </a:t>
            </a:r>
            <a:r>
              <a:rPr lang="en-US" sz="5200" b="1">
                <a:solidFill>
                  <a:srgbClr val="000000"/>
                </a:solidFill>
                <a:latin typeface="HelvNeue Bold for IBM" pitchFamily="34" charset="0"/>
                <a:cs typeface="Arial" pitchFamily="34" charset="0"/>
              </a:rPr>
              <a:t>Eminence</a:t>
            </a:r>
            <a:endParaRPr lang="en-US" sz="5200" b="1">
              <a:solidFill>
                <a:srgbClr val="000000"/>
              </a:solidFill>
              <a:latin typeface="HelvNeue Light for IBM" pitchFamily="34" charset="0"/>
              <a:cs typeface="Arial" pitchFamily="34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4488" y="2670175"/>
            <a:ext cx="7772400" cy="390525"/>
          </a:xfrm>
        </p:spPr>
        <p:txBody>
          <a:bodyPr/>
          <a:lstStyle>
            <a:lvl1pPr marL="0" indent="0">
              <a:buFontTx/>
              <a:buNone/>
              <a:defRPr sz="1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Neue Light for IBM" pitchFamily="34" charset="0"/>
              </a:defRPr>
            </a:lvl1pPr>
          </a:lstStyle>
          <a:p>
            <a:pPr>
              <a:defRPr/>
            </a:pPr>
            <a:fld id="{013D46FE-50F1-41E4-9203-28CBF4871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Neue Light for IBM" pitchFamily="34" charset="0"/>
              </a:defRPr>
            </a:lvl1pPr>
          </a:lstStyle>
          <a:p>
            <a:pPr>
              <a:defRPr/>
            </a:pPr>
            <a:fld id="{78BB870B-6B0F-422B-AF27-2C6F71F64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488" y="1600200"/>
            <a:ext cx="40941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1600200"/>
            <a:ext cx="40957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Neue Light for IBM" pitchFamily="34" charset="0"/>
              </a:defRPr>
            </a:lvl1pPr>
          </a:lstStyle>
          <a:p>
            <a:pPr>
              <a:defRPr/>
            </a:pPr>
            <a:fld id="{D9459946-BCD9-435A-AD40-E1F37B2DF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Neue Light for IBM" pitchFamily="34" charset="0"/>
              </a:defRPr>
            </a:lvl1pPr>
          </a:lstStyle>
          <a:p>
            <a:pPr>
              <a:defRPr/>
            </a:pPr>
            <a:fld id="{5EC1D45A-BCAA-476D-B1D2-2D6D59058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Neue Light for IBM" pitchFamily="34" charset="0"/>
              </a:defRPr>
            </a:lvl1pPr>
          </a:lstStyle>
          <a:p>
            <a:pPr>
              <a:defRPr/>
            </a:pPr>
            <a:fld id="{3C1D2E2C-83AF-4B17-8885-BA66C9ED7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Neue Light for IBM" pitchFamily="34" charset="0"/>
              </a:defRPr>
            </a:lvl1pPr>
          </a:lstStyle>
          <a:p>
            <a:pPr>
              <a:defRPr/>
            </a:pPr>
            <a:fld id="{4B3478FE-A2A2-4472-85E0-C3C69B4B4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6900"/>
            <a:ext cx="8772525" cy="357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7B7499-4CF4-489B-8820-984243EEA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97038" y="6537325"/>
            <a:ext cx="5943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xfrm>
            <a:off x="533400" y="6535738"/>
            <a:ext cx="1004888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A1053A6-8294-43E6-B31C-65E136ABD9CB}" type="datetime1">
              <a:rPr lang="en-US"/>
              <a:pPr>
                <a:defRPr/>
              </a:pPr>
              <a:t>2/6/2016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Neue Light for IBM" pitchFamily="34" charset="0"/>
              </a:defRPr>
            </a:lvl1pPr>
          </a:lstStyle>
          <a:p>
            <a:pPr>
              <a:defRPr/>
            </a:pPr>
            <a:fld id="{B74CA4B9-5BC5-4FD5-9484-4357A4E0C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Neue Light for IBM" pitchFamily="34" charset="0"/>
              </a:defRPr>
            </a:lvl1pPr>
          </a:lstStyle>
          <a:p>
            <a:pPr>
              <a:defRPr/>
            </a:pPr>
            <a:fld id="{6A7A58E0-53D3-44BC-939E-D90561031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Neue Light for IBM" pitchFamily="34" charset="0"/>
              </a:defRPr>
            </a:lvl1pPr>
          </a:lstStyle>
          <a:p>
            <a:pPr>
              <a:defRPr/>
            </a:pPr>
            <a:fld id="{E3C9F436-3086-4E42-8DE6-C1CDEE772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682625"/>
            <a:ext cx="2084387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488" y="682625"/>
            <a:ext cx="6105525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Neue Light for IBM" pitchFamily="34" charset="0"/>
              </a:defRPr>
            </a:lvl1pPr>
          </a:lstStyle>
          <a:p>
            <a:pPr>
              <a:defRPr/>
            </a:pPr>
            <a:fld id="{0CD6A83C-3158-4CB9-AAFD-932151D32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682625"/>
            <a:ext cx="8342312" cy="712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4488" y="1600200"/>
            <a:ext cx="8342312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Neue Light for IBM" pitchFamily="34" charset="0"/>
              </a:defRPr>
            </a:lvl1pPr>
          </a:lstStyle>
          <a:p>
            <a:pPr>
              <a:defRPr/>
            </a:pPr>
            <a:fld id="{E2931368-1FD6-4252-A8E8-F70BC8DBE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42651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6900"/>
            <a:ext cx="8772525" cy="357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66E3C37-A532-491C-B4AC-11E4DC8998F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97038" y="6537325"/>
            <a:ext cx="5943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xfrm>
            <a:off x="533400" y="6535738"/>
            <a:ext cx="1004888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0079B51-C10A-4CE5-B70A-00381FD6FE25}" type="datetime1">
              <a:rPr lang="en-US">
                <a:solidFill>
                  <a:srgbClr val="000000"/>
                </a:solidFill>
              </a:rPr>
              <a:pPr>
                <a:defRPr/>
              </a:pPr>
              <a:t>2/6/2016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5570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39D185-9133-4AD3-B904-D3E7D43CAC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97038" y="6537325"/>
            <a:ext cx="5943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xfrm>
            <a:off x="533400" y="6535738"/>
            <a:ext cx="1004888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3F31BC-E081-46C5-BCFC-F486E3AF9886}" type="datetime1">
              <a:rPr lang="en-US">
                <a:solidFill>
                  <a:srgbClr val="000000"/>
                </a:solidFill>
              </a:rPr>
              <a:pPr>
                <a:defRPr/>
              </a:pPr>
              <a:t>2/6/2016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2056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6900"/>
            <a:ext cx="8772525" cy="357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343400" cy="4343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4343400" cy="4343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760B72D-CCF9-4A76-A026-A1F125F0E1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97038" y="6537325"/>
            <a:ext cx="5943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xfrm>
            <a:off x="533400" y="6535738"/>
            <a:ext cx="1004888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986735-EDE5-45F1-9317-03F99C92DE44}" type="datetime1">
              <a:rPr lang="en-US">
                <a:solidFill>
                  <a:srgbClr val="000000"/>
                </a:solidFill>
              </a:rPr>
              <a:pPr>
                <a:defRPr/>
              </a:pPr>
              <a:t>2/6/2016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7822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F675D6-B022-4303-BAEB-9B7F555DBB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97038" y="6537325"/>
            <a:ext cx="5943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2"/>
          </p:nvPr>
        </p:nvSpPr>
        <p:spPr>
          <a:xfrm>
            <a:off x="533400" y="6535738"/>
            <a:ext cx="1004888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2EECDEB-72EB-4E5E-B36E-08A7E56493F2}" type="datetime1">
              <a:rPr lang="en-US">
                <a:solidFill>
                  <a:srgbClr val="000000"/>
                </a:solidFill>
              </a:rPr>
              <a:pPr>
                <a:defRPr/>
              </a:pPr>
              <a:t>2/6/2016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93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35DFDA4-52C8-4CFC-AAC4-257F9B39C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97038" y="6537325"/>
            <a:ext cx="5943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xfrm>
            <a:off x="533400" y="6535738"/>
            <a:ext cx="1004888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7CD167C-ED7B-48A6-B171-2E09F5A46E40}" type="datetime1">
              <a:rPr lang="en-US"/>
              <a:pPr>
                <a:defRPr/>
              </a:pPr>
              <a:t>2/6/2016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6900"/>
            <a:ext cx="8772525" cy="357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8553E49-F78D-44D2-9811-6E877BE020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97038" y="6537325"/>
            <a:ext cx="5943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2"/>
          </p:nvPr>
        </p:nvSpPr>
        <p:spPr>
          <a:xfrm>
            <a:off x="533400" y="6535738"/>
            <a:ext cx="1004888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B1ADC56-0954-4795-83A9-FE90404BD709}" type="datetime1">
              <a:rPr lang="en-US">
                <a:solidFill>
                  <a:srgbClr val="000000"/>
                </a:solidFill>
              </a:rPr>
              <a:pPr>
                <a:defRPr/>
              </a:pPr>
              <a:t>2/6/2016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5318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64065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898ED6F-B8F8-4FBA-B8A4-CB4B95F4969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97038" y="6537325"/>
            <a:ext cx="5943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xfrm>
            <a:off x="533400" y="6535738"/>
            <a:ext cx="1004888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1B0ECD-A24D-45E5-A6C0-8CEA1E946F0B}" type="datetime1">
              <a:rPr lang="en-US">
                <a:solidFill>
                  <a:srgbClr val="000000"/>
                </a:solidFill>
              </a:rPr>
              <a:pPr>
                <a:defRPr/>
              </a:pPr>
              <a:t>2/6/2016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67560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D435E-067A-4AEC-BC7D-9981F203F21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97038" y="6537325"/>
            <a:ext cx="5943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xfrm>
            <a:off x="533400" y="6535738"/>
            <a:ext cx="1004888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DDFB813-D8F8-4CE7-8701-5862D5D4ED95}" type="datetime1">
              <a:rPr lang="en-US">
                <a:solidFill>
                  <a:srgbClr val="000000"/>
                </a:solidFill>
              </a:rPr>
              <a:pPr>
                <a:defRPr/>
              </a:pPr>
              <a:t>2/6/2016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9275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6900"/>
            <a:ext cx="8772525" cy="357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0"/>
            <a:ext cx="8839200" cy="4343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6CF916E-A271-4CE7-B02B-0FC6D344F9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97038" y="6537325"/>
            <a:ext cx="5943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xfrm>
            <a:off x="533400" y="6535738"/>
            <a:ext cx="1004888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B047342-E610-427D-A624-A21A1A894083}" type="datetime1">
              <a:rPr lang="en-US">
                <a:solidFill>
                  <a:srgbClr val="000000"/>
                </a:solidFill>
              </a:rPr>
              <a:pPr>
                <a:defRPr/>
              </a:pPr>
              <a:t>2/6/2016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49738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596900"/>
            <a:ext cx="2209800" cy="52705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596900"/>
            <a:ext cx="6477000" cy="5270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C4E7A67-62E8-4DFF-BE39-93326C60A6B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97038" y="6537325"/>
            <a:ext cx="5943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xfrm>
            <a:off x="533400" y="6535738"/>
            <a:ext cx="1004888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F934D86-35AD-43F8-9368-EF9B7B9AEF06}" type="datetime1">
              <a:rPr lang="en-US">
                <a:solidFill>
                  <a:srgbClr val="000000"/>
                </a:solidFill>
              </a:rPr>
              <a:pPr>
                <a:defRPr/>
              </a:pPr>
              <a:t>2/6/2016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12678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6900"/>
            <a:ext cx="8772525" cy="357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3434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524000"/>
            <a:ext cx="4343400" cy="2095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3771900"/>
            <a:ext cx="4343400" cy="2095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2F45702-D1C9-47DD-9704-C0305646972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97038" y="6537325"/>
            <a:ext cx="5943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2"/>
          </p:nvPr>
        </p:nvSpPr>
        <p:spPr>
          <a:xfrm>
            <a:off x="533400" y="6535738"/>
            <a:ext cx="1004888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03CB3DB-E286-4003-A8BB-D0C9B9B1D40D}" type="datetime1">
              <a:rPr lang="en-US">
                <a:solidFill>
                  <a:srgbClr val="000000"/>
                </a:solidFill>
              </a:rPr>
              <a:pPr>
                <a:defRPr/>
              </a:pPr>
              <a:t>2/6/2016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5042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7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51763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rizontal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7894638" y="6572250"/>
            <a:ext cx="822325" cy="1222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defTabSz="457200">
              <a:defRPr/>
            </a:pPr>
            <a:r>
              <a:rPr lang="en-US" sz="800" kern="0" spc="-30" dirty="0">
                <a:solidFill>
                  <a:prstClr val="white"/>
                </a:solidFill>
                <a:cs typeface="Arial"/>
              </a:rPr>
              <a:t>© IBM Corporation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726488" y="6572250"/>
            <a:ext cx="331787" cy="1222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D73AF7D-358C-42DC-B817-29B4DE1B9476}" type="slidenum">
              <a:rPr lang="en-US" altLang="en-US" sz="800" smtClean="0">
                <a:solidFill>
                  <a:srgbClr val="FFFFFF"/>
                </a:solidFill>
              </a:rPr>
              <a:pPr eaLnBrk="1" hangingPunct="1">
                <a:defRPr/>
              </a:pPr>
              <a:t>‹#›</a:t>
            </a:fld>
            <a:endParaRPr lang="en-US" altLang="en-US" sz="800" smtClean="0">
              <a:solidFill>
                <a:srgbClr val="FFFFFF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5760" y="548640"/>
            <a:ext cx="8778240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865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6900"/>
            <a:ext cx="8772525" cy="357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343400" cy="4343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4343400" cy="4343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C93F261-0627-4510-AFC6-99300537D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97038" y="6537325"/>
            <a:ext cx="5943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xfrm>
            <a:off x="533400" y="6535738"/>
            <a:ext cx="1004888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D12B54-9F1B-40B7-91B9-B8983C6216F1}" type="datetime1">
              <a:rPr lang="en-US"/>
              <a:pPr>
                <a:defRPr/>
              </a:pPr>
              <a:t>2/6/2016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9144000" cy="927099"/>
          </a:xfrm>
          <a:prstGeom prst="rect">
            <a:avLst/>
          </a:prstGeom>
          <a:solidFill>
            <a:srgbClr val="46A0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34830" y="121326"/>
            <a:ext cx="8021531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200">
                <a:solidFill>
                  <a:schemeClr val="bg1"/>
                </a:solidFill>
                <a:latin typeface="ITC Lubalin Graph Std Dem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3391" y="6412865"/>
            <a:ext cx="1156759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7957B15-6D68-418C-9657-DDBED0C921AA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  <a:cs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8241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6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29"/>
            <a:ext cx="8229600" cy="731809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315887" y="6550221"/>
            <a:ext cx="2550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defRPr/>
            </a:pPr>
            <a:r>
              <a:rPr lang="en-US" sz="1400" dirty="0" smtClean="0">
                <a:solidFill>
                  <a:srgbClr val="0080FF"/>
                </a:solidFill>
                <a:latin typeface="Arial" panose="020B0604020202020204" pitchFamily="34" charset="0"/>
                <a:cs typeface="HG明朝B"/>
              </a:rPr>
              <a:t>#</a:t>
            </a:r>
            <a:r>
              <a:rPr lang="en-US" sz="1400" dirty="0" err="1" smtClean="0">
                <a:solidFill>
                  <a:srgbClr val="0080FF"/>
                </a:solidFill>
                <a:latin typeface="Arial" panose="020B0604020202020204" pitchFamily="34" charset="0"/>
                <a:cs typeface="HG明朝B"/>
              </a:rPr>
              <a:t>ibmskills</a:t>
            </a:r>
            <a:r>
              <a:rPr lang="en-US" sz="1400" dirty="0" smtClean="0">
                <a:solidFill>
                  <a:srgbClr val="0080FF"/>
                </a:solidFill>
                <a:latin typeface="Arial" panose="020B0604020202020204" pitchFamily="34" charset="0"/>
                <a:cs typeface="HG明朝B"/>
              </a:rPr>
              <a:t> |  ibm.biz/</a:t>
            </a:r>
            <a:r>
              <a:rPr lang="en-US" sz="1400" dirty="0" err="1" smtClean="0">
                <a:solidFill>
                  <a:srgbClr val="0080FF"/>
                </a:solidFill>
                <a:latin typeface="Arial" panose="020B0604020202020204" pitchFamily="34" charset="0"/>
                <a:cs typeface="HG明朝B"/>
              </a:rPr>
              <a:t>aiforcloud</a:t>
            </a:r>
            <a:endParaRPr lang="en-US" sz="1400" dirty="0" smtClean="0">
              <a:solidFill>
                <a:srgbClr val="0080FF"/>
              </a:solidFill>
              <a:latin typeface="Arial" panose="020B0604020202020204" pitchFamily="34" charset="0"/>
            </a:endParaRPr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 flipV="1">
            <a:off x="344488" y="593725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5400">
              <a:solidFill>
                <a:srgbClr val="0080FF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287338" y="196850"/>
            <a:ext cx="7769225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90000" bIns="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457200" eaLnBrk="1" hangingPunct="1">
              <a:spcAft>
                <a:spcPts val="900"/>
              </a:spcAft>
              <a:defRPr/>
            </a:pPr>
            <a:r>
              <a:rPr lang="en-US" altLang="en-US" sz="1000" smtClean="0">
                <a:solidFill>
                  <a:srgbClr val="000000"/>
                </a:solidFill>
                <a:ea typeface="MS PGothic"/>
              </a:rPr>
              <a:t>Ecosystem Development </a:t>
            </a:r>
          </a:p>
        </p:txBody>
      </p:sp>
    </p:spTree>
    <p:extLst>
      <p:ext uri="{BB962C8B-B14F-4D97-AF65-F5344CB8AC3E}">
        <p14:creationId xmlns:p14="http://schemas.microsoft.com/office/powerpoint/2010/main" val="1986414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213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811867"/>
            <a:ext cx="9144000" cy="5046133"/>
          </a:xfrm>
          <a:prstGeom prst="rect">
            <a:avLst/>
          </a:prstGeom>
          <a:solidFill>
            <a:srgbClr val="ABB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41768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39730" y="2891787"/>
            <a:ext cx="7116763" cy="943848"/>
          </a:xfrm>
        </p:spPr>
        <p:txBody>
          <a:bodyPr anchor="t" anchorCtr="0">
            <a:normAutofit/>
          </a:bodyPr>
          <a:lstStyle>
            <a:lvl1pPr algn="r">
              <a:defRPr sz="36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339730" y="4563104"/>
            <a:ext cx="7116763" cy="461665"/>
          </a:xfrm>
        </p:spPr>
        <p:txBody>
          <a:bodyPr wrap="square" anchor="t">
            <a:spAutoFit/>
          </a:bodyPr>
          <a:lstStyle>
            <a:lvl1pPr marL="0" indent="0" algn="r">
              <a:lnSpc>
                <a:spcPct val="100000"/>
              </a:lnSpc>
              <a:buFont typeface="Arial" pitchFamily="34" charset="0"/>
              <a:buNone/>
              <a:defRPr sz="2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4" name="TextBox 3"/>
          <p:cNvSpPr txBox="1"/>
          <p:nvPr userDrawn="1"/>
        </p:nvSpPr>
        <p:spPr>
          <a:xfrm>
            <a:off x="2915701" y="6642556"/>
            <a:ext cx="3048000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27432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 smtClean="0">
                <a:solidFill>
                  <a:srgbClr val="FFFFFF">
                    <a:alpha val="40000"/>
                  </a:srgbClr>
                </a:solidFill>
                <a:latin typeface="Arial"/>
                <a:ea typeface="ＭＳ Ｐゴシック" pitchFamily="34" charset="-128"/>
                <a:cs typeface="Arial"/>
              </a:rPr>
              <a:t>Copyright © 2015, Personal Learning Games All rights reserved.</a:t>
            </a:r>
            <a:endParaRPr lang="en-US" sz="600" kern="0" dirty="0">
              <a:solidFill>
                <a:srgbClr val="FFFFFF">
                  <a:alpha val="40000"/>
                </a:srgbClr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  <p:pic>
        <p:nvPicPr>
          <p:cNvPr id="11" name="Picture 10" descr="PLG Logo_horiz-4c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1" y="466113"/>
            <a:ext cx="3280938" cy="102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98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2" y="188059"/>
            <a:ext cx="8862679" cy="779700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57021" y="1214073"/>
            <a:ext cx="6054720" cy="461665"/>
          </a:xfrm>
        </p:spPr>
        <p:txBody>
          <a:bodyPr wrap="square" anchor="ctr" anchorCtr="0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400" b="1" cap="none" baseline="0">
                <a:solidFill>
                  <a:srgbClr val="706258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7200" y="2828841"/>
            <a:ext cx="8232776" cy="1200329"/>
          </a:xfrm>
        </p:spPr>
        <p:txBody>
          <a:bodyPr wrap="square" anchor="ctr">
            <a:sp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07490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852125"/>
            <a:ext cx="9144000" cy="2804643"/>
          </a:xfrm>
          <a:prstGeom prst="rect">
            <a:avLst/>
          </a:prstGeom>
          <a:solidFill>
            <a:srgbClr val="0D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41768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1116" y="1943229"/>
            <a:ext cx="6971533" cy="943848"/>
          </a:xfrm>
        </p:spPr>
        <p:txBody>
          <a:bodyPr anchor="t" anchorCtr="0"/>
          <a:lstStyle>
            <a:lvl1pPr algn="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0728" y="2886948"/>
            <a:ext cx="6972300" cy="461665"/>
          </a:xfrm>
        </p:spPr>
        <p:txBody>
          <a:bodyPr anchor="t">
            <a:spAutoFit/>
          </a:bodyPr>
          <a:lstStyle>
            <a:lvl1pPr marL="0" indent="0" algn="r">
              <a:lnSpc>
                <a:spcPct val="100000"/>
              </a:lnSpc>
              <a:buFont typeface="Arial" pitchFamily="34" charset="0"/>
              <a:buNone/>
              <a:defRPr sz="2400" b="1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8" name="TextBox 3"/>
          <p:cNvSpPr txBox="1"/>
          <p:nvPr/>
        </p:nvSpPr>
        <p:spPr>
          <a:xfrm>
            <a:off x="3338629" y="6543199"/>
            <a:ext cx="2466753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27432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 smtClean="0">
                <a:solidFill>
                  <a:srgbClr val="706258">
                    <a:alpha val="40000"/>
                  </a:srgbClr>
                </a:solidFill>
                <a:latin typeface="Arial"/>
                <a:ea typeface="ＭＳ Ｐゴシック" pitchFamily="34" charset="-128"/>
                <a:cs typeface="Arial"/>
              </a:rPr>
              <a:t>Copyright © 2015, Personal Learning Games All rights reserved.</a:t>
            </a:r>
            <a:endParaRPr lang="en-US" sz="600" kern="0" dirty="0">
              <a:solidFill>
                <a:srgbClr val="706258">
                  <a:alpha val="40000"/>
                </a:srgbClr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  <p:pic>
        <p:nvPicPr>
          <p:cNvPr id="12" name="Picture 11" descr="PLG Logo_horiz-Black.png"/>
          <p:cNvPicPr>
            <a:picLocks noChangeAspect="1"/>
          </p:cNvPicPr>
          <p:nvPr userDrawn="1"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1" y="6414550"/>
            <a:ext cx="1073150" cy="3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71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19817" y="111511"/>
            <a:ext cx="8897956" cy="94384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83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137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ft Bar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1"/>
            <a:ext cx="2562281" cy="6858000"/>
          </a:xfrm>
          <a:prstGeom prst="rect">
            <a:avLst/>
          </a:prstGeom>
          <a:solidFill>
            <a:srgbClr val="417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41768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88060"/>
            <a:ext cx="2330456" cy="2504869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36851" y="408631"/>
            <a:ext cx="5953124" cy="338554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600" b="1" cap="none" baseline="0">
                <a:solidFill>
                  <a:srgbClr val="706258"/>
                </a:solidFill>
                <a:effectLst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736850" y="2828841"/>
            <a:ext cx="5943600" cy="1200329"/>
          </a:xfrm>
        </p:spPr>
        <p:txBody>
          <a:bodyPr anchor="ctr"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3105838"/>
            <a:ext cx="2325116" cy="646331"/>
          </a:xfrm>
        </p:spPr>
        <p:txBody>
          <a:bodyPr wrap="square" anchor="ctr">
            <a:spAutoFit/>
          </a:bodyPr>
          <a:lstStyle>
            <a:lvl1pPr marL="0" indent="0" algn="r">
              <a:lnSpc>
                <a:spcPct val="100000"/>
              </a:lnSpc>
              <a:buFont typeface="Arial" pitchFamily="34" charset="0"/>
              <a:buNone/>
              <a:defRPr sz="1800" b="1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11" name="TextBox 5"/>
          <p:cNvSpPr txBox="1"/>
          <p:nvPr/>
        </p:nvSpPr>
        <p:spPr>
          <a:xfrm>
            <a:off x="4443243" y="6543199"/>
            <a:ext cx="2629916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27432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 smtClean="0">
                <a:solidFill>
                  <a:srgbClr val="706258">
                    <a:alpha val="40000"/>
                  </a:srgbClr>
                </a:solidFill>
                <a:latin typeface="Arial"/>
                <a:ea typeface="ＭＳ Ｐゴシック" pitchFamily="34" charset="-128"/>
                <a:cs typeface="Arial"/>
              </a:rPr>
              <a:t>Copyright © 2015, Personal Learning Games All rights reserved.</a:t>
            </a:r>
            <a:endParaRPr lang="en-US" sz="600" kern="0" dirty="0">
              <a:solidFill>
                <a:srgbClr val="706258">
                  <a:alpha val="40000"/>
                </a:srgbClr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  <p:pic>
        <p:nvPicPr>
          <p:cNvPr id="13" name="Picture 12" descr="PLG Logo_horiz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1" y="6408005"/>
            <a:ext cx="1082608" cy="3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25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D593D9-257D-428B-ACFD-4CC904423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97038" y="6537325"/>
            <a:ext cx="5943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2"/>
          </p:nvPr>
        </p:nvSpPr>
        <p:spPr>
          <a:xfrm>
            <a:off x="533400" y="6535738"/>
            <a:ext cx="1004888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D476C7-8BB0-4184-A2A4-882E7634441A}" type="datetime1">
              <a:rPr lang="en-US"/>
              <a:pPr>
                <a:defRPr/>
              </a:pPr>
              <a:t>2/6/2016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Bar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6595400" y="1"/>
            <a:ext cx="2562281" cy="6858000"/>
          </a:xfrm>
          <a:prstGeom prst="rect">
            <a:avLst/>
          </a:prstGeom>
          <a:solidFill>
            <a:srgbClr val="417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41768F"/>
              </a:solidFill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1871330" y="6543199"/>
            <a:ext cx="2700670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R="0" lvl="0" indent="0" algn="ctr" defTabSz="27432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0" i="0" u="none" strike="noStrike" kern="300" cap="none" spc="50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ea typeface="ＭＳ Ｐゴシック" pitchFamily="34" charset="-128"/>
                <a:cs typeface="Arial"/>
              </a:defRPr>
            </a:lvl1pPr>
          </a:lstStyle>
          <a:p>
            <a:pPr>
              <a:defRPr/>
            </a:pPr>
            <a:r>
              <a:rPr lang="en-US" sz="600" kern="0" spc="0" dirty="0" smtClean="0">
                <a:solidFill>
                  <a:srgbClr val="706258">
                    <a:alpha val="40000"/>
                  </a:srgbClr>
                </a:solidFill>
                <a:latin typeface="Arial"/>
              </a:rPr>
              <a:t>Copyright © 2015, Personal Learning Games All rights reserved.</a:t>
            </a:r>
            <a:endParaRPr lang="en-US" sz="600" kern="0" spc="0" dirty="0">
              <a:solidFill>
                <a:srgbClr val="706258">
                  <a:alpha val="40000"/>
                </a:srgbClr>
              </a:solidFill>
              <a:latin typeface="Arial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6728221" y="188060"/>
            <a:ext cx="2330456" cy="2504869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title</a:t>
            </a:r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28221" y="3050436"/>
            <a:ext cx="2325116" cy="757130"/>
          </a:xfrm>
        </p:spPr>
        <p:txBody>
          <a:bodyPr wrap="square" anchor="ctr">
            <a:spAutoFit/>
          </a:bodyPr>
          <a:lstStyle>
            <a:lvl1pPr marL="0" indent="0" algn="r">
              <a:buFont typeface="Arial" pitchFamily="34" charset="0"/>
              <a:buNone/>
              <a:defRPr sz="1800" b="1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Click to edit caption text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54207" y="408631"/>
            <a:ext cx="5953124" cy="338554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600" b="1" cap="none" baseline="0">
                <a:solidFill>
                  <a:srgbClr val="706258"/>
                </a:solidFill>
                <a:effectLst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54206" y="2828841"/>
            <a:ext cx="5943600" cy="1200329"/>
          </a:xfrm>
        </p:spPr>
        <p:txBody>
          <a:bodyPr anchor="ctr"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" name="Picture 9" descr="PLG Logo_horiz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540" y="6367774"/>
            <a:ext cx="1082608" cy="3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74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1852125"/>
            <a:ext cx="9144000" cy="2804643"/>
          </a:xfrm>
          <a:prstGeom prst="rect">
            <a:avLst/>
          </a:prstGeom>
          <a:solidFill>
            <a:srgbClr val="0D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41768F"/>
              </a:solidFill>
            </a:endParaRP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68313" y="2736506"/>
            <a:ext cx="4010025" cy="1384995"/>
          </a:xfrm>
        </p:spPr>
        <p:txBody>
          <a:bodyPr wrap="square" anchor="ctr">
            <a:sp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664080" y="2736506"/>
            <a:ext cx="4022725" cy="1384995"/>
          </a:xfrm>
        </p:spPr>
        <p:txBody>
          <a:bodyPr anchor="ctr"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Box 5"/>
          <p:cNvSpPr txBox="1"/>
          <p:nvPr/>
        </p:nvSpPr>
        <p:spPr>
          <a:xfrm>
            <a:off x="3304675" y="6543199"/>
            <a:ext cx="2530549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27432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 smtClean="0">
                <a:solidFill>
                  <a:srgbClr val="706258">
                    <a:alpha val="40000"/>
                  </a:srgbClr>
                </a:solidFill>
                <a:latin typeface="Arial"/>
                <a:ea typeface="ＭＳ Ｐゴシック" pitchFamily="34" charset="-128"/>
                <a:cs typeface="Arial"/>
              </a:rPr>
              <a:t>Copyright © 2015, Personal Learning Games All rights reserved.</a:t>
            </a:r>
            <a:endParaRPr lang="en-US" sz="600" kern="0" dirty="0">
              <a:solidFill>
                <a:srgbClr val="706258">
                  <a:alpha val="40000"/>
                </a:srgbClr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19822" y="111512"/>
            <a:ext cx="8765665" cy="584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57021" y="1214073"/>
            <a:ext cx="6054720" cy="461665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400" b="1" cap="none" baseline="0">
                <a:solidFill>
                  <a:srgbClr val="706258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pic>
        <p:nvPicPr>
          <p:cNvPr id="18" name="Picture 17" descr="PLG Logo_horiz-Black.png"/>
          <p:cNvPicPr>
            <a:picLocks noChangeAspect="1"/>
          </p:cNvPicPr>
          <p:nvPr userDrawn="1"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1" y="6414550"/>
            <a:ext cx="1073150" cy="3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70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457204" y="2736506"/>
            <a:ext cx="3883025" cy="1384995"/>
          </a:xfrm>
        </p:spPr>
        <p:txBody>
          <a:bodyPr wrap="square" anchor="ctr">
            <a:spAutoFit/>
          </a:bodyPr>
          <a:lstStyle>
            <a:lvl1pPr>
              <a:defRPr sz="1800" baseline="0"/>
            </a:lvl1pPr>
            <a:lvl2pPr>
              <a:defRPr sz="16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802190" y="2736506"/>
            <a:ext cx="3880221" cy="1384995"/>
          </a:xfrm>
        </p:spPr>
        <p:txBody>
          <a:bodyPr wrap="square">
            <a:sp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Box 5"/>
          <p:cNvSpPr txBox="1"/>
          <p:nvPr/>
        </p:nvSpPr>
        <p:spPr>
          <a:xfrm>
            <a:off x="3259082" y="6543199"/>
            <a:ext cx="2635256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27432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 smtClean="0">
                <a:solidFill>
                  <a:srgbClr val="706258">
                    <a:alpha val="40000"/>
                  </a:srgbClr>
                </a:solidFill>
                <a:latin typeface="Arial"/>
                <a:ea typeface="ＭＳ Ｐゴシック" pitchFamily="34" charset="-128"/>
                <a:cs typeface="Arial"/>
              </a:rPr>
              <a:t>Copyright © 2015, Personal Learning Games All rights reserved.</a:t>
            </a:r>
            <a:endParaRPr lang="en-US" sz="600" kern="0" dirty="0">
              <a:solidFill>
                <a:srgbClr val="706258">
                  <a:alpha val="40000"/>
                </a:srgbClr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9822" y="188059"/>
            <a:ext cx="8862679" cy="779700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57021" y="1214073"/>
            <a:ext cx="6054720" cy="461665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400" b="1" cap="none" baseline="0">
                <a:solidFill>
                  <a:srgbClr val="706258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pic>
        <p:nvPicPr>
          <p:cNvPr id="13" name="Picture 12" descr="PLG Logo_horiz-Black.png"/>
          <p:cNvPicPr>
            <a:picLocks noChangeAspect="1"/>
          </p:cNvPicPr>
          <p:nvPr userDrawn="1"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1" y="6414550"/>
            <a:ext cx="1073150" cy="3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9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3235842" y="6543199"/>
            <a:ext cx="2672316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27432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 smtClean="0">
                <a:solidFill>
                  <a:srgbClr val="706258">
                    <a:alpha val="40000"/>
                  </a:srgbClr>
                </a:solidFill>
                <a:latin typeface="Arial"/>
                <a:ea typeface="ＭＳ Ｐゴシック" pitchFamily="34" charset="-128"/>
                <a:cs typeface="Arial"/>
              </a:rPr>
              <a:t>Copyright © 2015, Personal Learning Games All rights reserved.</a:t>
            </a:r>
            <a:endParaRPr lang="en-US" sz="600" kern="0" dirty="0">
              <a:solidFill>
                <a:srgbClr val="706258">
                  <a:alpha val="40000"/>
                </a:srgbClr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  <p:pic>
        <p:nvPicPr>
          <p:cNvPr id="9" name="Picture 8" descr="PLG Logo_horiz-Black.png"/>
          <p:cNvPicPr>
            <a:picLocks noChangeAspect="1"/>
          </p:cNvPicPr>
          <p:nvPr userDrawn="1"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1" y="6414550"/>
            <a:ext cx="1073150" cy="3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02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046133"/>
          </a:xfrm>
          <a:prstGeom prst="rect">
            <a:avLst/>
          </a:prstGeom>
          <a:solidFill>
            <a:srgbClr val="ABB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41768F"/>
              </a:solidFill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2915701" y="6642556"/>
            <a:ext cx="3048000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27432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 smtClean="0">
                <a:solidFill>
                  <a:srgbClr val="FFFFFF">
                    <a:alpha val="40000"/>
                  </a:srgbClr>
                </a:solidFill>
                <a:latin typeface="Arial"/>
                <a:ea typeface="ＭＳ Ｐゴシック" pitchFamily="34" charset="-128"/>
                <a:cs typeface="Arial"/>
              </a:rPr>
              <a:t>Copyright © 2015, Personal Learning Games All rights reserved.</a:t>
            </a:r>
            <a:endParaRPr lang="en-US" sz="600" kern="0" dirty="0">
              <a:solidFill>
                <a:srgbClr val="FFFFFF">
                  <a:alpha val="40000"/>
                </a:srgbClr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878698" y="2369334"/>
            <a:ext cx="5608921" cy="615553"/>
          </a:xfrm>
        </p:spPr>
        <p:txBody>
          <a:bodyPr>
            <a:normAutofit/>
          </a:bodyPr>
          <a:lstStyle>
            <a:lvl1pPr algn="ctr"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closing comments</a:t>
            </a:r>
            <a:endParaRPr lang="en-US" dirty="0"/>
          </a:p>
        </p:txBody>
      </p:sp>
      <p:pic>
        <p:nvPicPr>
          <p:cNvPr id="11" name="Picture 10" descr="PLG Logo_horiz-4c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70" y="5630780"/>
            <a:ext cx="2471499" cy="771384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14300" y="6478408"/>
            <a:ext cx="15049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00" dirty="0" smtClean="0">
                <a:solidFill>
                  <a:prstClr val="white">
                    <a:lumMod val="50000"/>
                  </a:prstClr>
                </a:solidFill>
                <a:latin typeface="Arial"/>
                <a:cs typeface="+mn-cs"/>
              </a:rPr>
              <a:t>#15-0018</a:t>
            </a:r>
            <a:endParaRPr lang="en-US" sz="600" dirty="0">
              <a:solidFill>
                <a:prstClr val="white">
                  <a:lumMod val="50000"/>
                </a:prstClr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549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2917284" y="2655755"/>
            <a:ext cx="330943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596267"/>
                </a:solidFill>
                <a:latin typeface="Arial"/>
                <a:cs typeface="+mn-cs"/>
              </a:rPr>
              <a:t>This slide is for video use only.</a:t>
            </a:r>
            <a:endParaRPr lang="en-US" dirty="0">
              <a:solidFill>
                <a:srgbClr val="596267"/>
              </a:solidFill>
              <a:latin typeface="Arial"/>
              <a:cs typeface="+mn-cs"/>
            </a:endParaRPr>
          </a:p>
        </p:txBody>
      </p:sp>
      <p:sp>
        <p:nvSpPr>
          <p:cNvPr id="8" name="Media Placeholder 2"/>
          <p:cNvSpPr>
            <a:spLocks noGrp="1" noChangeAspect="1"/>
          </p:cNvSpPr>
          <p:nvPr>
            <p:ph type="media" sz="quarter" idx="10"/>
          </p:nvPr>
        </p:nvSpPr>
        <p:spPr>
          <a:xfrm>
            <a:off x="1371600" y="1028700"/>
            <a:ext cx="6400800" cy="4800600"/>
          </a:xfrm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>
              <a:buNone/>
              <a:defRPr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3292549" y="6547167"/>
            <a:ext cx="2558902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27432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 smtClean="0">
                <a:solidFill>
                  <a:srgbClr val="FFFFFF">
                    <a:alpha val="40000"/>
                  </a:srgbClr>
                </a:solidFill>
                <a:latin typeface="Arial"/>
                <a:ea typeface="ＭＳ Ｐゴシック" pitchFamily="34" charset="-128"/>
                <a:cs typeface="Arial"/>
              </a:rPr>
              <a:t>Copyright © 2015, Personal Learning Games All rights reserved.</a:t>
            </a:r>
            <a:endParaRPr lang="en-US" sz="600" kern="0" dirty="0">
              <a:solidFill>
                <a:srgbClr val="FFFFFF">
                  <a:alpha val="40000"/>
                </a:srgbClr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  <p:pic>
        <p:nvPicPr>
          <p:cNvPr id="11" name="Picture 10" descr="PLG Logo_horiz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1" y="6408005"/>
            <a:ext cx="1082608" cy="3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52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6900"/>
            <a:ext cx="8772525" cy="357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610641-C839-46F8-8C4B-759C438BE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97038" y="6537325"/>
            <a:ext cx="5943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2"/>
          </p:nvPr>
        </p:nvSpPr>
        <p:spPr>
          <a:xfrm>
            <a:off x="533400" y="6535738"/>
            <a:ext cx="1004888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9270E6-3B46-4280-A256-5AC44CAF2B8A}" type="datetime1">
              <a:rPr lang="en-US"/>
              <a:pPr>
                <a:defRPr/>
              </a:pPr>
              <a:t>2/6/2016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CB3423-68BE-45BD-A828-988E5972B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97038" y="6537325"/>
            <a:ext cx="5943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xfrm>
            <a:off x="533400" y="6535738"/>
            <a:ext cx="1004888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28201FD-E74D-4818-B463-FCCC98940ADF}" type="datetime1">
              <a:rPr lang="en-US"/>
              <a:pPr>
                <a:defRPr/>
              </a:pPr>
              <a:t>2/6/2016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2290EB3-3FF9-4806-849B-9DA309764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97038" y="6537325"/>
            <a:ext cx="5943600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xfrm>
            <a:off x="533400" y="6535738"/>
            <a:ext cx="1004888" cy="1841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381C8D5-2A11-4035-BFAB-E2B742D45CF3}" type="datetime1">
              <a:rPr lang="en-US"/>
              <a:pPr>
                <a:defRPr/>
              </a:pPr>
              <a:t>2/6/2016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8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9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697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LubalinGraph LT Demi" pitchFamily="2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LubalinGraph LT Demi" pitchFamily="2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LubalinGraph LT Demi" pitchFamily="2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LubalinGraph LT Demi" pitchFamily="2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LubalinGraph LT Demi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hlink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hlink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hlink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hlink"/>
          </a:solidFill>
          <a:latin typeface="Arial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–"/>
        <a:defRPr sz="2000">
          <a:solidFill>
            <a:srgbClr val="FFFFFF"/>
          </a:solidFill>
          <a:latin typeface="+mn-lt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FFFFFF"/>
          </a:solidFill>
          <a:latin typeface="+mn-lt"/>
        </a:defRPr>
      </a:lvl3pPr>
      <a:lvl4pPr marL="1203325" indent="-173038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–"/>
        <a:defRPr sz="2000">
          <a:solidFill>
            <a:srgbClr val="FFFFFF"/>
          </a:solidFill>
          <a:latin typeface="+mn-lt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rgbClr val="FFFFFF"/>
          </a:solidFill>
          <a:latin typeface="+mn-lt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682625"/>
            <a:ext cx="8342312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1600200"/>
            <a:ext cx="83423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9" name="Line 25"/>
          <p:cNvSpPr>
            <a:spLocks noChangeShapeType="1"/>
          </p:cNvSpPr>
          <p:nvPr/>
        </p:nvSpPr>
        <p:spPr bwMode="auto">
          <a:xfrm>
            <a:off x="344488" y="549275"/>
            <a:ext cx="84550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pic>
        <p:nvPicPr>
          <p:cNvPr id="14341" name="Picture 31" descr="5300_IBMpos_black_PPT_bkg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20075" y="239713"/>
            <a:ext cx="585788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0" descr="s0_hdr_ourPV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44488" y="212725"/>
            <a:ext cx="134937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9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15363" y="6175375"/>
            <a:ext cx="528637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rgbClr val="5FAF3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3088" y="6386513"/>
            <a:ext cx="442912" cy="2508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D089BA3-F889-4A47-B0A4-9EF94F97E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HelvNeue Light for IBM" charset="0"/>
          <a:ea typeface="ＭＳ Ｐゴシック" charset="0"/>
        </a:defRPr>
      </a:lvl9pPr>
    </p:titleStyle>
    <p:bodyStyle>
      <a:lvl1pPr marL="169863" indent="-169863" algn="l" rtl="0" eaLnBrk="0" fontAlgn="base" hangingPunct="0">
        <a:spcBef>
          <a:spcPct val="15000"/>
        </a:spcBef>
        <a:spcAft>
          <a:spcPct val="10000"/>
        </a:spcAft>
        <a:buSzPct val="90000"/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509588" indent="-225425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34" charset="-128"/>
        </a:defRPr>
      </a:lvl2pPr>
      <a:lvl3pPr marL="796925" indent="-173038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16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 Neue" charset="0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ＭＳ Ｐゴシック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 Neue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165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LubalinGraph LT Demi" pitchFamily="2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LubalinGraph LT Demi" pitchFamily="2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LubalinGraph LT Demi" pitchFamily="2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LubalinGraph LT Demi" pitchFamily="2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LubalinGraph LT Demi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hlink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hlink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hlink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hlink"/>
          </a:solidFill>
          <a:latin typeface="Arial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–"/>
        <a:defRPr sz="2000">
          <a:solidFill>
            <a:srgbClr val="FFFFFF"/>
          </a:solidFill>
          <a:latin typeface="+mn-lt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FFFFFF"/>
          </a:solidFill>
          <a:latin typeface="+mn-lt"/>
        </a:defRPr>
      </a:lvl3pPr>
      <a:lvl4pPr marL="1203325" indent="-173038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–"/>
        <a:defRPr sz="2000">
          <a:solidFill>
            <a:srgbClr val="FFFFFF"/>
          </a:solidFill>
          <a:latin typeface="+mn-lt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rgbClr val="FFFFFF"/>
          </a:solidFill>
          <a:latin typeface="+mn-lt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5"/>
          <p:cNvSpPr>
            <a:spLocks noChangeShapeType="1"/>
          </p:cNvSpPr>
          <p:nvPr/>
        </p:nvSpPr>
        <p:spPr bwMode="auto">
          <a:xfrm>
            <a:off x="260350" y="549275"/>
            <a:ext cx="862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0237" tIns="45119" rIns="90237" bIns="45119"/>
          <a:lstStyle/>
          <a:p>
            <a:pPr defTabSz="45129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93725"/>
            <a:ext cx="868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37" tIns="45119" rIns="90237" bIns="45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8288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37" tIns="45119" rIns="90237" bIns="45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0" descr="R120_G137_B251-20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7114" name="Rectangle 6"/>
          <p:cNvSpPr>
            <a:spLocks noChangeArrowheads="1"/>
          </p:cNvSpPr>
          <p:nvPr userDrawn="1"/>
        </p:nvSpPr>
        <p:spPr bwMode="black">
          <a:xfrm>
            <a:off x="5916613" y="6447398"/>
            <a:ext cx="3054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r">
              <a:defRPr/>
            </a:pPr>
            <a:r>
              <a:rPr lang="en-US" sz="800" dirty="0">
                <a:solidFill>
                  <a:srgbClr val="000000"/>
                </a:solidFill>
                <a:cs typeface="Arial"/>
              </a:rPr>
              <a:t>© </a:t>
            </a:r>
            <a:r>
              <a:rPr lang="en-US" sz="800" dirty="0" smtClean="0">
                <a:solidFill>
                  <a:srgbClr val="000000"/>
                </a:solidFill>
                <a:cs typeface="Arial"/>
              </a:rPr>
              <a:t>2015 </a:t>
            </a:r>
            <a:r>
              <a:rPr lang="en-US" sz="800" dirty="0">
                <a:solidFill>
                  <a:srgbClr val="000000"/>
                </a:solidFill>
                <a:cs typeface="Arial"/>
              </a:rPr>
              <a:t>IBM Corporation</a:t>
            </a:r>
          </a:p>
        </p:txBody>
      </p:sp>
      <p:sp>
        <p:nvSpPr>
          <p:cNvPr id="687115" name="Rectangle 6"/>
          <p:cNvSpPr>
            <a:spLocks noChangeArrowheads="1"/>
          </p:cNvSpPr>
          <p:nvPr userDrawn="1"/>
        </p:nvSpPr>
        <p:spPr bwMode="auto">
          <a:xfrm>
            <a:off x="171450" y="6441048"/>
            <a:ext cx="5524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D41F76C-BD92-4F2C-B565-FA19C4E2DAB9}" type="slidenum">
              <a:rPr lang="en-US" sz="80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sz="8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581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7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70C0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70C0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70C0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70C0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70C0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129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charset="0"/>
          <a:cs typeface="Arial" charset="0"/>
        </a:defRPr>
      </a:lvl6pPr>
      <a:lvl7pPr marL="902566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charset="0"/>
          <a:cs typeface="Arial" charset="0"/>
        </a:defRPr>
      </a:lvl7pPr>
      <a:lvl8pPr marL="13539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charset="0"/>
          <a:cs typeface="Arial" charset="0"/>
        </a:defRPr>
      </a:lvl8pPr>
      <a:lvl9pPr marL="180519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charset="0"/>
          <a:cs typeface="Arial" charset="0"/>
        </a:defRPr>
      </a:lvl9pPr>
    </p:titleStyle>
    <p:bodyStyle>
      <a:lvl1pPr marL="338138" indent="-3381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defRPr sz="16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1pPr>
      <a:lvl2pPr marL="508000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793750" indent="-63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1128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697038" indent="-63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148345" indent="-7937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599610" indent="-7937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050950" indent="-7937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502237" indent="-7937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1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290" algn="l" defTabSz="451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566" algn="l" defTabSz="451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900" algn="l" defTabSz="451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90" algn="l" defTabSz="451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488" algn="l" defTabSz="451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7765" algn="l" defTabSz="451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9061" algn="l" defTabSz="451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0348" algn="l" defTabSz="451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R120_G137_B251-2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38" y="176213"/>
            <a:ext cx="7207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75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 pitchFamily="34" charset="0"/>
          <a:ea typeface="MS PGothic" pitchFamily="34" charset="-128"/>
          <a:cs typeface="HGｺﾞｼｯｸM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 pitchFamily="34" charset="0"/>
          <a:ea typeface="MS PGothic" pitchFamily="34" charset="-128"/>
          <a:cs typeface="HGｺﾞｼｯｸM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 pitchFamily="34" charset="0"/>
          <a:ea typeface="MS PGothic" pitchFamily="34" charset="-128"/>
          <a:cs typeface="HGｺﾞｼｯｸM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 pitchFamily="34" charset="0"/>
          <a:ea typeface="MS PGothic" pitchFamily="34" charset="-128"/>
          <a:cs typeface="HGｺﾞｼｯｸM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 pitchFamily="34" charset="0"/>
          <a:ea typeface="HGｺﾞｼｯｸM"/>
          <a:cs typeface="HGｺﾞｼｯｸM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 pitchFamily="34" charset="0"/>
          <a:ea typeface="HGｺﾞｼｯｸM"/>
          <a:cs typeface="HGｺﾞｼｯｸM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 pitchFamily="34" charset="0"/>
          <a:ea typeface="HGｺﾞｼｯｸM"/>
          <a:cs typeface="HGｺﾞｼｯｸM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Calibri" pitchFamily="34" charset="0"/>
          <a:ea typeface="HGｺﾞｼｯｸM"/>
          <a:cs typeface="HGｺﾞｼｯｸM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  <a:cs typeface="+mn-cs"/>
        </a:defRPr>
      </a:lvl5pPr>
      <a:lvl6pPr marL="19970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  <a:cs typeface="+mn-cs"/>
        </a:defRPr>
      </a:lvl6pPr>
      <a:lvl7pPr marL="24542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  <a:cs typeface="+mn-cs"/>
        </a:defRPr>
      </a:lvl7pPr>
      <a:lvl8pPr marL="29114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  <a:cs typeface="+mn-cs"/>
        </a:defRPr>
      </a:lvl8pPr>
      <a:lvl9pPr marL="33686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33420" y="6001413"/>
            <a:ext cx="9247052" cy="886316"/>
          </a:xfrm>
          <a:prstGeom prst="rect">
            <a:avLst/>
          </a:prstGeom>
          <a:solidFill>
            <a:srgbClr val="C78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algn="ctr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19822" y="111511"/>
            <a:ext cx="8920005" cy="943848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4888"/>
            <a:ext cx="8229600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 dirty="0" smtClean="0"/>
              <a:t>Click to edit Master text styles	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2915701" y="6642556"/>
            <a:ext cx="3048000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27432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 smtClean="0">
                <a:solidFill>
                  <a:srgbClr val="FFFFFF">
                    <a:alpha val="40000"/>
                  </a:srgbClr>
                </a:solidFill>
                <a:latin typeface="Arial"/>
                <a:ea typeface="ＭＳ Ｐゴシック" pitchFamily="34" charset="-128"/>
                <a:cs typeface="Arial"/>
              </a:rPr>
              <a:t>Copyright © 2015, Personal Learning Games. All rights reserved.</a:t>
            </a:r>
            <a:endParaRPr lang="en-US" sz="600" kern="0" dirty="0">
              <a:solidFill>
                <a:srgbClr val="FFFFFF">
                  <a:alpha val="40000"/>
                </a:srgbClr>
              </a:solidFill>
              <a:latin typeface="Arial"/>
              <a:ea typeface="ＭＳ Ｐゴシック" pitchFamily="34" charset="-128"/>
              <a:cs typeface="Arial"/>
            </a:endParaRPr>
          </a:p>
        </p:txBody>
      </p:sp>
      <p:sp>
        <p:nvSpPr>
          <p:cNvPr id="14" name="Rectangle 12"/>
          <p:cNvSpPr>
            <a:spLocks noChangeArrowheads="1"/>
          </p:cNvSpPr>
          <p:nvPr userDrawn="1"/>
        </p:nvSpPr>
        <p:spPr bwMode="gray">
          <a:xfrm>
            <a:off x="8542232" y="6510900"/>
            <a:ext cx="601773" cy="24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fld id="{43CD58DD-8448-A840-8CDD-711CFD0BA4F7}" type="slidenum">
              <a:rPr lang="en-US" sz="800" smtClean="0">
                <a:solidFill>
                  <a:prstClr val="white"/>
                </a:solidFill>
                <a:latin typeface="Arial"/>
              </a:rPr>
              <a:pPr algn="ct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" name="Picture 9" descr="PLG Logo_horiz-White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4" y="6116019"/>
            <a:ext cx="1082608" cy="33789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104018" y="6035101"/>
            <a:ext cx="5039986" cy="367944"/>
          </a:xfrm>
          <a:prstGeom prst="rect">
            <a:avLst/>
          </a:prstGeom>
          <a:solidFill>
            <a:srgbClr val="C78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0"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</a:rPr>
              <a:t>jim@personalizedlearninggames.com</a:t>
            </a:r>
          </a:p>
        </p:txBody>
      </p:sp>
    </p:spTree>
    <p:extLst>
      <p:ext uri="{BB962C8B-B14F-4D97-AF65-F5344CB8AC3E}">
        <p14:creationId xmlns:p14="http://schemas.microsoft.com/office/powerpoint/2010/main" val="360639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182880" rtl="0" eaLnBrk="1" latinLnBrk="0" hangingPunct="1">
        <a:spcBef>
          <a:spcPct val="0"/>
        </a:spcBef>
        <a:buNone/>
        <a:defRPr sz="3200" kern="1200" cap="none" spc="-100" baseline="0">
          <a:solidFill>
            <a:srgbClr val="0D436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007298"/>
        </a:buClr>
        <a:buSzPct val="80000"/>
        <a:buFont typeface="Arial" pitchFamily="34" charset="0"/>
        <a:buChar char="•"/>
        <a:defRPr sz="1800" b="0" kern="1200" cap="none" baseline="0">
          <a:solidFill>
            <a:srgbClr val="706258"/>
          </a:solidFill>
          <a:latin typeface="+mn-lt"/>
          <a:ea typeface="+mn-ea"/>
          <a:cs typeface="+mn-cs"/>
        </a:defRPr>
      </a:lvl1pPr>
      <a:lvl2pPr marL="457200" indent="-182563" algn="l" defTabSz="365760" rtl="0" eaLnBrk="1" latinLnBrk="0" hangingPunct="1">
        <a:lnSpc>
          <a:spcPct val="120000"/>
        </a:lnSpc>
        <a:spcBef>
          <a:spcPts val="0"/>
        </a:spcBef>
        <a:buClr>
          <a:srgbClr val="007298"/>
        </a:buClr>
        <a:buSzPct val="80000"/>
        <a:buFont typeface="Lucida Grande"/>
        <a:buChar char="–"/>
        <a:tabLst/>
        <a:defRPr sz="1600" kern="1200" baseline="0">
          <a:solidFill>
            <a:srgbClr val="706258"/>
          </a:solidFill>
          <a:latin typeface="+mn-lt"/>
          <a:ea typeface="+mn-ea"/>
          <a:cs typeface="+mn-cs"/>
        </a:defRPr>
      </a:lvl2pPr>
      <a:lvl3pPr marL="741363" indent="-150813" algn="l" defTabSz="365760" rtl="0" eaLnBrk="1" latinLnBrk="0" hangingPunct="1">
        <a:lnSpc>
          <a:spcPct val="120000"/>
        </a:lnSpc>
        <a:spcBef>
          <a:spcPts val="0"/>
        </a:spcBef>
        <a:buClr>
          <a:srgbClr val="007298"/>
        </a:buClr>
        <a:buSzPct val="80000"/>
        <a:buFont typeface="Arial" pitchFamily="34" charset="0"/>
        <a:buChar char="•"/>
        <a:defRPr sz="1400" kern="1200" baseline="0">
          <a:solidFill>
            <a:srgbClr val="706258"/>
          </a:solidFill>
          <a:latin typeface="+mn-lt"/>
          <a:ea typeface="+mn-ea"/>
          <a:cs typeface="+mn-cs"/>
        </a:defRPr>
      </a:lvl3pPr>
      <a:lvl4pPr marL="1085850" indent="-182563" algn="l" defTabSz="365760" rtl="0" eaLnBrk="1" latinLnBrk="0" hangingPunct="1">
        <a:lnSpc>
          <a:spcPct val="120000"/>
        </a:lnSpc>
        <a:spcBef>
          <a:spcPts val="0"/>
        </a:spcBef>
        <a:buClr>
          <a:srgbClr val="007298"/>
        </a:buClr>
        <a:buSzPct val="80000"/>
        <a:buFont typeface="Lucida Grande"/>
        <a:buChar char="–"/>
        <a:defRPr sz="1200" kern="1200" baseline="0">
          <a:solidFill>
            <a:srgbClr val="706258"/>
          </a:solidFill>
          <a:latin typeface="+mn-lt"/>
          <a:ea typeface="+mn-ea"/>
          <a:cs typeface="+mn-cs"/>
        </a:defRPr>
      </a:lvl4pPr>
      <a:lvl5pPr marL="902970" indent="-171450" algn="l" defTabSz="365760" rtl="0" eaLnBrk="1" latinLnBrk="0" hangingPunct="1">
        <a:lnSpc>
          <a:spcPct val="120000"/>
        </a:lnSpc>
        <a:spcBef>
          <a:spcPts val="0"/>
        </a:spcBef>
        <a:buClr>
          <a:srgbClr val="007298"/>
        </a:buClr>
        <a:buSzPct val="80000"/>
        <a:buFont typeface="Arial" pitchFamily="34" charset="0"/>
        <a:buChar char="•"/>
        <a:defRPr sz="1000" kern="1200" baseline="0">
          <a:solidFill>
            <a:srgbClr val="706258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jpg"/><Relationship Id="rId4" Type="http://schemas.openxmlformats.org/officeDocument/2006/relationships/image" Target="../media/image1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g"/><Relationship Id="rId4" Type="http://schemas.openxmlformats.org/officeDocument/2006/relationships/image" Target="../media/image1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4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g"/><Relationship Id="rId4" Type="http://schemas.openxmlformats.org/officeDocument/2006/relationships/image" Target="../media/image1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ibm.biz/gctcinfo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4980" y="704447"/>
            <a:ext cx="2330766" cy="820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ts val="2400"/>
              </a:spcBef>
            </a:pPr>
            <a:r>
              <a:rPr lang="en-US" sz="3600" b="1" i="1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Welcome </a:t>
            </a:r>
            <a:endParaRPr lang="en-US" sz="3600" b="1" i="1" dirty="0">
              <a:solidFill>
                <a:schemeClr val="bg1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40379" y="604706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#GCTC2016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28" descr="\\grandpa.3cisd.corp\3cshared\3C Biz Dev\Events\July 28 DoEd event with IBM\Logos\IBM-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50" y="5918200"/>
            <a:ext cx="1179078" cy="4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600" y="6129857"/>
            <a:ext cx="353599" cy="2865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5690"/>
            <a:ext cx="9144000" cy="2577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37564" y="2890381"/>
            <a:ext cx="7970078" cy="115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3200" b="1" i="1" dirty="0" smtClean="0">
                <a:solidFill>
                  <a:schemeClr val="bg1"/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City Teams Challenge</a:t>
            </a:r>
            <a:r>
              <a:rPr lang="en-US" sz="3200" b="1" i="1" dirty="0" smtClean="0">
                <a:solidFill>
                  <a:schemeClr val="bg1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3200" b="1" i="1" dirty="0" smtClean="0">
                <a:solidFill>
                  <a:schemeClr val="bg1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Bangalore </a:t>
            </a:r>
            <a:r>
              <a:rPr lang="en-US" sz="3200" b="1" i="1" dirty="0" smtClean="0">
                <a:solidFill>
                  <a:schemeClr val="bg1"/>
                </a:solidFill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Kick-off</a:t>
            </a:r>
            <a:endParaRPr lang="en-US" sz="32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18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your next step for GCTC 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610641-C839-46F8-8C4B-759C438BE5E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70857" y="1447800"/>
            <a:ext cx="6117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Register with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Bluemix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and get it extended till June 2016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Work with your extended team and Form an action cluster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Update the worksheet and send it to Robin (by March end)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978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\\grandpa.3cisd.corp\3cshared\3C Biz Dev\Events\July 28 DoEd event with IBM\Logos\IBM-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50" y="5918200"/>
            <a:ext cx="1179078" cy="4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539132" y="5929868"/>
            <a:ext cx="1976094" cy="369332"/>
            <a:chOff x="6505755" y="416790"/>
            <a:chExt cx="1976094" cy="369332"/>
          </a:xfrm>
        </p:grpSpPr>
        <p:pic>
          <p:nvPicPr>
            <p:cNvPr id="9" name="Picture 4" descr="https://g.twimg.com/Twitter_logo_whi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755" y="458758"/>
              <a:ext cx="351201" cy="285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681356" y="41679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     #GCTC2016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299"/>
            <a:ext cx="9144000" cy="2577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/>
          <p:cNvSpPr txBox="1"/>
          <p:nvPr/>
        </p:nvSpPr>
        <p:spPr>
          <a:xfrm>
            <a:off x="1161785" y="1009469"/>
            <a:ext cx="7229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  <a:latin typeface="+mn-lt"/>
              </a:rPr>
              <a:t>Smarter City </a:t>
            </a:r>
            <a:r>
              <a:rPr lang="en-US" sz="4000" b="1" i="1" dirty="0" smtClean="0">
                <a:solidFill>
                  <a:schemeClr val="bg1"/>
                </a:solidFill>
              </a:rPr>
              <a:t>Demonstration</a:t>
            </a:r>
            <a:endParaRPr lang="en-US" sz="4000" b="1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69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\\grandpa.3cisd.corp\3cshared\3C Biz Dev\Events\July 28 DoEd event with IBM\Logos\IBM-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50" y="5918200"/>
            <a:ext cx="1179078" cy="4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539132" y="5929868"/>
            <a:ext cx="1976094" cy="369332"/>
            <a:chOff x="6505755" y="416790"/>
            <a:chExt cx="1976094" cy="369332"/>
          </a:xfrm>
        </p:grpSpPr>
        <p:pic>
          <p:nvPicPr>
            <p:cNvPr id="9" name="Picture 4" descr="https://g.twimg.com/Twitter_logo_whi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755" y="458758"/>
              <a:ext cx="351201" cy="285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681356" y="41679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     #GCTC2016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299"/>
            <a:ext cx="9144000" cy="2577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/>
          <p:cNvSpPr txBox="1"/>
          <p:nvPr/>
        </p:nvSpPr>
        <p:spPr>
          <a:xfrm>
            <a:off x="855677" y="581314"/>
            <a:ext cx="751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chemeClr val="bg1"/>
                </a:solidFill>
                <a:latin typeface="+mn-lt"/>
              </a:rPr>
              <a:t>Tools and Platform </a:t>
            </a:r>
            <a:endParaRPr lang="en-US" sz="4000" b="1" i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32" y="1331168"/>
            <a:ext cx="1524000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8" y="115841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1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61920" y="2961762"/>
            <a:ext cx="42083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cap="small" dirty="0" err="1" smtClean="0">
                <a:solidFill>
                  <a:prstClr val="white"/>
                </a:solidFill>
                <a:latin typeface="HelvNeue Cond for IBM" pitchFamily="34" charset="0"/>
              </a:rPr>
              <a:t>IoT</a:t>
            </a:r>
            <a:r>
              <a:rPr lang="en-US" sz="2000" cap="small" dirty="0" smtClean="0">
                <a:solidFill>
                  <a:prstClr val="white"/>
                </a:solidFill>
                <a:latin typeface="HelvNeue Cond for IBM" pitchFamily="34" charset="0"/>
              </a:rPr>
              <a:t> Developer</a:t>
            </a:r>
          </a:p>
          <a:p>
            <a:pPr lvl="0" algn="ctr"/>
            <a:r>
              <a:rPr lang="en-US" sz="2000" cap="small" dirty="0" smtClean="0">
                <a:solidFill>
                  <a:prstClr val="white"/>
                </a:solidFill>
                <a:latin typeface="HelvNeue Cond for IBM" pitchFamily="34" charset="0"/>
              </a:rPr>
              <a:t>Intel</a:t>
            </a:r>
            <a:endParaRPr lang="en-US" cap="small" dirty="0">
              <a:solidFill>
                <a:prstClr val="white"/>
              </a:solidFill>
              <a:latin typeface="HelvNeue Cond for IBM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43474" y="2051482"/>
            <a:ext cx="3212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err="1" smtClean="0">
                <a:solidFill>
                  <a:srgbClr val="66FFFF"/>
                </a:solidFill>
                <a:latin typeface="HelvNeue Medium for IBM" pitchFamily="34" charset="0"/>
              </a:rPr>
              <a:t>Raghavendra</a:t>
            </a:r>
            <a:r>
              <a:rPr lang="en-US" sz="2400" b="1" dirty="0" smtClean="0">
                <a:solidFill>
                  <a:srgbClr val="66FFFF"/>
                </a:solidFill>
                <a:latin typeface="HelvNeue Medium for IBM" pitchFamily="34" charset="0"/>
              </a:rPr>
              <a:t>  K Ural</a:t>
            </a:r>
            <a:endParaRPr lang="en-US" sz="2400" b="1" dirty="0">
              <a:solidFill>
                <a:srgbClr val="66FFFF"/>
              </a:solidFill>
              <a:latin typeface="HelvNeue Medium for IBM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41597" y="6146324"/>
            <a:ext cx="3706607" cy="369332"/>
            <a:chOff x="4741597" y="6146324"/>
            <a:chExt cx="3706607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092798" y="6146324"/>
              <a:ext cx="3355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@</a:t>
              </a:r>
              <a:r>
                <a:rPr lang="en-US" dirty="0" err="1" smtClean="0">
                  <a:solidFill>
                    <a:schemeClr val="bg1"/>
                  </a:solidFill>
                </a:rPr>
                <a:t>IBMecosystem</a:t>
              </a:r>
              <a:r>
                <a:rPr lang="en-US" dirty="0" smtClean="0">
                  <a:solidFill>
                    <a:schemeClr val="bg1"/>
                  </a:solidFill>
                </a:rPr>
                <a:t>  #GCTC2016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4" descr="https://g.twimg.com/Twitter_logo_whit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597" y="6230260"/>
              <a:ext cx="351201" cy="285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1471057" y="451610"/>
            <a:ext cx="5781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err="1" smtClean="0">
                <a:solidFill>
                  <a:schemeClr val="bg1"/>
                </a:solidFill>
                <a:latin typeface="+mn-lt"/>
              </a:rPr>
              <a:t>IoT</a:t>
            </a:r>
            <a:r>
              <a:rPr lang="en-US" sz="4000" b="1" i="1" dirty="0" smtClean="0">
                <a:solidFill>
                  <a:schemeClr val="bg1"/>
                </a:solidFill>
                <a:latin typeface="+mn-lt"/>
              </a:rPr>
              <a:t> and Intel Edison </a:t>
            </a:r>
            <a:r>
              <a:rPr lang="en-US" sz="4000" b="1" i="1" dirty="0" smtClean="0">
                <a:solidFill>
                  <a:schemeClr val="bg1"/>
                </a:solidFill>
              </a:rPr>
              <a:t>Demo</a:t>
            </a:r>
            <a:endParaRPr lang="en-US" sz="40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676400" y="1926772"/>
            <a:ext cx="2394857" cy="2110376"/>
          </a:xfrm>
          <a:prstGeom prst="rect">
            <a:avLst/>
          </a:prstGeom>
          <a:solidFill>
            <a:srgbClr val="5783B4"/>
          </a:solidFill>
          <a:ln w="25400" cap="flat" cmpd="sng" algn="ctr">
            <a:solidFill>
              <a:srgbClr val="A6A6A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pic>
        <p:nvPicPr>
          <p:cNvPr id="15" name="Picture 28" descr="\\grandpa.3cisd.corp\3cshared\3C Biz Dev\Events\July 28 DoEd event with IBM\Logos\IBM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99" y="5986708"/>
            <a:ext cx="1365532" cy="52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26772"/>
            <a:ext cx="2394857" cy="211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91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61920" y="2961762"/>
            <a:ext cx="42083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cap="small" dirty="0" err="1" smtClean="0">
                <a:solidFill>
                  <a:prstClr val="white"/>
                </a:solidFill>
                <a:latin typeface="HelvNeue Cond for IBM" pitchFamily="34" charset="0"/>
              </a:rPr>
              <a:t>IoT</a:t>
            </a:r>
            <a:r>
              <a:rPr lang="en-US" sz="2000" cap="small" dirty="0" smtClean="0">
                <a:solidFill>
                  <a:prstClr val="white"/>
                </a:solidFill>
                <a:latin typeface="HelvNeue Cond for IBM" pitchFamily="34" charset="0"/>
              </a:rPr>
              <a:t> Developer</a:t>
            </a:r>
          </a:p>
          <a:p>
            <a:pPr lvl="0" algn="ctr"/>
            <a:r>
              <a:rPr lang="en-US" sz="2000" cap="small" dirty="0" smtClean="0">
                <a:solidFill>
                  <a:prstClr val="white"/>
                </a:solidFill>
                <a:latin typeface="HelvNeue Cond for IBM" pitchFamily="34" charset="0"/>
              </a:rPr>
              <a:t>IBM</a:t>
            </a:r>
            <a:endParaRPr lang="en-US" cap="small" dirty="0">
              <a:solidFill>
                <a:prstClr val="white"/>
              </a:solidFill>
              <a:latin typeface="HelvNeue Cond for IBM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43474" y="2051482"/>
            <a:ext cx="2308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>
                <a:solidFill>
                  <a:srgbClr val="66FFFF"/>
                </a:solidFill>
                <a:latin typeface="HelvNeue Medium for IBM" pitchFamily="34" charset="0"/>
              </a:rPr>
              <a:t>Jeffrey Is Dare</a:t>
            </a:r>
            <a:endParaRPr lang="en-US" sz="2400" b="1" dirty="0">
              <a:solidFill>
                <a:srgbClr val="66FFFF"/>
              </a:solidFill>
              <a:latin typeface="HelvNeue Medium for IBM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41597" y="6146324"/>
            <a:ext cx="3706607" cy="369332"/>
            <a:chOff x="4741597" y="6146324"/>
            <a:chExt cx="3706607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092798" y="6146324"/>
              <a:ext cx="3355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@</a:t>
              </a:r>
              <a:r>
                <a:rPr lang="en-US" dirty="0" err="1" smtClean="0">
                  <a:solidFill>
                    <a:schemeClr val="bg1"/>
                  </a:solidFill>
                </a:rPr>
                <a:t>IBMecosystem</a:t>
              </a:r>
              <a:r>
                <a:rPr lang="en-US" dirty="0" smtClean="0">
                  <a:solidFill>
                    <a:schemeClr val="bg1"/>
                  </a:solidFill>
                </a:rPr>
                <a:t>  #GCTC2016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4" descr="https://g.twimg.com/Twitter_logo_whit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597" y="6230260"/>
              <a:ext cx="351201" cy="285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1471057" y="451610"/>
            <a:ext cx="5781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err="1" smtClean="0">
                <a:solidFill>
                  <a:schemeClr val="bg1"/>
                </a:solidFill>
                <a:latin typeface="+mn-lt"/>
              </a:rPr>
              <a:t>IoT</a:t>
            </a:r>
            <a:r>
              <a:rPr lang="en-US" sz="4000" b="1" i="1" dirty="0" smtClean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sz="4000" b="1" i="1" dirty="0" err="1" smtClean="0">
                <a:solidFill>
                  <a:schemeClr val="bg1"/>
                </a:solidFill>
                <a:latin typeface="+mn-lt"/>
              </a:rPr>
              <a:t>Bluemix</a:t>
            </a:r>
            <a:r>
              <a:rPr lang="en-US" sz="4000" b="1" i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000" b="1" i="1" dirty="0" smtClean="0">
                <a:solidFill>
                  <a:schemeClr val="bg1"/>
                </a:solidFill>
              </a:rPr>
              <a:t>Demo</a:t>
            </a:r>
            <a:endParaRPr lang="en-US" sz="40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589314" y="1926772"/>
            <a:ext cx="2481943" cy="2110376"/>
          </a:xfrm>
          <a:prstGeom prst="rect">
            <a:avLst/>
          </a:prstGeom>
          <a:solidFill>
            <a:srgbClr val="5783B4"/>
          </a:solidFill>
          <a:ln w="25400" cap="flat" cmpd="sng" algn="ctr">
            <a:solidFill>
              <a:srgbClr val="A6A6A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pic>
        <p:nvPicPr>
          <p:cNvPr id="15" name="Picture 28" descr="\\grandpa.3cisd.corp\3cshared\3C Biz Dev\Events\July 28 DoEd event with IBM\Logos\IBM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99" y="5986708"/>
            <a:ext cx="1365532" cy="52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14" y="1926771"/>
            <a:ext cx="2481943" cy="211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81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7576"/>
            <a:ext cx="9144000" cy="2577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1504109" y="449430"/>
            <a:ext cx="6135782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ts val="2400"/>
              </a:spcBef>
            </a:pPr>
            <a:r>
              <a:rPr lang="en-US" sz="3200" b="1" i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Brainstorm and Team Building</a:t>
            </a:r>
            <a:endParaRPr lang="en-US" sz="3200" b="1" i="1" dirty="0">
              <a:solidFill>
                <a:schemeClr val="bg1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3267" y="611056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#GCTC2016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28" descr="\\grandpa.3cisd.corp\3cshared\3C Biz Dev\Events\July 28 DoEd event with IBM\Logos\IBM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50" y="5918200"/>
            <a:ext cx="1179078" cy="4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g.twimg.com/Twitter_logo_whi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665" y="6146562"/>
            <a:ext cx="351201" cy="28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710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714" y="1208314"/>
            <a:ext cx="6999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2">
                    <a:lumMod val="90000"/>
                  </a:schemeClr>
                </a:solidFill>
              </a:rPr>
              <a:t>GCTC wiki: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https://www.ibm.com/developerworks/community/wikis/home?lang=en#!/wiki/W75879fa4a3b5_4be8_956d_7ae078a2358c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u="sng" dirty="0" smtClean="0">
                <a:solidFill>
                  <a:schemeClr val="bg2">
                    <a:lumMod val="90000"/>
                  </a:schemeClr>
                </a:solidFill>
              </a:rPr>
              <a:t>Promo code :</a:t>
            </a:r>
          </a:p>
          <a:p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https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://www.ibm.com/developerworks/community/wikis/home?lang=en#!/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wiki/W75879fa4a3b5_4be8_956d_7ae078a2358c/page/Bluemix%20Registration%20and%20Promo%20Code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u="sng" dirty="0" smtClean="0">
                <a:solidFill>
                  <a:schemeClr val="bg2">
                    <a:lumMod val="90000"/>
                  </a:schemeClr>
                </a:solidFill>
              </a:rPr>
              <a:t>IBM smarter city videos:</a:t>
            </a:r>
          </a:p>
          <a:p>
            <a:r>
              <a:rPr lang="en-US" u="sng" dirty="0">
                <a:solidFill>
                  <a:schemeClr val="bg2">
                    <a:lumMod val="90000"/>
                  </a:schemeClr>
                </a:solidFill>
              </a:rPr>
              <a:t>https://www.youtube.com/user/SmarterCities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u="sng" dirty="0" smtClean="0">
                <a:solidFill>
                  <a:schemeClr val="bg2">
                    <a:lumMod val="90000"/>
                  </a:schemeClr>
                </a:solidFill>
              </a:rPr>
              <a:t>GCTC contents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https://github.com/EcodIndia/gctcfeb16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8714" y="555171"/>
            <a:ext cx="574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bg2">
                    <a:lumMod val="90000"/>
                  </a:schemeClr>
                </a:solidFill>
              </a:rPr>
              <a:t>Reference links</a:t>
            </a:r>
            <a:endParaRPr lang="en-US" sz="2800" u="sng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677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73267" y="611056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#GCTC2016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28" descr="\\grandpa.3cisd.corp\3cshared\3C Biz Dev\Events\July 28 DoEd event with IBM\Logos\IBM-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50" y="5918200"/>
            <a:ext cx="1179078" cy="4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g.twimg.com/Twitter_logo_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65" y="6171962"/>
            <a:ext cx="351201" cy="28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0798"/>
            <a:ext cx="9144000" cy="2577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2548213" y="2365567"/>
            <a:ext cx="3507435" cy="1063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50000"/>
              </a:lnSpc>
              <a:spcBef>
                <a:spcPts val="2400"/>
              </a:spcBef>
            </a:pPr>
            <a:r>
              <a:rPr lang="en-US" sz="4800" b="1" i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Thank You!</a:t>
            </a:r>
            <a:endParaRPr lang="en-US" sz="4800" b="1" i="1" dirty="0">
              <a:solidFill>
                <a:schemeClr val="bg1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08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8089" y="414594"/>
            <a:ext cx="20633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b="1" dirty="0" smtClean="0">
                <a:solidFill>
                  <a:srgbClr val="66FFFF"/>
                </a:solidFill>
                <a:latin typeface="+mn-lt"/>
              </a:rPr>
              <a:t>Agenda</a:t>
            </a:r>
            <a:endParaRPr lang="en-US" sz="4000" b="1" dirty="0">
              <a:solidFill>
                <a:srgbClr val="66FFFF"/>
              </a:solidFill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94515" y="6215094"/>
            <a:ext cx="1976094" cy="369332"/>
            <a:chOff x="6505755" y="416790"/>
            <a:chExt cx="1976094" cy="369332"/>
          </a:xfrm>
        </p:grpSpPr>
        <p:pic>
          <p:nvPicPr>
            <p:cNvPr id="11" name="Picture 4" descr="https://g.twimg.com/Twitter_logo_whit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755" y="458758"/>
              <a:ext cx="351201" cy="285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681356" y="41679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  #GCTC2016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Picture 28" descr="\\grandpa.3cisd.corp\3cshared\3C Biz Dev\Events\July 28 DoEd event with IBM\Logos\IBM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33" y="6203426"/>
            <a:ext cx="1179078" cy="4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061834"/>
              </p:ext>
            </p:extLst>
          </p:nvPr>
        </p:nvGraphicFramePr>
        <p:xfrm>
          <a:off x="668322" y="970033"/>
          <a:ext cx="7076410" cy="50800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544002"/>
                <a:gridCol w="5532408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09:00 – 9:10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Welcome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/>
                        <a:t> 9:10 – 9:50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/>
                        <a:t>GCTC Introduction</a:t>
                      </a:r>
                      <a:r>
                        <a:rPr lang="en-US" sz="1600" kern="1200" baseline="0" dirty="0" smtClean="0"/>
                        <a:t>(IBM)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kern="1200" dirty="0" smtClean="0"/>
                        <a:t>9:50 – 10:20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Local</a:t>
                      </a:r>
                      <a:r>
                        <a:rPr lang="en-US" sz="1600" baseline="0" dirty="0" smtClean="0"/>
                        <a:t> City official guest speaker – </a:t>
                      </a:r>
                      <a:r>
                        <a:rPr lang="en-US" sz="1600" baseline="0" dirty="0" err="1" smtClean="0"/>
                        <a:t>Mr.Maheshwar</a:t>
                      </a:r>
                      <a:r>
                        <a:rPr lang="en-US" sz="1600" baseline="0" dirty="0" smtClean="0"/>
                        <a:t> Rao IAS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10:20 – 10:40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Smart City demonstration</a:t>
                      </a:r>
                      <a:r>
                        <a:rPr lang="en-US" sz="1600" baseline="0" dirty="0" smtClean="0"/>
                        <a:t> (IBM)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10:40 - 11:00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Break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11:00– 12:00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Tools and Platform</a:t>
                      </a:r>
                      <a:r>
                        <a:rPr lang="en-US" sz="1600" baseline="0" dirty="0" smtClean="0"/>
                        <a:t> Part 1 : Intel </a:t>
                      </a:r>
                      <a:r>
                        <a:rPr lang="en-US" sz="1600" dirty="0" err="1" smtClean="0"/>
                        <a:t>IoT</a:t>
                      </a:r>
                      <a:r>
                        <a:rPr lang="en-US" sz="1600" dirty="0" smtClean="0"/>
                        <a:t> Edison (Intel)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12:00 – 1PM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Tools and Platform Part 2</a:t>
                      </a:r>
                      <a:r>
                        <a:rPr lang="en-US" sz="1600" b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</a:t>
                      </a:r>
                      <a:r>
                        <a:rPr lang="en-US" sz="16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IoTF</a:t>
                      </a: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Bluemix</a:t>
                      </a:r>
                      <a:r>
                        <a:rPr lang="en-US" sz="16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(IBM)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1PM-2PM</a:t>
                      </a:r>
                      <a:endParaRPr lang="en-US" sz="1600" b="0" baseline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Break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2PM -2.45PM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Team Building , </a:t>
                      </a:r>
                      <a:r>
                        <a:rPr lang="en-US" sz="1600" b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Bluemix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registration, Kit distribution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2:45 – 3.45PM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Lab 1 -Intel Edison XDK– data quick view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3:45 – 5.00PM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Lab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2 – Intel Edison –</a:t>
                      </a:r>
                      <a:r>
                        <a:rPr lang="en-US" sz="1600" b="0" baseline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IoTF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Device registration-</a:t>
                      </a:r>
                      <a:r>
                        <a:rPr lang="en-US" sz="1600" b="0" baseline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Bluemix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Nodered,cloudant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data exploration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5.00-5.15PM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Closing out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368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61920" y="2961762"/>
            <a:ext cx="420838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cap="small" dirty="0" smtClean="0">
                <a:solidFill>
                  <a:prstClr val="white"/>
                </a:solidFill>
                <a:latin typeface="HelvNeue Cond for IBM" pitchFamily="34" charset="0"/>
              </a:rPr>
              <a:t>Cloud Solution Architect</a:t>
            </a:r>
          </a:p>
          <a:p>
            <a:pPr lvl="0" algn="ctr"/>
            <a:r>
              <a:rPr lang="en-US" cap="small" dirty="0" smtClean="0">
                <a:solidFill>
                  <a:prstClr val="white"/>
                </a:solidFill>
                <a:latin typeface="HelvNeue Cond for IBM" pitchFamily="34" charset="0"/>
              </a:rPr>
              <a:t> IBM</a:t>
            </a:r>
          </a:p>
          <a:p>
            <a:pPr lvl="0" algn="ctr"/>
            <a:endParaRPr lang="en-US" cap="small" dirty="0" smtClean="0">
              <a:solidFill>
                <a:prstClr val="white"/>
              </a:solidFill>
              <a:latin typeface="HelvNeue Cond for IBM" pitchFamily="34" charset="0"/>
            </a:endParaRPr>
          </a:p>
          <a:p>
            <a:pPr lvl="0" algn="ctr"/>
            <a:r>
              <a:rPr lang="en-US" cap="small" dirty="0" smtClean="0">
                <a:solidFill>
                  <a:prstClr val="white"/>
                </a:solidFill>
                <a:latin typeface="HelvNeue Cond for IBM" pitchFamily="34" charset="0"/>
              </a:rPr>
              <a:t>@[</a:t>
            </a:r>
            <a:r>
              <a:rPr lang="en-US" cap="small" dirty="0" err="1" smtClean="0">
                <a:solidFill>
                  <a:prstClr val="white"/>
                </a:solidFill>
                <a:latin typeface="HelvNeue Cond for IBM" pitchFamily="34" charset="0"/>
              </a:rPr>
              <a:t>tuticorinrajesh</a:t>
            </a:r>
            <a:r>
              <a:rPr lang="en-US" cap="small" dirty="0" smtClean="0">
                <a:solidFill>
                  <a:prstClr val="white"/>
                </a:solidFill>
                <a:latin typeface="HelvNeue Cond for IBM" pitchFamily="34" charset="0"/>
              </a:rPr>
              <a:t>]</a:t>
            </a:r>
            <a:endParaRPr lang="en-US" cap="small" dirty="0">
              <a:solidFill>
                <a:prstClr val="white"/>
              </a:solidFill>
              <a:latin typeface="HelvNeue Cond for IBM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43474" y="2051482"/>
            <a:ext cx="2904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>
                <a:solidFill>
                  <a:srgbClr val="66FFFF"/>
                </a:solidFill>
                <a:latin typeface="HelvNeue Medium for IBM" pitchFamily="34" charset="0"/>
              </a:rPr>
              <a:t>Rajesh K </a:t>
            </a:r>
            <a:r>
              <a:rPr lang="en-US" sz="2400" b="1" dirty="0" err="1" smtClean="0">
                <a:solidFill>
                  <a:srgbClr val="66FFFF"/>
                </a:solidFill>
                <a:latin typeface="HelvNeue Medium for IBM" pitchFamily="34" charset="0"/>
              </a:rPr>
              <a:t>Jeyapaul</a:t>
            </a:r>
            <a:endParaRPr lang="en-US" sz="2400" b="1" dirty="0">
              <a:solidFill>
                <a:srgbClr val="66FFFF"/>
              </a:solidFill>
              <a:latin typeface="HelvNeue Medium for IBM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41597" y="6146324"/>
            <a:ext cx="3706607" cy="369332"/>
            <a:chOff x="4741597" y="6146324"/>
            <a:chExt cx="3706607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092798" y="6146324"/>
              <a:ext cx="3355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@</a:t>
              </a:r>
              <a:r>
                <a:rPr lang="en-US" dirty="0" err="1" smtClean="0">
                  <a:solidFill>
                    <a:schemeClr val="bg1"/>
                  </a:solidFill>
                </a:rPr>
                <a:t>IBMecosystem</a:t>
              </a:r>
              <a:r>
                <a:rPr lang="en-US" dirty="0" smtClean="0">
                  <a:solidFill>
                    <a:schemeClr val="bg1"/>
                  </a:solidFill>
                </a:rPr>
                <a:t>  #GCTC2016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4" descr="https://g.twimg.com/Twitter_logo_whit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597" y="6230260"/>
              <a:ext cx="351201" cy="285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1471057" y="451610"/>
            <a:ext cx="5781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  <a:latin typeface="+mn-lt"/>
              </a:rPr>
              <a:t>GCTC Introduction</a:t>
            </a:r>
            <a:endParaRPr lang="en-US" sz="40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132114" y="2598964"/>
            <a:ext cx="2198916" cy="1895422"/>
          </a:xfrm>
          <a:prstGeom prst="rect">
            <a:avLst/>
          </a:prstGeom>
          <a:solidFill>
            <a:srgbClr val="5783B4"/>
          </a:solidFill>
          <a:ln w="25400" cap="flat" cmpd="sng" algn="ctr">
            <a:solidFill>
              <a:srgbClr val="A6A6A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pic>
        <p:nvPicPr>
          <p:cNvPr id="15" name="Picture 28" descr="\\grandpa.3cisd.corp\3cshared\3C Biz Dev\Events\July 28 DoEd event with IBM\Logos\IBM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99" y="5986708"/>
            <a:ext cx="1365532" cy="52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4" y="2598964"/>
            <a:ext cx="2198916" cy="18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36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41597" y="6146324"/>
            <a:ext cx="3706607" cy="369332"/>
            <a:chOff x="4741597" y="6146324"/>
            <a:chExt cx="3706607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092798" y="6146324"/>
              <a:ext cx="3355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@</a:t>
              </a:r>
              <a:r>
                <a:rPr lang="en-US" dirty="0" err="1" smtClean="0">
                  <a:solidFill>
                    <a:schemeClr val="bg1"/>
                  </a:solidFill>
                </a:rPr>
                <a:t>IBMecosystem</a:t>
              </a:r>
              <a:r>
                <a:rPr lang="en-US" dirty="0" smtClean="0">
                  <a:solidFill>
                    <a:schemeClr val="bg1"/>
                  </a:solidFill>
                </a:rPr>
                <a:t>  #GCTC2016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4" descr="https://g.twimg.com/Twitter_logo_whit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597" y="6230260"/>
              <a:ext cx="351201" cy="285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2203129" y="362013"/>
            <a:ext cx="4737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  <a:latin typeface="+mn-lt"/>
              </a:rPr>
              <a:t>GCTC Introduction</a:t>
            </a:r>
          </a:p>
          <a:p>
            <a:endParaRPr lang="en-US" sz="40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154" y="5457018"/>
            <a:ext cx="611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More information on GCTC:   </a:t>
            </a:r>
            <a:r>
              <a:rPr lang="en-US" dirty="0" smtClean="0">
                <a:solidFill>
                  <a:srgbClr val="66FFFF"/>
                </a:solidFill>
              </a:rPr>
              <a:t>www.globalcityteams.org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28" descr="\\grandpa.3cisd.corp\3cshared\3C Biz Dev\Events\July 28 DoEd event with IBM\Logos\IBM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76" y="6144596"/>
            <a:ext cx="1179078" cy="4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55289" y="1447181"/>
            <a:ext cx="695369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GCTC 2016 is organized by National Institute of Standards and Technology (NIST) and US Ignite.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The challenge is to build, deploy and scale </a:t>
            </a:r>
            <a:r>
              <a:rPr lang="en-US" b="1" dirty="0" err="1">
                <a:solidFill>
                  <a:schemeClr val="bg1"/>
                </a:solidFill>
              </a:rPr>
              <a:t>IoT</a:t>
            </a:r>
            <a:r>
              <a:rPr lang="en-US" b="1" dirty="0">
                <a:solidFill>
                  <a:schemeClr val="bg1"/>
                </a:solidFill>
              </a:rPr>
              <a:t> applications used to help a smart city/smart community issue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Anyone can form a team; Teams consists of at least two entities. i.e. public sector (university) and private sector (hospital, private company, startup)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Challenge is in two phases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Phase 1: November 2015 – June 2016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Phase 2: June 2016 – June 2017</a:t>
            </a:r>
          </a:p>
        </p:txBody>
      </p:sp>
    </p:spTree>
    <p:extLst>
      <p:ext uri="{BB962C8B-B14F-4D97-AF65-F5344CB8AC3E}">
        <p14:creationId xmlns:p14="http://schemas.microsoft.com/office/powerpoint/2010/main" val="260208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610641-C839-46F8-8C4B-759C438BE5E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24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- https://www.us-ignite.org/globalcityteams/actioncluster/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129" y="1524000"/>
            <a:ext cx="7790542" cy="4343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7B7499-4CF4-489B-8820-984243EEA18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9129" y="6106886"/>
            <a:ext cx="757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IBM contact –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Robin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Elaiho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– rlelaiho@us.ibm.com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60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GCTC 2016 – Project worksheet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87048"/>
            <a:ext cx="8839200" cy="40173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7B7499-4CF4-489B-8820-984243EEA18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6172200"/>
            <a:ext cx="75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Send only to Robin to get IBM prizes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40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37024" y="6342448"/>
            <a:ext cx="3752340" cy="399777"/>
            <a:chOff x="4637024" y="6342448"/>
            <a:chExt cx="3752340" cy="399777"/>
          </a:xfrm>
        </p:grpSpPr>
        <p:sp>
          <p:nvSpPr>
            <p:cNvPr id="10" name="TextBox 9"/>
            <p:cNvSpPr txBox="1"/>
            <p:nvPr/>
          </p:nvSpPr>
          <p:spPr>
            <a:xfrm>
              <a:off x="5033958" y="6342448"/>
              <a:ext cx="3355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@</a:t>
              </a:r>
              <a:r>
                <a:rPr lang="en-US" dirty="0" err="1" smtClean="0">
                  <a:solidFill>
                    <a:schemeClr val="bg1"/>
                  </a:solidFill>
                </a:rPr>
                <a:t>IBMecosystem</a:t>
              </a:r>
              <a:r>
                <a:rPr lang="en-US" dirty="0" smtClean="0">
                  <a:solidFill>
                    <a:schemeClr val="bg1"/>
                  </a:solidFill>
                </a:rPr>
                <a:t>  #GCTC2016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4" descr="https://g.twimg.com/Twitter_logo_whit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024" y="6456829"/>
              <a:ext cx="351201" cy="285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400136" y="339223"/>
            <a:ext cx="8279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chemeClr val="bg1"/>
                </a:solidFill>
                <a:latin typeface="+mn-lt"/>
              </a:rPr>
              <a:t>Extended Free </a:t>
            </a:r>
            <a:r>
              <a:rPr lang="en-US" sz="4000" b="1" i="1" dirty="0" err="1" smtClean="0">
                <a:solidFill>
                  <a:schemeClr val="bg1"/>
                </a:solidFill>
                <a:latin typeface="+mn-lt"/>
              </a:rPr>
              <a:t>Bluemix</a:t>
            </a:r>
            <a:r>
              <a:rPr lang="en-US" sz="4000" b="1" i="1" dirty="0" smtClean="0">
                <a:solidFill>
                  <a:schemeClr val="bg1"/>
                </a:solidFill>
                <a:latin typeface="+mn-lt"/>
              </a:rPr>
              <a:t> Trial</a:t>
            </a:r>
          </a:p>
        </p:txBody>
      </p:sp>
      <p:pic>
        <p:nvPicPr>
          <p:cNvPr id="15" name="Picture 28" descr="\\grandpa.3cisd.corp\3cshared\3C Biz Dev\Events\July 28 DoEd event with IBM\Logos\IBM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7" y="6269564"/>
            <a:ext cx="1179078" cy="4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00136" y="1315092"/>
            <a:ext cx="8817941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ource Sans Pro"/>
              </a:rPr>
              <a:t>Sign up for your free </a:t>
            </a:r>
            <a:r>
              <a:rPr lang="en-US" dirty="0" err="1">
                <a:solidFill>
                  <a:schemeClr val="bg1"/>
                </a:solidFill>
                <a:latin typeface="Source Sans Pro"/>
              </a:rPr>
              <a:t>Bluemix</a:t>
            </a:r>
            <a:r>
              <a:rPr lang="en-US" dirty="0">
                <a:solidFill>
                  <a:schemeClr val="bg1"/>
                </a:solidFill>
                <a:latin typeface="Source Sans Pro"/>
              </a:rPr>
              <a:t> 30 day </a:t>
            </a:r>
            <a:r>
              <a:rPr lang="en-US" dirty="0" smtClean="0">
                <a:solidFill>
                  <a:schemeClr val="bg1"/>
                </a:solidFill>
                <a:latin typeface="Source Sans Pro"/>
              </a:rPr>
              <a:t>trial</a:t>
            </a:r>
            <a:r>
              <a:rPr lang="en-US" dirty="0" smtClean="0">
                <a:solidFill>
                  <a:srgbClr val="66FFFF"/>
                </a:solidFill>
                <a:latin typeface="Source Sans Pro"/>
              </a:rPr>
              <a:t>  </a:t>
            </a:r>
            <a:r>
              <a:rPr lang="en-US" b="1" dirty="0" smtClean="0">
                <a:solidFill>
                  <a:srgbClr val="66FFFF"/>
                </a:solidFill>
                <a:latin typeface="Source Sans Pro"/>
              </a:rPr>
              <a:t>- www.ibm.biz/gctc2016</a:t>
            </a:r>
            <a:endParaRPr lang="en-US" b="1" dirty="0">
              <a:solidFill>
                <a:srgbClr val="66FFFF"/>
              </a:solidFill>
              <a:latin typeface="Source Sans Pro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Visit website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66FFFF"/>
                </a:solidFill>
              </a:rPr>
              <a:t>http://promocodes.mybluemix.net</a:t>
            </a:r>
            <a:r>
              <a:rPr lang="en-US" b="1" dirty="0" smtClean="0">
                <a:solidFill>
                  <a:srgbClr val="66FFFF"/>
                </a:solidFill>
              </a:rPr>
              <a:t>/ </a:t>
            </a:r>
            <a:r>
              <a:rPr lang="en-US" dirty="0">
                <a:solidFill>
                  <a:schemeClr val="bg1"/>
                </a:solidFill>
              </a:rPr>
              <a:t>to extend your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trial to </a:t>
            </a:r>
            <a:r>
              <a:rPr lang="en-US" sz="2400" b="1" dirty="0">
                <a:solidFill>
                  <a:schemeClr val="bg1"/>
                </a:solidFill>
              </a:rPr>
              <a:t>June 30, 2016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Enter “GCTC” as Event Name, email address and Team Name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  <a:latin typeface="Source Sans Pro"/>
              </a:rPr>
              <a:t>Email will be sent to you with promo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214" y="3084886"/>
            <a:ext cx="5826761" cy="314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59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41597" y="6146324"/>
            <a:ext cx="3706607" cy="369332"/>
            <a:chOff x="4741597" y="6146324"/>
            <a:chExt cx="3706607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092798" y="6146324"/>
              <a:ext cx="3355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@</a:t>
              </a:r>
              <a:r>
                <a:rPr lang="en-US" dirty="0" err="1" smtClean="0">
                  <a:solidFill>
                    <a:schemeClr val="bg1"/>
                  </a:solidFill>
                </a:rPr>
                <a:t>IBMecosystem</a:t>
              </a:r>
              <a:r>
                <a:rPr lang="en-US" dirty="0" smtClean="0">
                  <a:solidFill>
                    <a:schemeClr val="bg1"/>
                  </a:solidFill>
                </a:rPr>
                <a:t>  #GCTC2016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4" descr="https://g.twimg.com/Twitter_logo_whit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597" y="6230260"/>
              <a:ext cx="351201" cy="285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193432" y="402209"/>
            <a:ext cx="8537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Most Innovative Use of </a:t>
            </a:r>
            <a:r>
              <a:rPr lang="en-US" alt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Bluemix</a:t>
            </a: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smtClean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Award</a:t>
            </a: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pic>
        <p:nvPicPr>
          <p:cNvPr id="15" name="Picture 28" descr="\\grandpa.3cisd.corp\3cshared\3C Biz Dev\Events\July 28 DoEd event with IBM\Logos\IBM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76" y="6144596"/>
            <a:ext cx="1179078" cy="4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44173" y="1331159"/>
            <a:ext cx="73750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</a:rPr>
              <a:t>GCTC Participants that use </a:t>
            </a:r>
            <a:r>
              <a:rPr lang="en-US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Bluemix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</a:rPr>
              <a:t> to develop their </a:t>
            </a:r>
            <a:r>
              <a:rPr lang="en-US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IoT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</a:rPr>
              <a:t> app will be eligible for the Most Innovative Use of </a:t>
            </a:r>
            <a:r>
              <a:rPr lang="en-US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Bluemix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</a:rPr>
              <a:t> Award:  </a:t>
            </a:r>
            <a:endParaRPr lang="en-US" dirty="0">
              <a:solidFill>
                <a:schemeClr val="bg1"/>
              </a:solidFill>
              <a:latin typeface="Helvetica Neue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</a:rPr>
              <a:t>Entrepreneur 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and 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</a:rPr>
              <a:t>start-up 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winners will get access to the IBM Global Entrepreneur Program for Cloud Start-ups with $12K in Cloud Credit and will be eligible for up to $120,000 of free IBM Cloud credit.</a:t>
            </a:r>
            <a:endParaRPr lang="en-US" dirty="0">
              <a:solidFill>
                <a:schemeClr val="bg1"/>
              </a:solidFill>
              <a:latin typeface="Helvetica Neue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90" y="3466060"/>
            <a:ext cx="4995402" cy="18482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4173" y="5608949"/>
            <a:ext cx="464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Calibri Light"/>
              </a:rPr>
              <a:t>Visit </a:t>
            </a:r>
            <a:r>
              <a:rPr lang="en-US" b="1" dirty="0" smtClean="0">
                <a:solidFill>
                  <a:schemeClr val="bg1"/>
                </a:solidFill>
                <a:latin typeface="Calibri Light"/>
                <a:hlinkClick r:id="rId6"/>
              </a:rPr>
              <a:t>www.ibm.biz/gctcinfo</a:t>
            </a:r>
            <a:r>
              <a:rPr lang="en-US" dirty="0" smtClean="0">
                <a:solidFill>
                  <a:schemeClr val="bg1"/>
                </a:solidFill>
                <a:latin typeface="Calibri Light"/>
              </a:rPr>
              <a:t> for more information</a:t>
            </a:r>
            <a:endParaRPr lang="en-US" dirty="0">
              <a:solidFill>
                <a:schemeClr val="bg1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1672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V_template_2013_whit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SV_template_2013_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A6A6A6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A6A6A6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  <a:cs typeface="Arial" pitchFamily="34" charset="0"/>
          </a:defRPr>
        </a:defPPr>
      </a:lstStyle>
    </a:lnDef>
  </a:objectDefaults>
  <a:extraClrSchemeLst>
    <a:extraClrScheme>
      <a:clrScheme name="ISV_template_2013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imple White cover">
  <a:themeElements>
    <a:clrScheme name="Simple White cover 2">
      <a:dk1>
        <a:srgbClr val="000000"/>
      </a:dk1>
      <a:lt1>
        <a:srgbClr val="FFFFFF"/>
      </a:lt1>
      <a:dk2>
        <a:srgbClr val="000000"/>
      </a:dk2>
      <a:lt2>
        <a:srgbClr val="4D4D4F"/>
      </a:lt2>
      <a:accent1>
        <a:srgbClr val="00B2EF"/>
      </a:accent1>
      <a:accent2>
        <a:srgbClr val="07A1C2"/>
      </a:accent2>
      <a:accent3>
        <a:srgbClr val="FFFFFF"/>
      </a:accent3>
      <a:accent4>
        <a:srgbClr val="000000"/>
      </a:accent4>
      <a:accent5>
        <a:srgbClr val="AAD5F6"/>
      </a:accent5>
      <a:accent6>
        <a:srgbClr val="0691B0"/>
      </a:accent6>
      <a:hlink>
        <a:srgbClr val="99FF33"/>
      </a:hlink>
      <a:folHlink>
        <a:srgbClr val="B91E70"/>
      </a:folHlink>
    </a:clrScheme>
    <a:fontScheme name="Simple White cover">
      <a:majorFont>
        <a:latin typeface="HelvNeue Light for IBM"/>
        <a:ea typeface="ＭＳ Ｐゴシック"/>
        <a:cs typeface=""/>
      </a:majorFont>
      <a:minorFont>
        <a:latin typeface="HelvNeue Light for IB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imple White cover 1">
        <a:dk1>
          <a:srgbClr val="000000"/>
        </a:dk1>
        <a:lt1>
          <a:srgbClr val="FFFFFF"/>
        </a:lt1>
        <a:dk2>
          <a:srgbClr val="000000"/>
        </a:dk2>
        <a:lt2>
          <a:srgbClr val="4D4D4F"/>
        </a:lt2>
        <a:accent1>
          <a:srgbClr val="00B2EF"/>
        </a:accent1>
        <a:accent2>
          <a:srgbClr val="07A1C2"/>
        </a:accent2>
        <a:accent3>
          <a:srgbClr val="FFFFFF"/>
        </a:accent3>
        <a:accent4>
          <a:srgbClr val="000000"/>
        </a:accent4>
        <a:accent5>
          <a:srgbClr val="AAD5F6"/>
        </a:accent5>
        <a:accent6>
          <a:srgbClr val="0691B0"/>
        </a:accent6>
        <a:hlink>
          <a:srgbClr val="84B141"/>
        </a:hlink>
        <a:folHlink>
          <a:srgbClr val="B91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 White cover 1">
        <a:dk1>
          <a:srgbClr val="000000"/>
        </a:dk1>
        <a:lt1>
          <a:srgbClr val="FFFFFF"/>
        </a:lt1>
        <a:dk2>
          <a:srgbClr val="000000"/>
        </a:dk2>
        <a:lt2>
          <a:srgbClr val="4D4D4F"/>
        </a:lt2>
        <a:accent1>
          <a:srgbClr val="00B2EF"/>
        </a:accent1>
        <a:accent2>
          <a:srgbClr val="07A1C2"/>
        </a:accent2>
        <a:accent3>
          <a:srgbClr val="FFFFFF"/>
        </a:accent3>
        <a:accent4>
          <a:srgbClr val="000000"/>
        </a:accent4>
        <a:accent5>
          <a:srgbClr val="AAD5F6"/>
        </a:accent5>
        <a:accent6>
          <a:srgbClr val="0691B0"/>
        </a:accent6>
        <a:hlink>
          <a:srgbClr val="84B141"/>
        </a:hlink>
        <a:folHlink>
          <a:srgbClr val="B91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le White cover 2">
        <a:dk1>
          <a:srgbClr val="000000"/>
        </a:dk1>
        <a:lt1>
          <a:srgbClr val="FFFFFF"/>
        </a:lt1>
        <a:dk2>
          <a:srgbClr val="000000"/>
        </a:dk2>
        <a:lt2>
          <a:srgbClr val="4D4D4F"/>
        </a:lt2>
        <a:accent1>
          <a:srgbClr val="00B2EF"/>
        </a:accent1>
        <a:accent2>
          <a:srgbClr val="07A1C2"/>
        </a:accent2>
        <a:accent3>
          <a:srgbClr val="FFFFFF"/>
        </a:accent3>
        <a:accent4>
          <a:srgbClr val="000000"/>
        </a:accent4>
        <a:accent5>
          <a:srgbClr val="AAD5F6"/>
        </a:accent5>
        <a:accent6>
          <a:srgbClr val="0691B0"/>
        </a:accent6>
        <a:hlink>
          <a:srgbClr val="99FF33"/>
        </a:hlink>
        <a:folHlink>
          <a:srgbClr val="B91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SV_template_2013_white">
  <a:themeElements>
    <a:clrScheme name="ISV_template_2013_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ISV_template_2013_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A6A6A6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A6A6A6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  <a:cs typeface="Arial" pitchFamily="34" charset="0"/>
          </a:defRPr>
        </a:defPPr>
      </a:lstStyle>
    </a:lnDef>
  </a:objectDefaults>
  <a:extraClrSchemeLst>
    <a:extraClrScheme>
      <a:clrScheme name="ISV_template_2013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8_Smartcloud">
  <a:themeElements>
    <a:clrScheme name="12_Smartclou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71BFC5"/>
      </a:accent2>
      <a:accent3>
        <a:srgbClr val="FFFFFF"/>
      </a:accent3>
      <a:accent4>
        <a:srgbClr val="000000"/>
      </a:accent4>
      <a:accent5>
        <a:srgbClr val="BEC4FD"/>
      </a:accent5>
      <a:accent6>
        <a:srgbClr val="66ADB2"/>
      </a:accent6>
      <a:hlink>
        <a:srgbClr val="009999"/>
      </a:hlink>
      <a:folHlink>
        <a:srgbClr val="99CC00"/>
      </a:folHlink>
    </a:clrScheme>
    <a:fontScheme name="12_Smartcloud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12_Smartclou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10 September 2009">
  <a:themeElements>
    <a:clrScheme name="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FFFFFF"/>
      </a:accent3>
      <a:accent4>
        <a:srgbClr val="000000"/>
      </a:accent4>
      <a:accent5>
        <a:srgbClr val="ADD7FE"/>
      </a:accent5>
      <a:accent6>
        <a:srgbClr val="3E77BF"/>
      </a:accent6>
      <a:hlink>
        <a:srgbClr val="0080FF"/>
      </a:hlink>
      <a:folHlink>
        <a:srgbClr val="5EAEFF"/>
      </a:folHlink>
    </a:clrScheme>
    <a:fontScheme name="2_10 September 2009">
      <a:majorFont>
        <a:latin typeface="Calibri"/>
        <a:ea typeface="HGｺﾞｼｯｸM"/>
        <a:cs typeface="HGｺﾞｼｯｸM"/>
      </a:majorFont>
      <a:minorFont>
        <a:latin typeface="Cambria"/>
        <a:ea typeface="HG明朝B"/>
        <a:cs typeface="HG明朝B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2_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0 September 2009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28003E"/>
        </a:accent1>
        <a:accent2>
          <a:srgbClr val="00B2EF"/>
        </a:accent2>
        <a:accent3>
          <a:srgbClr val="FFFFFF"/>
        </a:accent3>
        <a:accent4>
          <a:srgbClr val="000000"/>
        </a:accent4>
        <a:accent5>
          <a:srgbClr val="ACAAAF"/>
        </a:accent5>
        <a:accent6>
          <a:srgbClr val="00A1D9"/>
        </a:accent6>
        <a:hlink>
          <a:srgbClr val="800000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C Institute_16x9_2013">
  <a:themeElements>
    <a:clrScheme name="PLG 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41768F"/>
      </a:accent1>
      <a:accent2>
        <a:srgbClr val="0D4362"/>
      </a:accent2>
      <a:accent3>
        <a:srgbClr val="5B2426"/>
      </a:accent3>
      <a:accent4>
        <a:srgbClr val="A62B21"/>
      </a:accent4>
      <a:accent5>
        <a:srgbClr val="ABB431"/>
      </a:accent5>
      <a:accent6>
        <a:srgbClr val="C78029"/>
      </a:accent6>
      <a:hlink>
        <a:srgbClr val="4C8CA8"/>
      </a:hlink>
      <a:folHlink>
        <a:srgbClr val="87AFC8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White cover 1">
    <a:dk1>
      <a:srgbClr val="000000"/>
    </a:dk1>
    <a:lt1>
      <a:srgbClr val="FFFFFF"/>
    </a:lt1>
    <a:dk2>
      <a:srgbClr val="000000"/>
    </a:dk2>
    <a:lt2>
      <a:srgbClr val="4D4D4F"/>
    </a:lt2>
    <a:accent1>
      <a:srgbClr val="00B2EF"/>
    </a:accent1>
    <a:accent2>
      <a:srgbClr val="07A1C2"/>
    </a:accent2>
    <a:accent3>
      <a:srgbClr val="FFFFFF"/>
    </a:accent3>
    <a:accent4>
      <a:srgbClr val="000000"/>
    </a:accent4>
    <a:accent5>
      <a:srgbClr val="AAD5F6"/>
    </a:accent5>
    <a:accent6>
      <a:srgbClr val="0691B0"/>
    </a:accent6>
    <a:hlink>
      <a:srgbClr val="84B141"/>
    </a:hlink>
    <a:folHlink>
      <a:srgbClr val="B91E7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15156</TotalTime>
  <Words>500</Words>
  <Application>Microsoft Office PowerPoint</Application>
  <PresentationFormat>On-screen Show (4:3)</PresentationFormat>
  <Paragraphs>115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46" baseType="lpstr">
      <vt:lpstr>ＭＳ Ｐゴシック</vt:lpstr>
      <vt:lpstr>ＭＳ Ｐゴシック</vt:lpstr>
      <vt:lpstr>Arial</vt:lpstr>
      <vt:lpstr>Arial Black</vt:lpstr>
      <vt:lpstr>Calibri</vt:lpstr>
      <vt:lpstr>Calibri Light</vt:lpstr>
      <vt:lpstr>Cambria</vt:lpstr>
      <vt:lpstr>Candara</vt:lpstr>
      <vt:lpstr>Century Schoolbook</vt:lpstr>
      <vt:lpstr>Helvetica Neue</vt:lpstr>
      <vt:lpstr>HelvNeue Bold for IBM</vt:lpstr>
      <vt:lpstr>HelvNeue Cond for IBM</vt:lpstr>
      <vt:lpstr>HelvNeue Light for IBM</vt:lpstr>
      <vt:lpstr>HelvNeue Medium for IBM</vt:lpstr>
      <vt:lpstr>HGｺﾞｼｯｸM</vt:lpstr>
      <vt:lpstr>HG明朝B</vt:lpstr>
      <vt:lpstr>ITC Lubalin Graph Std Demi</vt:lpstr>
      <vt:lpstr>LubalinGraph LT Demi</vt:lpstr>
      <vt:lpstr>Lucida Grande</vt:lpstr>
      <vt:lpstr>Source Sans Pro</vt:lpstr>
      <vt:lpstr>Times New Roman</vt:lpstr>
      <vt:lpstr>verdana</vt:lpstr>
      <vt:lpstr>Wingdings</vt:lpstr>
      <vt:lpstr>ISV_template_2013_white</vt:lpstr>
      <vt:lpstr>Simple White cover</vt:lpstr>
      <vt:lpstr>1_ISV_template_2013_white</vt:lpstr>
      <vt:lpstr>18_Smartcloud</vt:lpstr>
      <vt:lpstr>2_10 September 2009</vt:lpstr>
      <vt:lpstr>3C Institute_16x9_2013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 - https://www.us-ignite.org/globalcityteams/actioncluster/</vt:lpstr>
      <vt:lpstr>GCTC 2016 – Project worksheet </vt:lpstr>
      <vt:lpstr>PowerPoint Presentation</vt:lpstr>
      <vt:lpstr>PowerPoint Presentation</vt:lpstr>
      <vt:lpstr>Summary – your next step for GCTC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IBM_USER</dc:creator>
  <cp:lastModifiedBy>IBM_ADMIN</cp:lastModifiedBy>
  <cp:revision>527</cp:revision>
  <dcterms:created xsi:type="dcterms:W3CDTF">2013-07-27T13:26:19Z</dcterms:created>
  <dcterms:modified xsi:type="dcterms:W3CDTF">2016-02-06T03:52:06Z</dcterms:modified>
</cp:coreProperties>
</file>